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0C846-36EB-4BF7-BD10-DB7F24E4178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8BDCF0-F445-48E3-AE02-26477B14396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Recommender System Process</a:t>
          </a:r>
          <a:endParaRPr lang="en-US">
            <a:solidFill>
              <a:schemeClr val="tx1"/>
            </a:solidFill>
          </a:endParaRPr>
        </a:p>
      </dgm:t>
    </dgm:pt>
    <dgm:pt modelId="{C8AF1144-4819-4EE0-AE31-29B671182B3B}" type="parTrans" cxnId="{BB6D8068-5622-46C5-B66E-578C59432E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8287CD-FAE8-4DEE-B4F0-0C63CA1D6D51}" type="sibTrans" cxnId="{BB6D8068-5622-46C5-B66E-578C59432E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D378A3-E4A5-4524-8B5A-6A1FF52FCCA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Goals of Recommender Systems</a:t>
          </a:r>
          <a:endParaRPr lang="en-US">
            <a:solidFill>
              <a:schemeClr val="tx1"/>
            </a:solidFill>
          </a:endParaRPr>
        </a:p>
      </dgm:t>
    </dgm:pt>
    <dgm:pt modelId="{3A3D70AE-71DE-4AFF-B390-6D3BFD555642}" type="parTrans" cxnId="{71F0A925-3593-4F18-AFD8-A58BF043E0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929EFF-00B6-43F2-ABBA-39CC3C04C170}" type="sibTrans" cxnId="{71F0A925-3593-4F18-AFD8-A58BF043E0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B7D84C-9875-481F-B752-B258FEDE82CB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Generation of Recommender Systems</a:t>
          </a:r>
          <a:endParaRPr lang="en-US">
            <a:solidFill>
              <a:schemeClr val="tx1"/>
            </a:solidFill>
          </a:endParaRPr>
        </a:p>
      </dgm:t>
    </dgm:pt>
    <dgm:pt modelId="{B202808C-4C06-49E5-9C5C-58DE7D6A4DC3}" type="parTrans" cxnId="{860B0F74-C70E-466D-9F61-7A2E90F2BD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55771B-0DDC-4026-8274-DA6CBC9F8E1E}" type="sibTrans" cxnId="{860B0F74-C70E-466D-9F61-7A2E90F2BD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9F1C73-4EA1-4F08-951E-899D331720A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Artificial Intelligence in Recommender Systems</a:t>
          </a:r>
          <a:endParaRPr lang="en-US">
            <a:solidFill>
              <a:schemeClr val="tx1"/>
            </a:solidFill>
          </a:endParaRPr>
        </a:p>
      </dgm:t>
    </dgm:pt>
    <dgm:pt modelId="{FABA69F4-07E9-4E6F-9AFE-C73309BF299A}" type="parTrans" cxnId="{77E0BD16-FA14-4E8B-B759-96C2566677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9F1DFA-D96D-4145-969F-10DA54388DF6}" type="sibTrans" cxnId="{77E0BD16-FA14-4E8B-B759-96C2566677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6E465A-8D94-4709-B27C-875048F2E62C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Challenges and Applications of Recommender Systems </a:t>
          </a:r>
          <a:endParaRPr lang="en-US">
            <a:solidFill>
              <a:schemeClr val="tx1"/>
            </a:solidFill>
          </a:endParaRPr>
        </a:p>
      </dgm:t>
    </dgm:pt>
    <dgm:pt modelId="{FA5F52E9-A446-4EED-91EE-21A783E8C7CF}" type="parTrans" cxnId="{CE201E30-069B-4487-9F75-966E413BCD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28009D-F350-45D9-8FA2-45BE3039968D}" type="sibTrans" cxnId="{CE201E30-069B-4487-9F75-966E413BCD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53080F-E6BF-41BF-90B4-CF173CDC35D1}" type="pres">
      <dgm:prSet presAssocID="{7780C846-36EB-4BF7-BD10-DB7F24E41784}" presName="Name0" presStyleCnt="0">
        <dgm:presLayoutVars>
          <dgm:dir/>
          <dgm:resizeHandles val="exact"/>
        </dgm:presLayoutVars>
      </dgm:prSet>
      <dgm:spPr/>
    </dgm:pt>
    <dgm:pt modelId="{2BC14C87-1530-4FF9-A221-085CA3C263EB}" type="pres">
      <dgm:prSet presAssocID="{AD8BDCF0-F445-48E3-AE02-26477B143961}" presName="node" presStyleLbl="node1" presStyleIdx="0" presStyleCnt="5">
        <dgm:presLayoutVars>
          <dgm:bulletEnabled val="1"/>
        </dgm:presLayoutVars>
      </dgm:prSet>
      <dgm:spPr/>
    </dgm:pt>
    <dgm:pt modelId="{311A9DB2-4B58-4CEF-99AD-6960C4C27D2A}" type="pres">
      <dgm:prSet presAssocID="{C28287CD-FAE8-4DEE-B4F0-0C63CA1D6D51}" presName="sibTrans" presStyleCnt="0"/>
      <dgm:spPr/>
    </dgm:pt>
    <dgm:pt modelId="{CCCDB924-F279-4DFE-AB1F-C0F1A463DA26}" type="pres">
      <dgm:prSet presAssocID="{90D378A3-E4A5-4524-8B5A-6A1FF52FCCA9}" presName="node" presStyleLbl="node1" presStyleIdx="1" presStyleCnt="5">
        <dgm:presLayoutVars>
          <dgm:bulletEnabled val="1"/>
        </dgm:presLayoutVars>
      </dgm:prSet>
      <dgm:spPr/>
    </dgm:pt>
    <dgm:pt modelId="{3E1B8B34-C3FF-4195-9E07-C10511519238}" type="pres">
      <dgm:prSet presAssocID="{7A929EFF-00B6-43F2-ABBA-39CC3C04C170}" presName="sibTrans" presStyleCnt="0"/>
      <dgm:spPr/>
    </dgm:pt>
    <dgm:pt modelId="{FF4AC180-43BE-4A0E-8B11-0F495BED3853}" type="pres">
      <dgm:prSet presAssocID="{66B7D84C-9875-481F-B752-B258FEDE82CB}" presName="node" presStyleLbl="node1" presStyleIdx="2" presStyleCnt="5">
        <dgm:presLayoutVars>
          <dgm:bulletEnabled val="1"/>
        </dgm:presLayoutVars>
      </dgm:prSet>
      <dgm:spPr/>
    </dgm:pt>
    <dgm:pt modelId="{16AFA840-C385-407B-8DB0-C48172E9E0D3}" type="pres">
      <dgm:prSet presAssocID="{0355771B-0DDC-4026-8274-DA6CBC9F8E1E}" presName="sibTrans" presStyleCnt="0"/>
      <dgm:spPr/>
    </dgm:pt>
    <dgm:pt modelId="{18D0054A-9313-4B8B-9047-7D9F59AFE0A0}" type="pres">
      <dgm:prSet presAssocID="{E89F1C73-4EA1-4F08-951E-899D331720AE}" presName="node" presStyleLbl="node1" presStyleIdx="3" presStyleCnt="5">
        <dgm:presLayoutVars>
          <dgm:bulletEnabled val="1"/>
        </dgm:presLayoutVars>
      </dgm:prSet>
      <dgm:spPr/>
    </dgm:pt>
    <dgm:pt modelId="{D88DB874-FC65-404A-B429-F0A4FA9230C6}" type="pres">
      <dgm:prSet presAssocID="{C99F1DFA-D96D-4145-969F-10DA54388DF6}" presName="sibTrans" presStyleCnt="0"/>
      <dgm:spPr/>
    </dgm:pt>
    <dgm:pt modelId="{33EC7BDC-D00F-48F4-9E8F-32CA527E4BCB}" type="pres">
      <dgm:prSet presAssocID="{EA6E465A-8D94-4709-B27C-875048F2E62C}" presName="node" presStyleLbl="node1" presStyleIdx="4" presStyleCnt="5">
        <dgm:presLayoutVars>
          <dgm:bulletEnabled val="1"/>
        </dgm:presLayoutVars>
      </dgm:prSet>
      <dgm:spPr/>
    </dgm:pt>
  </dgm:ptLst>
  <dgm:cxnLst>
    <dgm:cxn modelId="{77E0BD16-FA14-4E8B-B759-96C2566677F9}" srcId="{7780C846-36EB-4BF7-BD10-DB7F24E41784}" destId="{E89F1C73-4EA1-4F08-951E-899D331720AE}" srcOrd="3" destOrd="0" parTransId="{FABA69F4-07E9-4E6F-9AFE-C73309BF299A}" sibTransId="{C99F1DFA-D96D-4145-969F-10DA54388DF6}"/>
    <dgm:cxn modelId="{CE1D3F1D-A05A-4F3A-9B8A-04EBA58F0157}" type="presOf" srcId="{AD8BDCF0-F445-48E3-AE02-26477B143961}" destId="{2BC14C87-1530-4FF9-A221-085CA3C263EB}" srcOrd="0" destOrd="0" presId="urn:microsoft.com/office/officeart/2005/8/layout/hList6"/>
    <dgm:cxn modelId="{71F0A925-3593-4F18-AFD8-A58BF043E0EC}" srcId="{7780C846-36EB-4BF7-BD10-DB7F24E41784}" destId="{90D378A3-E4A5-4524-8B5A-6A1FF52FCCA9}" srcOrd="1" destOrd="0" parTransId="{3A3D70AE-71DE-4AFF-B390-6D3BFD555642}" sibTransId="{7A929EFF-00B6-43F2-ABBA-39CC3C04C170}"/>
    <dgm:cxn modelId="{CE201E30-069B-4487-9F75-966E413BCD56}" srcId="{7780C846-36EB-4BF7-BD10-DB7F24E41784}" destId="{EA6E465A-8D94-4709-B27C-875048F2E62C}" srcOrd="4" destOrd="0" parTransId="{FA5F52E9-A446-4EED-91EE-21A783E8C7CF}" sibTransId="{3528009D-F350-45D9-8FA2-45BE3039968D}"/>
    <dgm:cxn modelId="{BB6D8068-5622-46C5-B66E-578C59432EF1}" srcId="{7780C846-36EB-4BF7-BD10-DB7F24E41784}" destId="{AD8BDCF0-F445-48E3-AE02-26477B143961}" srcOrd="0" destOrd="0" parTransId="{C8AF1144-4819-4EE0-AE31-29B671182B3B}" sibTransId="{C28287CD-FAE8-4DEE-B4F0-0C63CA1D6D51}"/>
    <dgm:cxn modelId="{E895174C-AEBB-4109-9EC2-D69FFCFAEE34}" type="presOf" srcId="{7780C846-36EB-4BF7-BD10-DB7F24E41784}" destId="{8253080F-E6BF-41BF-90B4-CF173CDC35D1}" srcOrd="0" destOrd="0" presId="urn:microsoft.com/office/officeart/2005/8/layout/hList6"/>
    <dgm:cxn modelId="{860B0F74-C70E-466D-9F61-7A2E90F2BDC8}" srcId="{7780C846-36EB-4BF7-BD10-DB7F24E41784}" destId="{66B7D84C-9875-481F-B752-B258FEDE82CB}" srcOrd="2" destOrd="0" parTransId="{B202808C-4C06-49E5-9C5C-58DE7D6A4DC3}" sibTransId="{0355771B-0DDC-4026-8274-DA6CBC9F8E1E}"/>
    <dgm:cxn modelId="{F4A61489-5A09-47E1-BB1C-AB6F9D8FC1CE}" type="presOf" srcId="{66B7D84C-9875-481F-B752-B258FEDE82CB}" destId="{FF4AC180-43BE-4A0E-8B11-0F495BED3853}" srcOrd="0" destOrd="0" presId="urn:microsoft.com/office/officeart/2005/8/layout/hList6"/>
    <dgm:cxn modelId="{1C570DD1-5097-4E0A-863C-CE8158F07BAA}" type="presOf" srcId="{EA6E465A-8D94-4709-B27C-875048F2E62C}" destId="{33EC7BDC-D00F-48F4-9E8F-32CA527E4BCB}" srcOrd="0" destOrd="0" presId="urn:microsoft.com/office/officeart/2005/8/layout/hList6"/>
    <dgm:cxn modelId="{551554E6-13F8-4A82-906B-CED384C62B86}" type="presOf" srcId="{E89F1C73-4EA1-4F08-951E-899D331720AE}" destId="{18D0054A-9313-4B8B-9047-7D9F59AFE0A0}" srcOrd="0" destOrd="0" presId="urn:microsoft.com/office/officeart/2005/8/layout/hList6"/>
    <dgm:cxn modelId="{BB3D12FE-14EA-490C-82A7-BF1B79B7BCCD}" type="presOf" srcId="{90D378A3-E4A5-4524-8B5A-6A1FF52FCCA9}" destId="{CCCDB924-F279-4DFE-AB1F-C0F1A463DA26}" srcOrd="0" destOrd="0" presId="urn:microsoft.com/office/officeart/2005/8/layout/hList6"/>
    <dgm:cxn modelId="{9890C309-DA6C-447F-BC53-410611B4D077}" type="presParOf" srcId="{8253080F-E6BF-41BF-90B4-CF173CDC35D1}" destId="{2BC14C87-1530-4FF9-A221-085CA3C263EB}" srcOrd="0" destOrd="0" presId="urn:microsoft.com/office/officeart/2005/8/layout/hList6"/>
    <dgm:cxn modelId="{0E0615A7-61B2-443F-8061-628ADE9DF86B}" type="presParOf" srcId="{8253080F-E6BF-41BF-90B4-CF173CDC35D1}" destId="{311A9DB2-4B58-4CEF-99AD-6960C4C27D2A}" srcOrd="1" destOrd="0" presId="urn:microsoft.com/office/officeart/2005/8/layout/hList6"/>
    <dgm:cxn modelId="{B2D99CEC-8278-4957-8AE8-8976E3324FBE}" type="presParOf" srcId="{8253080F-E6BF-41BF-90B4-CF173CDC35D1}" destId="{CCCDB924-F279-4DFE-AB1F-C0F1A463DA26}" srcOrd="2" destOrd="0" presId="urn:microsoft.com/office/officeart/2005/8/layout/hList6"/>
    <dgm:cxn modelId="{199BAB06-D564-442E-920D-9A5C99036D50}" type="presParOf" srcId="{8253080F-E6BF-41BF-90B4-CF173CDC35D1}" destId="{3E1B8B34-C3FF-4195-9E07-C10511519238}" srcOrd="3" destOrd="0" presId="urn:microsoft.com/office/officeart/2005/8/layout/hList6"/>
    <dgm:cxn modelId="{3E9BE632-EF15-45EB-9739-A526F1C05D99}" type="presParOf" srcId="{8253080F-E6BF-41BF-90B4-CF173CDC35D1}" destId="{FF4AC180-43BE-4A0E-8B11-0F495BED3853}" srcOrd="4" destOrd="0" presId="urn:microsoft.com/office/officeart/2005/8/layout/hList6"/>
    <dgm:cxn modelId="{7267DE4E-2BDA-4E6C-A148-B412885F3751}" type="presParOf" srcId="{8253080F-E6BF-41BF-90B4-CF173CDC35D1}" destId="{16AFA840-C385-407B-8DB0-C48172E9E0D3}" srcOrd="5" destOrd="0" presId="urn:microsoft.com/office/officeart/2005/8/layout/hList6"/>
    <dgm:cxn modelId="{D454E4BF-EC44-47A6-BA42-D9F9DE3D5329}" type="presParOf" srcId="{8253080F-E6BF-41BF-90B4-CF173CDC35D1}" destId="{18D0054A-9313-4B8B-9047-7D9F59AFE0A0}" srcOrd="6" destOrd="0" presId="urn:microsoft.com/office/officeart/2005/8/layout/hList6"/>
    <dgm:cxn modelId="{3870217D-B92C-4975-98D4-1AC06F1F1855}" type="presParOf" srcId="{8253080F-E6BF-41BF-90B4-CF173CDC35D1}" destId="{D88DB874-FC65-404A-B429-F0A4FA9230C6}" srcOrd="7" destOrd="0" presId="urn:microsoft.com/office/officeart/2005/8/layout/hList6"/>
    <dgm:cxn modelId="{0981D422-F37A-4A88-9420-8DBEE7E883D1}" type="presParOf" srcId="{8253080F-E6BF-41BF-90B4-CF173CDC35D1}" destId="{33EC7BDC-D00F-48F4-9E8F-32CA527E4BC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k-Nearest Neighbors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 dirty="0"/>
            <a:t>Data Insights and Visualization</a:t>
          </a:r>
          <a:endParaRPr lang="en-US" dirty="0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k-Nearest Neighbors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4C87-1530-4FF9-A221-085CA3C263EB}">
      <dsp:nvSpPr>
        <dsp:cNvPr id="0" name=""/>
        <dsp:cNvSpPr/>
      </dsp:nvSpPr>
      <dsp:spPr>
        <a:xfrm rot="16200000">
          <a:off x="-664561" y="670454"/>
          <a:ext cx="3409025" cy="206811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solidFill>
                <a:schemeClr val="tx1"/>
              </a:solidFill>
            </a:rPr>
            <a:t>Recommender System Process</a:t>
          </a:r>
          <a:endParaRPr lang="en-US" sz="2100" kern="1200">
            <a:solidFill>
              <a:schemeClr val="tx1"/>
            </a:solidFill>
          </a:endParaRPr>
        </a:p>
      </dsp:txBody>
      <dsp:txXfrm rot="5400000">
        <a:off x="5894" y="681804"/>
        <a:ext cx="2068115" cy="2045415"/>
      </dsp:txXfrm>
    </dsp:sp>
    <dsp:sp modelId="{CCCDB924-F279-4DFE-AB1F-C0F1A463DA26}">
      <dsp:nvSpPr>
        <dsp:cNvPr id="0" name=""/>
        <dsp:cNvSpPr/>
      </dsp:nvSpPr>
      <dsp:spPr>
        <a:xfrm rot="16200000">
          <a:off x="1558663" y="670454"/>
          <a:ext cx="3409025" cy="2068115"/>
        </a:xfrm>
        <a:prstGeom prst="flowChartManualOperati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solidFill>
                <a:schemeClr val="tx1"/>
              </a:solidFill>
            </a:rPr>
            <a:t>Goals of Recommender Systems</a:t>
          </a:r>
          <a:endParaRPr lang="en-US" sz="2100" kern="1200">
            <a:solidFill>
              <a:schemeClr val="tx1"/>
            </a:solidFill>
          </a:endParaRPr>
        </a:p>
      </dsp:txBody>
      <dsp:txXfrm rot="5400000">
        <a:off x="2229118" y="681804"/>
        <a:ext cx="2068115" cy="2045415"/>
      </dsp:txXfrm>
    </dsp:sp>
    <dsp:sp modelId="{FF4AC180-43BE-4A0E-8B11-0F495BED3853}">
      <dsp:nvSpPr>
        <dsp:cNvPr id="0" name=""/>
        <dsp:cNvSpPr/>
      </dsp:nvSpPr>
      <dsp:spPr>
        <a:xfrm rot="16200000">
          <a:off x="3781887" y="670454"/>
          <a:ext cx="3409025" cy="2068115"/>
        </a:xfrm>
        <a:prstGeom prst="flowChartManualOperati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solidFill>
                <a:schemeClr val="tx1"/>
              </a:solidFill>
            </a:rPr>
            <a:t>Generation of Recommender Systems</a:t>
          </a:r>
          <a:endParaRPr lang="en-US" sz="2100" kern="1200">
            <a:solidFill>
              <a:schemeClr val="tx1"/>
            </a:solidFill>
          </a:endParaRPr>
        </a:p>
      </dsp:txBody>
      <dsp:txXfrm rot="5400000">
        <a:off x="4452342" y="681804"/>
        <a:ext cx="2068115" cy="2045415"/>
      </dsp:txXfrm>
    </dsp:sp>
    <dsp:sp modelId="{18D0054A-9313-4B8B-9047-7D9F59AFE0A0}">
      <dsp:nvSpPr>
        <dsp:cNvPr id="0" name=""/>
        <dsp:cNvSpPr/>
      </dsp:nvSpPr>
      <dsp:spPr>
        <a:xfrm rot="16200000">
          <a:off x="6005111" y="670454"/>
          <a:ext cx="3409025" cy="2068115"/>
        </a:xfrm>
        <a:prstGeom prst="flowChartManualOperati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solidFill>
                <a:schemeClr val="tx1"/>
              </a:solidFill>
            </a:rPr>
            <a:t>Artificial Intelligence in Recommender Systems</a:t>
          </a:r>
          <a:endParaRPr lang="en-US" sz="2100" kern="1200">
            <a:solidFill>
              <a:schemeClr val="tx1"/>
            </a:solidFill>
          </a:endParaRPr>
        </a:p>
      </dsp:txBody>
      <dsp:txXfrm rot="5400000">
        <a:off x="6675566" y="681804"/>
        <a:ext cx="2068115" cy="2045415"/>
      </dsp:txXfrm>
    </dsp:sp>
    <dsp:sp modelId="{33EC7BDC-D00F-48F4-9E8F-32CA527E4BCB}">
      <dsp:nvSpPr>
        <dsp:cNvPr id="0" name=""/>
        <dsp:cNvSpPr/>
      </dsp:nvSpPr>
      <dsp:spPr>
        <a:xfrm rot="16200000">
          <a:off x="8228336" y="670454"/>
          <a:ext cx="3409025" cy="2068115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solidFill>
                <a:schemeClr val="tx1"/>
              </a:solidFill>
            </a:rPr>
            <a:t>Challenges and Applications of Recommender Systems </a:t>
          </a:r>
          <a:endParaRPr lang="en-US" sz="2100" kern="1200">
            <a:solidFill>
              <a:schemeClr val="tx1"/>
            </a:solidFill>
          </a:endParaRPr>
        </a:p>
      </dsp:txBody>
      <dsp:txXfrm rot="5400000">
        <a:off x="8898791" y="681804"/>
        <a:ext cx="2068115" cy="2045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083948" y="117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Preparation</a:t>
          </a:r>
          <a:endParaRPr lang="en-US" sz="1200" kern="1200"/>
        </a:p>
      </dsp:txBody>
      <dsp:txXfrm>
        <a:off x="1083948" y="1173"/>
        <a:ext cx="4431171" cy="402833"/>
      </dsp:txXfrm>
    </dsp:sp>
    <dsp:sp modelId="{DB0D067A-0ABA-436F-AD7C-33E3C1A15DA4}">
      <dsp:nvSpPr>
        <dsp:cNvPr id="0" name=""/>
        <dsp:cNvSpPr/>
      </dsp:nvSpPr>
      <dsp:spPr>
        <a:xfrm>
          <a:off x="108394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70923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3452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2959810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58509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21038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483567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083948" y="542290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Insights</a:t>
          </a:r>
          <a:endParaRPr lang="en-US" sz="1200" kern="1200"/>
        </a:p>
      </dsp:txBody>
      <dsp:txXfrm>
        <a:off x="1083948" y="542290"/>
        <a:ext cx="4431171" cy="402833"/>
      </dsp:txXfrm>
    </dsp:sp>
    <dsp:sp modelId="{36D48058-D098-4879-AB83-BB0B073C1C10}">
      <dsp:nvSpPr>
        <dsp:cNvPr id="0" name=""/>
        <dsp:cNvSpPr/>
      </dsp:nvSpPr>
      <dsp:spPr>
        <a:xfrm>
          <a:off x="108394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170923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233452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2959810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358509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421038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483567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083948" y="1083408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Implement Time Frequency and Inverse Document Frequency</a:t>
          </a:r>
          <a:endParaRPr lang="en-US" sz="1200" kern="1200" dirty="0"/>
        </a:p>
      </dsp:txBody>
      <dsp:txXfrm>
        <a:off x="1083948" y="1083408"/>
        <a:ext cx="4431171" cy="402833"/>
      </dsp:txXfrm>
    </dsp:sp>
    <dsp:sp modelId="{29381DB3-D473-486C-A4DC-B84E434F69E0}">
      <dsp:nvSpPr>
        <dsp:cNvPr id="0" name=""/>
        <dsp:cNvSpPr/>
      </dsp:nvSpPr>
      <dsp:spPr>
        <a:xfrm>
          <a:off x="108394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170923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233452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2959810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358509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421038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483567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083948" y="1624525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Build the Recommendation Engine</a:t>
          </a:r>
          <a:endParaRPr lang="en-US" sz="1200" kern="1200"/>
        </a:p>
      </dsp:txBody>
      <dsp:txXfrm>
        <a:off x="1083948" y="1624525"/>
        <a:ext cx="4431171" cy="402833"/>
      </dsp:txXfrm>
    </dsp:sp>
    <dsp:sp modelId="{36094096-0A02-4AB6-AA5B-E8021F2B9822}">
      <dsp:nvSpPr>
        <dsp:cNvPr id="0" name=""/>
        <dsp:cNvSpPr/>
      </dsp:nvSpPr>
      <dsp:spPr>
        <a:xfrm>
          <a:off x="108394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170923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233452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2959810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358509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421038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483567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083948" y="216564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Recommender System</a:t>
          </a:r>
          <a:endParaRPr lang="en-US" sz="1200" kern="1200"/>
        </a:p>
      </dsp:txBody>
      <dsp:txXfrm>
        <a:off x="1083948" y="2165643"/>
        <a:ext cx="4431171" cy="402833"/>
      </dsp:txXfrm>
    </dsp:sp>
    <dsp:sp modelId="{3C98275F-9B39-4C77-A972-7FB91AE95322}">
      <dsp:nvSpPr>
        <dsp:cNvPr id="0" name=""/>
        <dsp:cNvSpPr/>
      </dsp:nvSpPr>
      <dsp:spPr>
        <a:xfrm>
          <a:off x="108394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170923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233452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2959810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358509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421038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483567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6972" y="242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Data Preparation</a:t>
          </a:r>
          <a:endParaRPr lang="en-US" sz="1700" kern="1200" dirty="0"/>
        </a:p>
      </dsp:txBody>
      <dsp:txXfrm>
        <a:off x="226972" y="242943"/>
        <a:ext cx="4085504" cy="371409"/>
      </dsp:txXfrm>
    </dsp:sp>
    <dsp:sp modelId="{DB0D067A-0ABA-436F-AD7C-33E3C1A15DA4}">
      <dsp:nvSpPr>
        <dsp:cNvPr id="0" name=""/>
        <dsp:cNvSpPr/>
      </dsp:nvSpPr>
      <dsp:spPr>
        <a:xfrm>
          <a:off x="22697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80348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137999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195650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253301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310952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368603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6972" y="765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Insights</a:t>
          </a:r>
          <a:endParaRPr lang="en-US" sz="1700" kern="1200"/>
        </a:p>
      </dsp:txBody>
      <dsp:txXfrm>
        <a:off x="226972" y="765943"/>
        <a:ext cx="4085504" cy="371409"/>
      </dsp:txXfrm>
    </dsp:sp>
    <dsp:sp modelId="{36D48058-D098-4879-AB83-BB0B073C1C10}">
      <dsp:nvSpPr>
        <dsp:cNvPr id="0" name=""/>
        <dsp:cNvSpPr/>
      </dsp:nvSpPr>
      <dsp:spPr>
        <a:xfrm>
          <a:off x="22697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80348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137999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195650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253301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310952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368603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6972" y="1288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Implement k-Nearest Neighbors</a:t>
          </a:r>
          <a:endParaRPr lang="en-US" sz="1700" kern="1200" dirty="0"/>
        </a:p>
      </dsp:txBody>
      <dsp:txXfrm>
        <a:off x="226972" y="1288943"/>
        <a:ext cx="4085504" cy="371409"/>
      </dsp:txXfrm>
    </dsp:sp>
    <dsp:sp modelId="{29381DB3-D473-486C-A4DC-B84E434F69E0}">
      <dsp:nvSpPr>
        <dsp:cNvPr id="0" name=""/>
        <dsp:cNvSpPr/>
      </dsp:nvSpPr>
      <dsp:spPr>
        <a:xfrm>
          <a:off x="22697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80348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137999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195650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253301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310952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368603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6972" y="1811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Build the Recommendation Engine</a:t>
          </a:r>
          <a:endParaRPr lang="en-US" sz="1700" kern="1200" dirty="0"/>
        </a:p>
      </dsp:txBody>
      <dsp:txXfrm>
        <a:off x="226972" y="1811943"/>
        <a:ext cx="4085504" cy="371409"/>
      </dsp:txXfrm>
    </dsp:sp>
    <dsp:sp modelId="{36094096-0A02-4AB6-AA5B-E8021F2B9822}">
      <dsp:nvSpPr>
        <dsp:cNvPr id="0" name=""/>
        <dsp:cNvSpPr/>
      </dsp:nvSpPr>
      <dsp:spPr>
        <a:xfrm>
          <a:off x="22697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80348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137999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195650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253301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310952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368603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6972" y="2334944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Test Recommender System</a:t>
          </a:r>
          <a:endParaRPr lang="en-US" sz="1700" kern="1200" dirty="0"/>
        </a:p>
      </dsp:txBody>
      <dsp:txXfrm>
        <a:off x="226972" y="2334944"/>
        <a:ext cx="4085504" cy="371409"/>
      </dsp:txXfrm>
    </dsp:sp>
    <dsp:sp modelId="{3C98275F-9B39-4C77-A972-7FB91AE95322}">
      <dsp:nvSpPr>
        <dsp:cNvPr id="0" name=""/>
        <dsp:cNvSpPr/>
      </dsp:nvSpPr>
      <dsp:spPr>
        <a:xfrm>
          <a:off x="22697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80348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137999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195650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253301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310952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368603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083948" y="117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Preparation</a:t>
          </a:r>
          <a:endParaRPr lang="en-US" sz="1200" kern="1200" dirty="0"/>
        </a:p>
      </dsp:txBody>
      <dsp:txXfrm>
        <a:off x="1083948" y="1173"/>
        <a:ext cx="4431171" cy="402833"/>
      </dsp:txXfrm>
    </dsp:sp>
    <dsp:sp modelId="{DB0D067A-0ABA-436F-AD7C-33E3C1A15DA4}">
      <dsp:nvSpPr>
        <dsp:cNvPr id="0" name=""/>
        <dsp:cNvSpPr/>
      </dsp:nvSpPr>
      <dsp:spPr>
        <a:xfrm>
          <a:off x="108394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70923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3452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2959810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58509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21038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483567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083948" y="542290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Insights and Visualization</a:t>
          </a:r>
          <a:endParaRPr lang="en-US" sz="1200" kern="1200" dirty="0"/>
        </a:p>
      </dsp:txBody>
      <dsp:txXfrm>
        <a:off x="1083948" y="542290"/>
        <a:ext cx="4431171" cy="402833"/>
      </dsp:txXfrm>
    </dsp:sp>
    <dsp:sp modelId="{36D48058-D098-4879-AB83-BB0B073C1C10}">
      <dsp:nvSpPr>
        <dsp:cNvPr id="0" name=""/>
        <dsp:cNvSpPr/>
      </dsp:nvSpPr>
      <dsp:spPr>
        <a:xfrm>
          <a:off x="108394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170923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233452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2959810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358509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421038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483567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083948" y="1083408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Implement Time Frequency and Inverse Document Frequency</a:t>
          </a:r>
          <a:endParaRPr lang="en-US" sz="1200" kern="1200" dirty="0"/>
        </a:p>
      </dsp:txBody>
      <dsp:txXfrm>
        <a:off x="1083948" y="1083408"/>
        <a:ext cx="4431171" cy="402833"/>
      </dsp:txXfrm>
    </dsp:sp>
    <dsp:sp modelId="{29381DB3-D473-486C-A4DC-B84E434F69E0}">
      <dsp:nvSpPr>
        <dsp:cNvPr id="0" name=""/>
        <dsp:cNvSpPr/>
      </dsp:nvSpPr>
      <dsp:spPr>
        <a:xfrm>
          <a:off x="108394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170923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233452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2959810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358509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421038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483567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083948" y="1624525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Build the Recommendation Engine</a:t>
          </a:r>
          <a:endParaRPr lang="en-US" sz="1200" kern="1200"/>
        </a:p>
      </dsp:txBody>
      <dsp:txXfrm>
        <a:off x="1083948" y="1624525"/>
        <a:ext cx="4431171" cy="402833"/>
      </dsp:txXfrm>
    </dsp:sp>
    <dsp:sp modelId="{36094096-0A02-4AB6-AA5B-E8021F2B9822}">
      <dsp:nvSpPr>
        <dsp:cNvPr id="0" name=""/>
        <dsp:cNvSpPr/>
      </dsp:nvSpPr>
      <dsp:spPr>
        <a:xfrm>
          <a:off x="108394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170923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233452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2959810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358509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421038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483567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083948" y="216564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Recommender System</a:t>
          </a:r>
          <a:endParaRPr lang="en-US" sz="1200" kern="1200"/>
        </a:p>
      </dsp:txBody>
      <dsp:txXfrm>
        <a:off x="1083948" y="2165643"/>
        <a:ext cx="4431171" cy="402833"/>
      </dsp:txXfrm>
    </dsp:sp>
    <dsp:sp modelId="{3C98275F-9B39-4C77-A972-7FB91AE95322}">
      <dsp:nvSpPr>
        <dsp:cNvPr id="0" name=""/>
        <dsp:cNvSpPr/>
      </dsp:nvSpPr>
      <dsp:spPr>
        <a:xfrm>
          <a:off x="108394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170923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233452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2959810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358509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421038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483567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6972" y="242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Data Preparation</a:t>
          </a:r>
          <a:endParaRPr lang="en-US" sz="1700" kern="1200" dirty="0"/>
        </a:p>
      </dsp:txBody>
      <dsp:txXfrm>
        <a:off x="226972" y="242943"/>
        <a:ext cx="4085504" cy="371409"/>
      </dsp:txXfrm>
    </dsp:sp>
    <dsp:sp modelId="{DB0D067A-0ABA-436F-AD7C-33E3C1A15DA4}">
      <dsp:nvSpPr>
        <dsp:cNvPr id="0" name=""/>
        <dsp:cNvSpPr/>
      </dsp:nvSpPr>
      <dsp:spPr>
        <a:xfrm>
          <a:off x="22697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80348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137999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195650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253301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310952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368603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6972" y="765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Insights</a:t>
          </a:r>
          <a:endParaRPr lang="en-US" sz="1700" kern="1200"/>
        </a:p>
      </dsp:txBody>
      <dsp:txXfrm>
        <a:off x="226972" y="765943"/>
        <a:ext cx="4085504" cy="371409"/>
      </dsp:txXfrm>
    </dsp:sp>
    <dsp:sp modelId="{36D48058-D098-4879-AB83-BB0B073C1C10}">
      <dsp:nvSpPr>
        <dsp:cNvPr id="0" name=""/>
        <dsp:cNvSpPr/>
      </dsp:nvSpPr>
      <dsp:spPr>
        <a:xfrm>
          <a:off x="22697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80348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137999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195650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253301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310952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368603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6972" y="1288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Implement k-Nearest Neighbors</a:t>
          </a:r>
          <a:endParaRPr lang="en-US" sz="1700" kern="1200" dirty="0"/>
        </a:p>
      </dsp:txBody>
      <dsp:txXfrm>
        <a:off x="226972" y="1288943"/>
        <a:ext cx="4085504" cy="371409"/>
      </dsp:txXfrm>
    </dsp:sp>
    <dsp:sp modelId="{29381DB3-D473-486C-A4DC-B84E434F69E0}">
      <dsp:nvSpPr>
        <dsp:cNvPr id="0" name=""/>
        <dsp:cNvSpPr/>
      </dsp:nvSpPr>
      <dsp:spPr>
        <a:xfrm>
          <a:off x="22697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80348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137999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195650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253301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310952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368603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6972" y="1811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Build the Recommendation Engine</a:t>
          </a:r>
          <a:endParaRPr lang="en-US" sz="1700" kern="1200" dirty="0"/>
        </a:p>
      </dsp:txBody>
      <dsp:txXfrm>
        <a:off x="226972" y="1811943"/>
        <a:ext cx="4085504" cy="371409"/>
      </dsp:txXfrm>
    </dsp:sp>
    <dsp:sp modelId="{36094096-0A02-4AB6-AA5B-E8021F2B9822}">
      <dsp:nvSpPr>
        <dsp:cNvPr id="0" name=""/>
        <dsp:cNvSpPr/>
      </dsp:nvSpPr>
      <dsp:spPr>
        <a:xfrm>
          <a:off x="22697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80348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137999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195650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253301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310952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368603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6972" y="2334944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Test Recommender System</a:t>
          </a:r>
          <a:endParaRPr lang="en-US" sz="1700" kern="1200" dirty="0"/>
        </a:p>
      </dsp:txBody>
      <dsp:txXfrm>
        <a:off x="226972" y="2334944"/>
        <a:ext cx="4085504" cy="371409"/>
      </dsp:txXfrm>
    </dsp:sp>
    <dsp:sp modelId="{3C98275F-9B39-4C77-A972-7FB91AE95322}">
      <dsp:nvSpPr>
        <dsp:cNvPr id="0" name=""/>
        <dsp:cNvSpPr/>
      </dsp:nvSpPr>
      <dsp:spPr>
        <a:xfrm>
          <a:off x="22697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80348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137999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195650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253301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310952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368603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10/27/2022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401911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39000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8046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Overview of Recommender Systems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17184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Fundamentals of Recommender Systems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800420"/>
            <a:ext cx="10972800" cy="186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Machine Learning Based Recommender Systems with Python</a:t>
            </a:r>
          </a:p>
          <a:p>
            <a:pPr lvl="1"/>
            <a:r>
              <a:rPr lang="en-US" kern="0" dirty="0"/>
              <a:t>Hands on Practice for Content based Recommender Systems using Machine Learning</a:t>
            </a:r>
          </a:p>
          <a:p>
            <a:pPr lvl="1"/>
            <a:r>
              <a:rPr lang="en-US" kern="0" dirty="0"/>
              <a:t>Hands on Practice for Collaborative Filtering based Recommender Systems using Machine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4663745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Project 1: Songs Recommendation System using Machine Learning Algorithm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511691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Project 2: Movie Recommendation System using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42155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uiExpand="1" build="p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Overview of Recommender Systems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70BD4E1-AA05-F83F-E610-62653B53B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549014"/>
              </p:ext>
            </p:extLst>
          </p:nvPr>
        </p:nvGraphicFramePr>
        <p:xfrm>
          <a:off x="609600" y="2095130"/>
          <a:ext cx="10972800" cy="340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79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Fundamentals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7973-3BED-5175-AA6B-F4DD4ED2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4432432"/>
          </a:xfrm>
        </p:spPr>
        <p:txBody>
          <a:bodyPr>
            <a:normAutofit/>
          </a:bodyPr>
          <a:lstStyle/>
          <a:p>
            <a:r>
              <a:rPr lang="en-US" dirty="0"/>
              <a:t>Taxonomy of Recommender Systems</a:t>
            </a:r>
          </a:p>
          <a:p>
            <a:r>
              <a:rPr lang="en-US" dirty="0"/>
              <a:t>Item-context and User Rating Matrix</a:t>
            </a:r>
          </a:p>
          <a:p>
            <a:r>
              <a:rPr lang="en-US" dirty="0"/>
              <a:t>Quality of Recommender Systems</a:t>
            </a:r>
          </a:p>
          <a:p>
            <a:r>
              <a:rPr lang="en-US" dirty="0"/>
              <a:t>Online and Offline Evaluation Techniques</a:t>
            </a:r>
          </a:p>
          <a:p>
            <a:r>
              <a:rPr lang="en-US" dirty="0"/>
              <a:t>Content Based Filtering </a:t>
            </a:r>
          </a:p>
          <a:p>
            <a:r>
              <a:rPr lang="en-US" dirty="0"/>
              <a:t>Collaborative Filtering </a:t>
            </a:r>
          </a:p>
          <a:p>
            <a:pPr lvl="1"/>
            <a:r>
              <a:rPr lang="en-US" dirty="0"/>
              <a:t>User Based Filtering</a:t>
            </a:r>
          </a:p>
          <a:p>
            <a:pPr lvl="1"/>
            <a:r>
              <a:rPr lang="en-US" dirty="0"/>
              <a:t>Item Based Filtering</a:t>
            </a:r>
          </a:p>
          <a:p>
            <a:pPr lvl="1"/>
            <a:r>
              <a:rPr lang="en-US" dirty="0"/>
              <a:t>Model Based Filtering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Machine Learning Based Recommender Systems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7973-3BED-5175-AA6B-F4DD4ED2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9292"/>
            <a:ext cx="10972800" cy="604312"/>
          </a:xfrm>
        </p:spPr>
        <p:txBody>
          <a:bodyPr>
            <a:normAutofit/>
          </a:bodyPr>
          <a:lstStyle/>
          <a:p>
            <a:r>
              <a:rPr lang="en-US" dirty="0"/>
              <a:t>Design Approaches for Machine Learning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39E9CF-2CA7-2CE1-4812-6841B87ED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358622"/>
              </p:ext>
            </p:extLst>
          </p:nvPr>
        </p:nvGraphicFramePr>
        <p:xfrm>
          <a:off x="-251534" y="3211935"/>
          <a:ext cx="6599068" cy="266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AE47FD-5910-975C-9EC9-B6E35F4C9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577785"/>
              </p:ext>
            </p:extLst>
          </p:nvPr>
        </p:nvGraphicFramePr>
        <p:xfrm>
          <a:off x="6264675" y="3112139"/>
          <a:ext cx="4539449" cy="304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1BF21-4B6C-EC9C-7816-A0B7D29044CF}"/>
              </a:ext>
            </a:extLst>
          </p:cNvPr>
          <p:cNvSpPr txBox="1">
            <a:spLocks/>
          </p:cNvSpPr>
          <p:nvPr/>
        </p:nvSpPr>
        <p:spPr>
          <a:xfrm>
            <a:off x="798990" y="2729227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Content based Recommender System with Machine learning and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4EF950-AD05-4A45-055C-45F8B52A5678}"/>
              </a:ext>
            </a:extLst>
          </p:cNvPr>
          <p:cNvSpPr txBox="1">
            <a:spLocks/>
          </p:cNvSpPr>
          <p:nvPr/>
        </p:nvSpPr>
        <p:spPr>
          <a:xfrm>
            <a:off x="6326818" y="2784083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Collaborative filtering-based Recommender System with Machine Learning and Python</a:t>
            </a:r>
          </a:p>
        </p:txBody>
      </p:sp>
    </p:spTree>
    <p:extLst>
      <p:ext uri="{BB962C8B-B14F-4D97-AF65-F5344CB8AC3E}">
        <p14:creationId xmlns:p14="http://schemas.microsoft.com/office/powerpoint/2010/main" val="20688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one"/>
        </p:bldSub>
      </p:bldGraphic>
      <p:bldGraphic spid="5" grpId="0">
        <p:bldSub>
          <a:bldDgm bld="one"/>
        </p:bldSub>
      </p:bldGraphic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3782"/>
            <a:ext cx="10972800" cy="1295509"/>
          </a:xfrm>
        </p:spPr>
        <p:txBody>
          <a:bodyPr>
            <a:normAutofit fontScale="90000"/>
          </a:bodyPr>
          <a:lstStyle/>
          <a:p>
            <a:r>
              <a:rPr lang="en-US" dirty="0"/>
              <a:t>Hand on Projects for Recommender Systems with Machine Learning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39E9CF-2CA7-2CE1-4812-6841B87ED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965460"/>
              </p:ext>
            </p:extLst>
          </p:nvPr>
        </p:nvGraphicFramePr>
        <p:xfrm>
          <a:off x="-251535" y="2874584"/>
          <a:ext cx="6599068" cy="266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AE47FD-5910-975C-9EC9-B6E35F4C9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612893"/>
              </p:ext>
            </p:extLst>
          </p:nvPr>
        </p:nvGraphicFramePr>
        <p:xfrm>
          <a:off x="6285388" y="2690671"/>
          <a:ext cx="4539449" cy="304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1BF21-4B6C-EC9C-7816-A0B7D29044CF}"/>
              </a:ext>
            </a:extLst>
          </p:cNvPr>
          <p:cNvSpPr txBox="1">
            <a:spLocks/>
          </p:cNvSpPr>
          <p:nvPr/>
        </p:nvSpPr>
        <p:spPr>
          <a:xfrm>
            <a:off x="840418" y="2086360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Project 1: Songs Recommendation Systems with Machine Learning and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4EF950-AD05-4A45-055C-45F8B52A5678}"/>
              </a:ext>
            </a:extLst>
          </p:cNvPr>
          <p:cNvSpPr txBox="1">
            <a:spLocks/>
          </p:cNvSpPr>
          <p:nvPr/>
        </p:nvSpPr>
        <p:spPr>
          <a:xfrm>
            <a:off x="6347533" y="2086360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Project 2: Movie Recommendation System with Machine Learning and Python</a:t>
            </a:r>
          </a:p>
        </p:txBody>
      </p:sp>
    </p:spTree>
    <p:extLst>
      <p:ext uri="{BB962C8B-B14F-4D97-AF65-F5344CB8AC3E}">
        <p14:creationId xmlns:p14="http://schemas.microsoft.com/office/powerpoint/2010/main" val="32131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/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383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Instructor</vt:lpstr>
      <vt:lpstr>AI Sciences</vt:lpstr>
      <vt:lpstr>In this Course</vt:lpstr>
      <vt:lpstr>Overview of Recommender Systems</vt:lpstr>
      <vt:lpstr>Fundamentals of Recommender Systems</vt:lpstr>
      <vt:lpstr>Machine Learning Based Recommender Systems with Python</vt:lpstr>
      <vt:lpstr>Hand on Projects for Recommender Systems with Machine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142</cp:revision>
  <dcterms:created xsi:type="dcterms:W3CDTF">2022-06-22T08:29:07Z</dcterms:created>
  <dcterms:modified xsi:type="dcterms:W3CDTF">2022-10-26T21:42:55Z</dcterms:modified>
</cp:coreProperties>
</file>