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88" r:id="rId2"/>
    <p:sldId id="289" r:id="rId3"/>
    <p:sldId id="270" r:id="rId4"/>
    <p:sldId id="267" r:id="rId5"/>
    <p:sldId id="277" r:id="rId6"/>
    <p:sldId id="276" r:id="rId7"/>
    <p:sldId id="275" r:id="rId8"/>
    <p:sldId id="273" r:id="rId9"/>
    <p:sldId id="272" r:id="rId10"/>
    <p:sldId id="271" r:id="rId11"/>
    <p:sldId id="278" r:id="rId12"/>
    <p:sldId id="279" r:id="rId13"/>
    <p:sldId id="282" r:id="rId14"/>
    <p:sldId id="283" r:id="rId15"/>
    <p:sldId id="284" r:id="rId16"/>
    <p:sldId id="285" r:id="rId17"/>
    <p:sldId id="286" r:id="rId18"/>
    <p:sldId id="2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5B4"/>
    <a:srgbClr val="FFB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12/22/2022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600" dirty="0"/>
              <a:t>Statistical Modeling </a:t>
            </a:r>
            <a:r>
              <a:rPr lang="en-US" sz="6600"/>
              <a:t>Explained in </a:t>
            </a:r>
            <a:r>
              <a:rPr lang="en-US" sz="6600" dirty="0"/>
              <a:t>Python</a:t>
            </a:r>
          </a:p>
          <a:p>
            <a:endParaRPr lang="en-US" sz="6500" dirty="0"/>
          </a:p>
        </p:txBody>
      </p:sp>
      <p:sp>
        <p:nvSpPr>
          <p:cNvPr id="5" name="Rectangle 4"/>
          <p:cNvSpPr/>
          <p:nvPr/>
        </p:nvSpPr>
        <p:spPr>
          <a:xfrm>
            <a:off x="1" y="3294528"/>
            <a:ext cx="12191970" cy="35634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Introduction to Data Summarization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7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86193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noProof="0" dirty="0">
                <a:solidFill>
                  <a:schemeClr val="bg1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Average( Mean, Mode, Median)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8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4225113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noProof="0" dirty="0">
                <a:solidFill>
                  <a:schemeClr val="bg1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Standard Derivation</a:t>
            </a:r>
          </a:p>
          <a:p>
            <a:pPr marL="342900" lvl="0" indent="-3429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00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Variance</a:t>
            </a:r>
          </a:p>
          <a:p>
            <a:pPr marL="342900" lvl="0" indent="-3429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noProof="0" dirty="0">
                <a:solidFill>
                  <a:schemeClr val="bg1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IQR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9" name="Google Shape;40;p1">
            <a:extLst>
              <a:ext uri="{FF2B5EF4-FFF2-40B4-BE49-F238E27FC236}">
                <a16:creationId xmlns:a16="http://schemas.microsoft.com/office/drawing/2014/main" id="{92C8302A-679C-6DBB-2936-52DC098124B4}"/>
              </a:ext>
            </a:extLst>
          </p:cNvPr>
          <p:cNvSpPr txBox="1"/>
          <p:nvPr/>
        </p:nvSpPr>
        <p:spPr>
          <a:xfrm>
            <a:off x="227670" y="6045249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Shahzaib Hamid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10" name="Google Shape;40;p1">
            <a:extLst>
              <a:ext uri="{FF2B5EF4-FFF2-40B4-BE49-F238E27FC236}">
                <a16:creationId xmlns:a16="http://schemas.microsoft.com/office/drawing/2014/main" id="{5BFCE082-EACE-D89D-6C72-80D0EE1EFE1F}"/>
              </a:ext>
            </a:extLst>
          </p:cNvPr>
          <p:cNvSpPr txBox="1"/>
          <p:nvPr/>
        </p:nvSpPr>
        <p:spPr>
          <a:xfrm>
            <a:off x="227670" y="6425214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tx1"/>
              </a:buClr>
              <a:defRPr/>
            </a:pP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    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AI</a:t>
            </a:r>
            <a:r>
              <a:rPr kumimoji="0" lang="en-US" sz="200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Sciences Instructor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976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D849-7883-0551-68CE-8984A2CA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6848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Mode in Statistics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AE67469-7302-5A18-E41F-F5BAD0E314F7}"/>
              </a:ext>
            </a:extLst>
          </p:cNvPr>
          <p:cNvSpPr txBox="1">
            <a:spLocks/>
          </p:cNvSpPr>
          <p:nvPr/>
        </p:nvSpPr>
        <p:spPr>
          <a:xfrm>
            <a:off x="453198" y="1007643"/>
            <a:ext cx="11500757" cy="1169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40" tIns="91440" rIns="91440" bIns="91440" anchor="t" anchorCtr="0">
            <a:spAutoFit/>
          </a:bodyPr>
          <a:lstStyle>
            <a:defPPr>
              <a:defRPr lang="en-US"/>
            </a:defPPr>
            <a:lvl1pPr marL="285750" marR="0" lvl="0" indent="-28575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 kumimoji="0" sz="16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Poppins"/>
                <a:cs typeface="Poppins"/>
              </a:defRPr>
            </a:lvl1pPr>
            <a:lvl2pPr marL="914400" marR="0" lvl="1" indent="-381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2pPr>
            <a:lvl3pPr marL="1371600" marR="0" lvl="2" indent="-355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3pPr>
            <a:lvl4pPr marL="1828800" marR="0" lvl="3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4pPr>
            <a:lvl5pPr marL="2286000" marR="0" lvl="4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5pPr>
            <a:lvl6pPr marL="2743200" marR="0" lvl="5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lvl="0">
              <a:spcAft>
                <a:spcPts val="1200"/>
              </a:spcAft>
              <a:defRPr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higher frequency in data</a:t>
            </a:r>
          </a:p>
          <a:p>
            <a:pPr>
              <a:spcAft>
                <a:spcPts val="1200"/>
              </a:spcAft>
              <a:defRPr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Mainly has three types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15C42D3-0988-A033-A9AF-4DE442999AC4}"/>
              </a:ext>
            </a:extLst>
          </p:cNvPr>
          <p:cNvGrpSpPr/>
          <p:nvPr/>
        </p:nvGrpSpPr>
        <p:grpSpPr>
          <a:xfrm>
            <a:off x="7467285" y="3153008"/>
            <a:ext cx="2638159" cy="2638294"/>
            <a:chOff x="9208221" y="2074837"/>
            <a:chExt cx="2638159" cy="263829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A480F8A-012A-9337-6383-4BDE25E9A2D1}"/>
                </a:ext>
              </a:extLst>
            </p:cNvPr>
            <p:cNvSpPr/>
            <p:nvPr/>
          </p:nvSpPr>
          <p:spPr>
            <a:xfrm>
              <a:off x="9208221" y="2074837"/>
              <a:ext cx="2638159" cy="263829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1097280" rIns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endParaRPr>
            </a:p>
          </p:txBody>
        </p:sp>
        <p:sp>
          <p:nvSpPr>
            <p:cNvPr id="20" name="Freeform: Shape 20">
              <a:extLst>
                <a:ext uri="{FF2B5EF4-FFF2-40B4-BE49-F238E27FC236}">
                  <a16:creationId xmlns:a16="http://schemas.microsoft.com/office/drawing/2014/main" id="{C1996EB3-2C27-E39B-81D7-C09CBB8C3DB9}"/>
                </a:ext>
              </a:extLst>
            </p:cNvPr>
            <p:cNvSpPr/>
            <p:nvPr/>
          </p:nvSpPr>
          <p:spPr>
            <a:xfrm>
              <a:off x="9296462" y="2162795"/>
              <a:ext cx="2462809" cy="2462377"/>
            </a:xfrm>
            <a:custGeom>
              <a:avLst/>
              <a:gdLst>
                <a:gd name="connsiteX0" fmla="*/ 0 w 2246957"/>
                <a:gd name="connsiteY0" fmla="*/ 1123281 h 2246562"/>
                <a:gd name="connsiteX1" fmla="*/ 1123479 w 2246957"/>
                <a:gd name="connsiteY1" fmla="*/ 0 h 2246562"/>
                <a:gd name="connsiteX2" fmla="*/ 2246958 w 2246957"/>
                <a:gd name="connsiteY2" fmla="*/ 1123281 h 2246562"/>
                <a:gd name="connsiteX3" fmla="*/ 1123479 w 2246957"/>
                <a:gd name="connsiteY3" fmla="*/ 2246562 h 2246562"/>
                <a:gd name="connsiteX4" fmla="*/ 0 w 2246957"/>
                <a:gd name="connsiteY4" fmla="*/ 1123281 h 2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6957" h="2246562">
                  <a:moveTo>
                    <a:pt x="0" y="1123281"/>
                  </a:moveTo>
                  <a:cubicBezTo>
                    <a:pt x="0" y="502910"/>
                    <a:pt x="502999" y="0"/>
                    <a:pt x="1123479" y="0"/>
                  </a:cubicBezTo>
                  <a:cubicBezTo>
                    <a:pt x="1743959" y="0"/>
                    <a:pt x="2246958" y="502910"/>
                    <a:pt x="2246958" y="1123281"/>
                  </a:cubicBezTo>
                  <a:cubicBezTo>
                    <a:pt x="2246958" y="1743652"/>
                    <a:pt x="1743959" y="2246562"/>
                    <a:pt x="1123479" y="2246562"/>
                  </a:cubicBezTo>
                  <a:cubicBezTo>
                    <a:pt x="502999" y="2246562"/>
                    <a:pt x="0" y="1743652"/>
                    <a:pt x="0" y="11232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1440" rIns="0" bIns="91440" numCol="1" spcCol="1270" anchor="ctr" anchorCtr="1">
              <a:noAutofit/>
            </a:bodyPr>
            <a:lstStyle/>
            <a:p>
              <a:pPr marL="0" marR="0" lvl="0" indent="0" algn="ctr" defTabSz="933450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Poppins" panose="00000500000000000000" pitchFamily="2" charset="0"/>
                  <a:ea typeface="+mn-ea"/>
                  <a:cs typeface="Poppins" panose="00000500000000000000" pitchFamily="2" charset="0"/>
                </a:rPr>
                <a:t>Multimodal 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Poppins" panose="00000500000000000000" pitchFamily="2" charset="0"/>
                  <a:ea typeface="+mn-ea"/>
                  <a:cs typeface="Poppins" panose="00000500000000000000" pitchFamily="2" charset="0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Poppins" panose="00000500000000000000" pitchFamily="2" charset="0"/>
                  <a:ea typeface="+mn-ea"/>
                  <a:cs typeface="Poppins" panose="00000500000000000000" pitchFamily="2" charset="0"/>
                </a:rPr>
                <a:t>mode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C7B6C2D-C7B1-409D-572C-9D2CC14CCF46}"/>
              </a:ext>
            </a:extLst>
          </p:cNvPr>
          <p:cNvGrpSpPr/>
          <p:nvPr/>
        </p:nvGrpSpPr>
        <p:grpSpPr>
          <a:xfrm>
            <a:off x="4729551" y="3152823"/>
            <a:ext cx="2638202" cy="2638202"/>
            <a:chOff x="6470487" y="2074652"/>
            <a:chExt cx="2638202" cy="2638202"/>
          </a:xfrm>
        </p:grpSpPr>
        <p:sp>
          <p:nvSpPr>
            <p:cNvPr id="22" name="Teardrop 21">
              <a:extLst>
                <a:ext uri="{FF2B5EF4-FFF2-40B4-BE49-F238E27FC236}">
                  <a16:creationId xmlns:a16="http://schemas.microsoft.com/office/drawing/2014/main" id="{2DF672F7-EC41-84AD-02AA-9CC45ED74988}"/>
                </a:ext>
              </a:extLst>
            </p:cNvPr>
            <p:cNvSpPr/>
            <p:nvPr/>
          </p:nvSpPr>
          <p:spPr>
            <a:xfrm rot="2700000">
              <a:off x="6470487" y="2074652"/>
              <a:ext cx="2638202" cy="2638202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399165"/>
                <a:satOff val="21164"/>
                <a:lumOff val="5098"/>
                <a:alphaOff val="0"/>
              </a:schemeClr>
            </a:fillRef>
            <a:effectRef idx="0">
              <a:schemeClr val="accent3">
                <a:hueOff val="-399165"/>
                <a:satOff val="21164"/>
                <a:lumOff val="5098"/>
                <a:alphaOff val="0"/>
              </a:schemeClr>
            </a:effectRef>
            <a:fontRef idx="minor">
              <a:schemeClr val="lt1"/>
            </a:fontRef>
          </p:style>
          <p:txBody>
            <a:bodyPr lIns="0" tIns="1097280" rIns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EFF449F-2551-9AFE-9948-81876BB9716B}"/>
                </a:ext>
              </a:extLst>
            </p:cNvPr>
            <p:cNvSpPr/>
            <p:nvPr/>
          </p:nvSpPr>
          <p:spPr>
            <a:xfrm>
              <a:off x="6570062" y="2162795"/>
              <a:ext cx="2462809" cy="2462377"/>
            </a:xfrm>
            <a:custGeom>
              <a:avLst/>
              <a:gdLst>
                <a:gd name="connsiteX0" fmla="*/ 0 w 2246957"/>
                <a:gd name="connsiteY0" fmla="*/ 1123281 h 2246562"/>
                <a:gd name="connsiteX1" fmla="*/ 1123479 w 2246957"/>
                <a:gd name="connsiteY1" fmla="*/ 0 h 2246562"/>
                <a:gd name="connsiteX2" fmla="*/ 2246958 w 2246957"/>
                <a:gd name="connsiteY2" fmla="*/ 1123281 h 2246562"/>
                <a:gd name="connsiteX3" fmla="*/ 1123479 w 2246957"/>
                <a:gd name="connsiteY3" fmla="*/ 2246562 h 2246562"/>
                <a:gd name="connsiteX4" fmla="*/ 0 w 2246957"/>
                <a:gd name="connsiteY4" fmla="*/ 1123281 h 2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6957" h="2246562">
                  <a:moveTo>
                    <a:pt x="0" y="1123281"/>
                  </a:moveTo>
                  <a:cubicBezTo>
                    <a:pt x="0" y="502910"/>
                    <a:pt x="502999" y="0"/>
                    <a:pt x="1123479" y="0"/>
                  </a:cubicBezTo>
                  <a:cubicBezTo>
                    <a:pt x="1743959" y="0"/>
                    <a:pt x="2246958" y="502910"/>
                    <a:pt x="2246958" y="1123281"/>
                  </a:cubicBezTo>
                  <a:cubicBezTo>
                    <a:pt x="2246958" y="1743652"/>
                    <a:pt x="1743959" y="2246562"/>
                    <a:pt x="1123479" y="2246562"/>
                  </a:cubicBezTo>
                  <a:cubicBezTo>
                    <a:pt x="502999" y="2246562"/>
                    <a:pt x="0" y="1743652"/>
                    <a:pt x="0" y="11232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3">
                <a:hueOff val="-399165"/>
                <a:satOff val="21164"/>
                <a:lumOff val="5098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1440" rIns="0" bIns="91440" numCol="1" spcCol="1270" anchor="ctr" anchorCtr="1">
              <a:noAutofit/>
            </a:bodyPr>
            <a:lstStyle/>
            <a:p>
              <a:pPr marL="0" marR="0" lvl="0" indent="0" algn="ctr" defTabSz="933450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Poppins" panose="00000500000000000000" pitchFamily="2" charset="0"/>
                  <a:ea typeface="+mn-ea"/>
                  <a:cs typeface="Poppins" panose="00000500000000000000" pitchFamily="2" charset="0"/>
                </a:rPr>
                <a:t>Trimodal 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Poppins" panose="00000500000000000000" pitchFamily="2" charset="0"/>
                  <a:ea typeface="+mn-ea"/>
                  <a:cs typeface="Poppins" panose="00000500000000000000" pitchFamily="2" charset="0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Poppins" panose="00000500000000000000" pitchFamily="2" charset="0"/>
                  <a:ea typeface="+mn-ea"/>
                  <a:cs typeface="Poppins" panose="00000500000000000000" pitchFamily="2" charset="0"/>
                </a:rPr>
                <a:t>mode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D8B8B19-0B74-0B4A-F271-672B9E42DD5F}"/>
              </a:ext>
            </a:extLst>
          </p:cNvPr>
          <p:cNvGrpSpPr/>
          <p:nvPr/>
        </p:nvGrpSpPr>
        <p:grpSpPr>
          <a:xfrm>
            <a:off x="2014465" y="3152823"/>
            <a:ext cx="2638202" cy="2638202"/>
            <a:chOff x="3755401" y="2074652"/>
            <a:chExt cx="2638202" cy="2638202"/>
          </a:xfrm>
        </p:grpSpPr>
        <p:sp>
          <p:nvSpPr>
            <p:cNvPr id="25" name="Teardrop 24">
              <a:extLst>
                <a:ext uri="{FF2B5EF4-FFF2-40B4-BE49-F238E27FC236}">
                  <a16:creationId xmlns:a16="http://schemas.microsoft.com/office/drawing/2014/main" id="{4D0BFB6F-4070-B2F9-BB86-C62630991DA5}"/>
                </a:ext>
              </a:extLst>
            </p:cNvPr>
            <p:cNvSpPr/>
            <p:nvPr/>
          </p:nvSpPr>
          <p:spPr>
            <a:xfrm rot="2700000">
              <a:off x="3755401" y="2074652"/>
              <a:ext cx="2638202" cy="2638202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798331"/>
                <a:satOff val="42329"/>
                <a:lumOff val="10196"/>
                <a:alphaOff val="0"/>
              </a:schemeClr>
            </a:fillRef>
            <a:effectRef idx="0">
              <a:schemeClr val="accent3">
                <a:hueOff val="-798331"/>
                <a:satOff val="42329"/>
                <a:lumOff val="10196"/>
                <a:alphaOff val="0"/>
              </a:schemeClr>
            </a:effectRef>
            <a:fontRef idx="minor">
              <a:schemeClr val="lt1"/>
            </a:fontRef>
          </p:style>
          <p:txBody>
            <a:bodyPr lIns="0" tIns="1097280" rIns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endParaRPr>
            </a:p>
          </p:txBody>
        </p:sp>
        <p:sp>
          <p:nvSpPr>
            <p:cNvPr id="26" name="Freeform: Shape 24">
              <a:extLst>
                <a:ext uri="{FF2B5EF4-FFF2-40B4-BE49-F238E27FC236}">
                  <a16:creationId xmlns:a16="http://schemas.microsoft.com/office/drawing/2014/main" id="{000E6A77-BAA2-F9E3-9437-155E188CEC4E}"/>
                </a:ext>
              </a:extLst>
            </p:cNvPr>
            <p:cNvSpPr/>
            <p:nvPr/>
          </p:nvSpPr>
          <p:spPr>
            <a:xfrm>
              <a:off x="3843662" y="2162795"/>
              <a:ext cx="2462809" cy="2462377"/>
            </a:xfrm>
            <a:custGeom>
              <a:avLst/>
              <a:gdLst>
                <a:gd name="connsiteX0" fmla="*/ 0 w 2246957"/>
                <a:gd name="connsiteY0" fmla="*/ 1123281 h 2246562"/>
                <a:gd name="connsiteX1" fmla="*/ 1123479 w 2246957"/>
                <a:gd name="connsiteY1" fmla="*/ 0 h 2246562"/>
                <a:gd name="connsiteX2" fmla="*/ 2246958 w 2246957"/>
                <a:gd name="connsiteY2" fmla="*/ 1123281 h 2246562"/>
                <a:gd name="connsiteX3" fmla="*/ 1123479 w 2246957"/>
                <a:gd name="connsiteY3" fmla="*/ 2246562 h 2246562"/>
                <a:gd name="connsiteX4" fmla="*/ 0 w 2246957"/>
                <a:gd name="connsiteY4" fmla="*/ 1123281 h 2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6957" h="2246562">
                  <a:moveTo>
                    <a:pt x="0" y="1123281"/>
                  </a:moveTo>
                  <a:cubicBezTo>
                    <a:pt x="0" y="502910"/>
                    <a:pt x="502999" y="0"/>
                    <a:pt x="1123479" y="0"/>
                  </a:cubicBezTo>
                  <a:cubicBezTo>
                    <a:pt x="1743959" y="0"/>
                    <a:pt x="2246958" y="502910"/>
                    <a:pt x="2246958" y="1123281"/>
                  </a:cubicBezTo>
                  <a:cubicBezTo>
                    <a:pt x="2246958" y="1743652"/>
                    <a:pt x="1743959" y="2246562"/>
                    <a:pt x="1123479" y="2246562"/>
                  </a:cubicBezTo>
                  <a:cubicBezTo>
                    <a:pt x="502999" y="2246562"/>
                    <a:pt x="0" y="1743652"/>
                    <a:pt x="0" y="11232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3">
                <a:hueOff val="-798331"/>
                <a:satOff val="42329"/>
                <a:lumOff val="10196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1440" rIns="0" bIns="91440" numCol="1" spcCol="1270" anchor="ctr" anchorCtr="1">
              <a:noAutofit/>
            </a:bodyPr>
            <a:lstStyle/>
            <a:p>
              <a:pPr marL="0" marR="0" lvl="0" indent="0" algn="ctr" defTabSz="933450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Poppins" panose="00000500000000000000" pitchFamily="2" charset="0"/>
                  <a:ea typeface="+mn-ea"/>
                  <a:cs typeface="Poppins" panose="00000500000000000000" pitchFamily="2" charset="0"/>
                </a:rPr>
                <a:t>Bimodal 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Poppins" panose="00000500000000000000" pitchFamily="2" charset="0"/>
                  <a:ea typeface="+mn-ea"/>
                  <a:cs typeface="Poppins" panose="00000500000000000000" pitchFamily="2" charset="0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Poppins" panose="00000500000000000000" pitchFamily="2" charset="0"/>
                  <a:ea typeface="+mn-ea"/>
                  <a:cs typeface="Poppins" panose="00000500000000000000" pitchFamily="2" charset="0"/>
                </a:rPr>
                <a:t>mode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763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A56B502-48D4-EC88-7DF8-678F7F62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54805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id="{71D9DC36-53B8-B628-2DB0-28F28EBF8017}"/>
              </a:ext>
            </a:extLst>
          </p:cNvPr>
          <p:cNvSpPr/>
          <p:nvPr/>
        </p:nvSpPr>
        <p:spPr>
          <a:xfrm>
            <a:off x="1517276" y="1269516"/>
            <a:ext cx="9157447" cy="4356847"/>
          </a:xfrm>
          <a:prstGeom prst="roundRect">
            <a:avLst>
              <a:gd name="adj" fmla="val 8630"/>
            </a:avLst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5641E77-CAC0-E066-1BD0-F632C4AF3CB2}"/>
              </a:ext>
            </a:extLst>
          </p:cNvPr>
          <p:cNvGrpSpPr/>
          <p:nvPr/>
        </p:nvGrpSpPr>
        <p:grpSpPr>
          <a:xfrm>
            <a:off x="1885991" y="2155005"/>
            <a:ext cx="8399461" cy="670998"/>
            <a:chOff x="2105668" y="2260950"/>
            <a:chExt cx="7446716" cy="487957"/>
          </a:xfrm>
        </p:grpSpPr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2C56315A-5A04-B25A-2805-04372389AEBA}"/>
                </a:ext>
              </a:extLst>
            </p:cNvPr>
            <p:cNvSpPr txBox="1">
              <a:spLocks/>
            </p:cNvSpPr>
            <p:nvPr/>
          </p:nvSpPr>
          <p:spPr>
            <a:xfrm>
              <a:off x="2567608" y="2305746"/>
              <a:ext cx="6984776" cy="4431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40640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125DA2"/>
                </a:buClr>
                <a:buSzPts val="2800"/>
                <a:buFont typeface="Noto Sans Symbols"/>
                <a:buChar char="▪"/>
                <a:defRPr sz="28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defRPr>
              </a:lvl1pPr>
              <a:lvl2pPr marL="914400" marR="0" lvl="1" indent="-3810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2400"/>
                <a:buFont typeface="Noto Sans Symbols"/>
                <a:buChar char="▪"/>
                <a:defRPr sz="24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defRPr>
              </a:lvl2pPr>
              <a:lvl3pPr marL="1371600" marR="0" lvl="2" indent="-3556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2000"/>
                <a:buFont typeface="Noto Sans Symbols"/>
                <a:buChar char="▪"/>
                <a:defRPr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defRPr>
              </a:lvl3pPr>
              <a:lvl4pPr marL="1828800" marR="0" lvl="3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1800"/>
                <a:buFont typeface="Noto Sans Symbols"/>
                <a:buChar char="▪"/>
                <a:defRPr sz="18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defRPr>
              </a:lvl4pPr>
              <a:lvl5pPr marL="2286000" marR="0" lvl="4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1800"/>
                <a:buFont typeface="Noto Sans Symbols"/>
                <a:buChar char="▪"/>
                <a:defRPr sz="18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defRPr>
              </a:lvl5pPr>
              <a:lvl6pPr marL="2743200" marR="0" lvl="5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6pPr>
              <a:lvl7pPr marL="3200400" marR="0" lvl="6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7pPr>
              <a:lvl8pPr marL="3657600" marR="0" lvl="7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8pPr>
              <a:lvl9pPr marL="4114800" marR="0" lvl="8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25DA2"/>
                </a:buClr>
                <a:buSzPts val="2800"/>
                <a:buFont typeface="Noto Sans Symbols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Garamond"/>
                </a:rPr>
                <a:t>[Bimodal]: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Garamond"/>
                </a:rPr>
                <a:t>In the given set of data: 2, 4, 5, 5, 6, 7, the mode of the data set is 5 since it has appeared in the set twice.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4828900-EE46-AB63-295A-7B547A2A7260}"/>
                </a:ext>
              </a:extLst>
            </p:cNvPr>
            <p:cNvSpPr/>
            <p:nvPr/>
          </p:nvSpPr>
          <p:spPr>
            <a:xfrm>
              <a:off x="2105668" y="2260950"/>
              <a:ext cx="357065" cy="3570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A2A802-5038-3551-61A8-E5B0A8D4D27E}"/>
              </a:ext>
            </a:extLst>
          </p:cNvPr>
          <p:cNvGrpSpPr/>
          <p:nvPr/>
        </p:nvGrpSpPr>
        <p:grpSpPr>
          <a:xfrm>
            <a:off x="1885991" y="3388657"/>
            <a:ext cx="8399461" cy="491005"/>
            <a:chOff x="2105668" y="3542855"/>
            <a:chExt cx="7446716" cy="357065"/>
          </a:xfrm>
        </p:grpSpPr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A2EB0100-F5CC-E321-7DB5-299645309262}"/>
                </a:ext>
              </a:extLst>
            </p:cNvPr>
            <p:cNvSpPr txBox="1">
              <a:spLocks/>
            </p:cNvSpPr>
            <p:nvPr/>
          </p:nvSpPr>
          <p:spPr>
            <a:xfrm>
              <a:off x="2567608" y="3585966"/>
              <a:ext cx="6984776" cy="2215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40640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125DA2"/>
                </a:buClr>
                <a:buSzPts val="2800"/>
                <a:buFont typeface="Noto Sans Symbols"/>
                <a:buChar char="▪"/>
                <a:defRPr sz="28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defRPr>
              </a:lvl1pPr>
              <a:lvl2pPr marL="914400" marR="0" lvl="1" indent="-3810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2400"/>
                <a:buFont typeface="Noto Sans Symbols"/>
                <a:buChar char="▪"/>
                <a:defRPr sz="24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defRPr>
              </a:lvl2pPr>
              <a:lvl3pPr marL="1371600" marR="0" lvl="2" indent="-3556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2000"/>
                <a:buFont typeface="Noto Sans Symbols"/>
                <a:buChar char="▪"/>
                <a:defRPr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defRPr>
              </a:lvl3pPr>
              <a:lvl4pPr marL="1828800" marR="0" lvl="3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1800"/>
                <a:buFont typeface="Noto Sans Symbols"/>
                <a:buChar char="▪"/>
                <a:defRPr sz="18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defRPr>
              </a:lvl4pPr>
              <a:lvl5pPr marL="2286000" marR="0" lvl="4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1800"/>
                <a:buFont typeface="Noto Sans Symbols"/>
                <a:buChar char="▪"/>
                <a:defRPr sz="18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defRPr>
              </a:lvl5pPr>
              <a:lvl6pPr marL="2743200" marR="0" lvl="5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6pPr>
              <a:lvl7pPr marL="3200400" marR="0" lvl="6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7pPr>
              <a:lvl8pPr marL="3657600" marR="0" lvl="7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8pPr>
              <a:lvl9pPr marL="4114800" marR="0" lvl="8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25DA2"/>
                </a:buClr>
                <a:buSzPts val="2800"/>
                <a:buFont typeface="Noto Sans Symbols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Garamond"/>
                </a:rPr>
                <a:t>[Trimodal]: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Garamond"/>
                </a:rPr>
                <a:t>The mode of set A = {2,2,2,3,4,4,5,5,5,7,8,8,8} is 2, 5 and 8.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2A98F98-5604-D2E6-9554-12A146E1C3FB}"/>
                </a:ext>
              </a:extLst>
            </p:cNvPr>
            <p:cNvSpPr/>
            <p:nvPr/>
          </p:nvSpPr>
          <p:spPr>
            <a:xfrm>
              <a:off x="2105668" y="3542855"/>
              <a:ext cx="357065" cy="3570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44A081-34B5-52CD-A83E-BE5FC06538C4}"/>
              </a:ext>
            </a:extLst>
          </p:cNvPr>
          <p:cNvGrpSpPr/>
          <p:nvPr/>
        </p:nvGrpSpPr>
        <p:grpSpPr>
          <a:xfrm>
            <a:off x="1885991" y="4354922"/>
            <a:ext cx="8399461" cy="491005"/>
            <a:chOff x="2105668" y="4422898"/>
            <a:chExt cx="7446716" cy="357065"/>
          </a:xfrm>
        </p:grpSpPr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B9DA440E-D4CC-1D3A-D4F4-7211148FCE4E}"/>
                </a:ext>
              </a:extLst>
            </p:cNvPr>
            <p:cNvSpPr txBox="1">
              <a:spLocks/>
            </p:cNvSpPr>
            <p:nvPr/>
          </p:nvSpPr>
          <p:spPr>
            <a:xfrm>
              <a:off x="2567608" y="4466009"/>
              <a:ext cx="6984776" cy="2215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40640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125DA2"/>
                </a:buClr>
                <a:buSzPts val="2800"/>
                <a:buFont typeface="Noto Sans Symbols"/>
                <a:buChar char="▪"/>
                <a:defRPr sz="28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defRPr>
              </a:lvl1pPr>
              <a:lvl2pPr marL="914400" marR="0" lvl="1" indent="-3810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2400"/>
                <a:buFont typeface="Noto Sans Symbols"/>
                <a:buChar char="▪"/>
                <a:defRPr sz="24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defRPr>
              </a:lvl2pPr>
              <a:lvl3pPr marL="1371600" marR="0" lvl="2" indent="-3556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2000"/>
                <a:buFont typeface="Noto Sans Symbols"/>
                <a:buChar char="▪"/>
                <a:defRPr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defRPr>
              </a:lvl3pPr>
              <a:lvl4pPr marL="1828800" marR="0" lvl="3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1800"/>
                <a:buFont typeface="Noto Sans Symbols"/>
                <a:buChar char="▪"/>
                <a:defRPr sz="18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defRPr>
              </a:lvl4pPr>
              <a:lvl5pPr marL="2286000" marR="0" lvl="4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1800"/>
                <a:buFont typeface="Noto Sans Symbols"/>
                <a:buChar char="▪"/>
                <a:defRPr sz="18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defRPr>
              </a:lvl5pPr>
              <a:lvl6pPr marL="2743200" marR="0" lvl="5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6pPr>
              <a:lvl7pPr marL="3200400" marR="0" lvl="6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7pPr>
              <a:lvl8pPr marL="3657600" marR="0" lvl="7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8pPr>
              <a:lvl9pPr marL="4114800" marR="0" lvl="8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25DA2"/>
                </a:buClr>
                <a:buSzPts val="2800"/>
                <a:buFont typeface="Noto Sans Symbols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Garamond"/>
                </a:rPr>
                <a:t>[Multimodal]: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Garamond"/>
                </a:rPr>
                <a:t>In case of more than three modes.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F5DD6D-AAA1-1B4B-F38C-17D695A9439B}"/>
                </a:ext>
              </a:extLst>
            </p:cNvPr>
            <p:cNvSpPr/>
            <p:nvPr/>
          </p:nvSpPr>
          <p:spPr>
            <a:xfrm>
              <a:off x="2105668" y="4422898"/>
              <a:ext cx="357065" cy="3570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292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422CE-180D-DF50-10AD-FA94BF25D4E4}"/>
              </a:ext>
            </a:extLst>
          </p:cNvPr>
          <p:cNvSpPr txBox="1">
            <a:spLocks/>
          </p:cNvSpPr>
          <p:nvPr/>
        </p:nvSpPr>
        <p:spPr>
          <a:xfrm>
            <a:off x="382895" y="1268760"/>
            <a:ext cx="4921017" cy="16773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285750" marR="0" lvl="0" indent="-28575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 kumimoji="0" sz="16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Poppins"/>
                <a:cs typeface="Poppins"/>
              </a:defRPr>
            </a:lvl1pPr>
            <a:lvl2pPr marL="914400" marR="0" lvl="1" indent="-381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2pPr>
            <a:lvl3pPr marL="1371600" marR="0" lvl="2" indent="-355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3pPr>
            <a:lvl4pPr marL="1828800" marR="0" lvl="3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4pPr>
            <a:lvl5pPr marL="2286000" marR="0" lvl="4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5pPr>
            <a:lvl6pPr marL="2743200" marR="0" lvl="5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Twenty autistic children in a communication therapy program are scored on the number of times in each session that they initiate eye contact or direct a comment toward the primary caretaker.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Here are their scores.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ECA79C-B92C-1CE5-3297-D6B7936DE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692149"/>
              </p:ext>
            </p:extLst>
          </p:nvPr>
        </p:nvGraphicFramePr>
        <p:xfrm>
          <a:off x="382894" y="3015610"/>
          <a:ext cx="4921018" cy="323139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460509">
                  <a:extLst>
                    <a:ext uri="{9D8B030D-6E8A-4147-A177-3AD203B41FA5}">
                      <a16:colId xmlns:a16="http://schemas.microsoft.com/office/drawing/2014/main" val="3856353580"/>
                    </a:ext>
                  </a:extLst>
                </a:gridCol>
                <a:gridCol w="2460509">
                  <a:extLst>
                    <a:ext uri="{9D8B030D-6E8A-4147-A177-3AD203B41FA5}">
                      <a16:colId xmlns:a16="http://schemas.microsoft.com/office/drawing/2014/main" val="2784130657"/>
                    </a:ext>
                  </a:extLst>
                </a:gridCol>
              </a:tblGrid>
              <a:tr h="4039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Number of Contacts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T="91440" marB="914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Number of Children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T="91440" marB="9144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509708"/>
                  </a:ext>
                </a:extLst>
              </a:tr>
              <a:tr h="4039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8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T="91440" marB="91440"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T="91440" marB="91440"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737392"/>
                  </a:ext>
                </a:extLst>
              </a:tr>
              <a:tr h="4039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T="91440" marB="91440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T="91440" marB="91440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686007"/>
                  </a:ext>
                </a:extLst>
              </a:tr>
              <a:tr h="4039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T="91440" marB="91440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T="91440" marB="91440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29800"/>
                  </a:ext>
                </a:extLst>
              </a:tr>
              <a:tr h="4039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T="91440" marB="91440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T="91440" marB="91440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477717"/>
                  </a:ext>
                </a:extLst>
              </a:tr>
              <a:tr h="4039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T="91440" marB="91440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T="91440" marB="91440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650696"/>
                  </a:ext>
                </a:extLst>
              </a:tr>
              <a:tr h="4039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T="91440" marB="91440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T="91440" marB="91440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059116"/>
                  </a:ext>
                </a:extLst>
              </a:tr>
              <a:tr h="4039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T="91440" marB="91440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Calibri" panose="020F0502020204030204" pitchFamily="34" charset="0"/>
                        <a:cs typeface="Poppins" panose="00000500000000000000" pitchFamily="2" charset="0"/>
                      </a:endParaRPr>
                    </a:p>
                  </a:txBody>
                  <a:tcPr marT="91440" marB="91440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407777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2422313-0251-9F31-706E-536E3533A3D8}"/>
              </a:ext>
            </a:extLst>
          </p:cNvPr>
          <p:cNvGrpSpPr/>
          <p:nvPr/>
        </p:nvGrpSpPr>
        <p:grpSpPr>
          <a:xfrm>
            <a:off x="5698468" y="1268760"/>
            <a:ext cx="6147912" cy="652509"/>
            <a:chOff x="5698468" y="1268760"/>
            <a:chExt cx="6147912" cy="652509"/>
          </a:xfrm>
        </p:grpSpPr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9FD00492-5062-806B-C44A-938F2AB4372E}"/>
                </a:ext>
              </a:extLst>
            </p:cNvPr>
            <p:cNvSpPr txBox="1">
              <a:spLocks/>
            </p:cNvSpPr>
            <p:nvPr/>
          </p:nvSpPr>
          <p:spPr>
            <a:xfrm>
              <a:off x="6168008" y="1311871"/>
              <a:ext cx="5678372" cy="6093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40640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125DA2"/>
                </a:buClr>
                <a:buSzPts val="2800"/>
                <a:buFont typeface="Noto Sans Symbols"/>
                <a:buChar char="▪"/>
                <a:defRPr sz="28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defRPr>
              </a:lvl1pPr>
              <a:lvl2pPr marL="914400" marR="0" lvl="1" indent="-3810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2400"/>
                <a:buFont typeface="Noto Sans Symbols"/>
                <a:buChar char="▪"/>
                <a:defRPr sz="24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defRPr>
              </a:lvl2pPr>
              <a:lvl3pPr marL="1371600" marR="0" lvl="2" indent="-3556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2000"/>
                <a:buFont typeface="Noto Sans Symbols"/>
                <a:buChar char="▪"/>
                <a:defRPr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defRPr>
              </a:lvl3pPr>
              <a:lvl4pPr marL="1828800" marR="0" lvl="3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1800"/>
                <a:buFont typeface="Noto Sans Symbols"/>
                <a:buChar char="▪"/>
                <a:defRPr sz="18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defRPr>
              </a:lvl4pPr>
              <a:lvl5pPr marL="2286000" marR="0" lvl="4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1800"/>
                <a:buFont typeface="Noto Sans Symbols"/>
                <a:buChar char="▪"/>
                <a:defRPr sz="18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defRPr>
              </a:lvl5pPr>
              <a:lvl6pPr marL="2743200" marR="0" lvl="5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6pPr>
              <a:lvl7pPr marL="3200400" marR="0" lvl="6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7pPr>
              <a:lvl8pPr marL="3657600" marR="0" lvl="7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8pPr>
              <a:lvl9pPr marL="4114800" marR="0" lvl="8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25DA2"/>
                </a:buClr>
                <a:buSzPts val="2800"/>
                <a:buFont typeface="Noto Sans Symbols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Garamond"/>
                </a:rPr>
                <a:t>Counting from the bottom of the table, what is the ballpark median number of contacts?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FB25EB7-F4C7-4DE7-ED39-7CD07BB8E983}"/>
                </a:ext>
              </a:extLst>
            </p:cNvPr>
            <p:cNvSpPr/>
            <p:nvPr/>
          </p:nvSpPr>
          <p:spPr>
            <a:xfrm>
              <a:off x="5698468" y="1268760"/>
              <a:ext cx="357065" cy="35706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C54D273-412D-042A-C2C5-BF6F5FF76BA4}"/>
              </a:ext>
            </a:extLst>
          </p:cNvPr>
          <p:cNvGrpSpPr/>
          <p:nvPr/>
        </p:nvGrpSpPr>
        <p:grpSpPr>
          <a:xfrm>
            <a:off x="5698468" y="2097203"/>
            <a:ext cx="6147912" cy="652509"/>
            <a:chOff x="5698468" y="2097203"/>
            <a:chExt cx="6147912" cy="652509"/>
          </a:xfrm>
        </p:grpSpPr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40F6CD8D-1866-31D2-7CFE-7B40687624FC}"/>
                </a:ext>
              </a:extLst>
            </p:cNvPr>
            <p:cNvSpPr txBox="1">
              <a:spLocks/>
            </p:cNvSpPr>
            <p:nvPr/>
          </p:nvSpPr>
          <p:spPr>
            <a:xfrm>
              <a:off x="6168008" y="2140314"/>
              <a:ext cx="5678372" cy="6093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40640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125DA2"/>
                </a:buClr>
                <a:buSzPts val="2800"/>
                <a:buFont typeface="Noto Sans Symbols"/>
                <a:buChar char="▪"/>
                <a:defRPr sz="28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defRPr>
              </a:lvl1pPr>
              <a:lvl2pPr marL="914400" marR="0" lvl="1" indent="-3810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2400"/>
                <a:buFont typeface="Noto Sans Symbols"/>
                <a:buChar char="▪"/>
                <a:defRPr sz="24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defRPr>
              </a:lvl2pPr>
              <a:lvl3pPr marL="1371600" marR="0" lvl="2" indent="-3556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2000"/>
                <a:buFont typeface="Noto Sans Symbols"/>
                <a:buChar char="▪"/>
                <a:defRPr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defRPr>
              </a:lvl3pPr>
              <a:lvl4pPr marL="1828800" marR="0" lvl="3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1800"/>
                <a:buFont typeface="Noto Sans Symbols"/>
                <a:buChar char="▪"/>
                <a:defRPr sz="18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defRPr>
              </a:lvl4pPr>
              <a:lvl5pPr marL="2286000" marR="0" lvl="4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1800"/>
                <a:buFont typeface="Noto Sans Symbols"/>
                <a:buChar char="▪"/>
                <a:defRPr sz="18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defRPr>
              </a:lvl5pPr>
              <a:lvl6pPr marL="2743200" marR="0" lvl="5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6pPr>
              <a:lvl7pPr marL="3200400" marR="0" lvl="6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7pPr>
              <a:lvl8pPr marL="3657600" marR="0" lvl="7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8pPr>
              <a:lvl9pPr marL="4114800" marR="0" lvl="8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25DA2"/>
                </a:buClr>
                <a:buSzPts val="2800"/>
                <a:buFont typeface="Noto Sans Symbols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Garamond"/>
                </a:rPr>
                <a:t>Using the formula for a median, find the exact median number of contacts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E365902-65D1-DF80-0384-2E2B34189B3B}"/>
                </a:ext>
              </a:extLst>
            </p:cNvPr>
            <p:cNvSpPr/>
            <p:nvPr/>
          </p:nvSpPr>
          <p:spPr>
            <a:xfrm>
              <a:off x="5698468" y="2097203"/>
              <a:ext cx="357065" cy="35706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AA2A2D-17DD-ED44-89F2-65EF987606B8}"/>
              </a:ext>
            </a:extLst>
          </p:cNvPr>
          <p:cNvGrpSpPr/>
          <p:nvPr/>
        </p:nvGrpSpPr>
        <p:grpSpPr>
          <a:xfrm>
            <a:off x="5698468" y="2925646"/>
            <a:ext cx="6147912" cy="357065"/>
            <a:chOff x="5698468" y="2925646"/>
            <a:chExt cx="6147912" cy="357065"/>
          </a:xfrm>
        </p:grpSpPr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FE80870A-3697-EF3B-7BB6-C6E61E590197}"/>
                </a:ext>
              </a:extLst>
            </p:cNvPr>
            <p:cNvSpPr txBox="1">
              <a:spLocks/>
            </p:cNvSpPr>
            <p:nvPr/>
          </p:nvSpPr>
          <p:spPr>
            <a:xfrm>
              <a:off x="6168008" y="2968757"/>
              <a:ext cx="5678372" cy="304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40640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125DA2"/>
                </a:buClr>
                <a:buSzPts val="2800"/>
                <a:buFont typeface="Noto Sans Symbols"/>
                <a:buChar char="▪"/>
                <a:defRPr sz="28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defRPr>
              </a:lvl1pPr>
              <a:lvl2pPr marL="914400" marR="0" lvl="1" indent="-3810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2400"/>
                <a:buFont typeface="Noto Sans Symbols"/>
                <a:buChar char="▪"/>
                <a:defRPr sz="24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defRPr>
              </a:lvl2pPr>
              <a:lvl3pPr marL="1371600" marR="0" lvl="2" indent="-3556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2000"/>
                <a:buFont typeface="Noto Sans Symbols"/>
                <a:buChar char="▪"/>
                <a:defRPr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defRPr>
              </a:lvl3pPr>
              <a:lvl4pPr marL="1828800" marR="0" lvl="3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1800"/>
                <a:buFont typeface="Noto Sans Symbols"/>
                <a:buChar char="▪"/>
                <a:defRPr sz="18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defRPr>
              </a:lvl4pPr>
              <a:lvl5pPr marL="2286000" marR="0" lvl="4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1800"/>
                <a:buFont typeface="Noto Sans Symbols"/>
                <a:buChar char="▪"/>
                <a:defRPr sz="18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defRPr>
              </a:lvl5pPr>
              <a:lvl6pPr marL="2743200" marR="0" lvl="5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6pPr>
              <a:lvl7pPr marL="3200400" marR="0" lvl="6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7pPr>
              <a:lvl8pPr marL="3657600" marR="0" lvl="7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8pPr>
              <a:lvl9pPr marL="4114800" marR="0" lvl="8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25DA2"/>
                </a:buClr>
                <a:buSzPts val="2800"/>
                <a:buFont typeface="Noto Sans Symbols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Garamond"/>
                </a:rPr>
                <a:t>What will be the mean of both columns of the given dataset?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619D127-F8AE-79CE-D30E-B75B75F8BD9F}"/>
                </a:ext>
              </a:extLst>
            </p:cNvPr>
            <p:cNvSpPr/>
            <p:nvPr/>
          </p:nvSpPr>
          <p:spPr>
            <a:xfrm>
              <a:off x="5698468" y="2925646"/>
              <a:ext cx="357065" cy="35706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717DA80-E240-E95C-0D79-74E47835C50B}"/>
              </a:ext>
            </a:extLst>
          </p:cNvPr>
          <p:cNvGrpSpPr/>
          <p:nvPr/>
        </p:nvGrpSpPr>
        <p:grpSpPr>
          <a:xfrm>
            <a:off x="5698468" y="3594068"/>
            <a:ext cx="6147912" cy="652509"/>
            <a:chOff x="5698468" y="3594068"/>
            <a:chExt cx="6147912" cy="652509"/>
          </a:xfrm>
        </p:grpSpPr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CE180DAA-62F2-B66A-1BC5-44B334FC3F89}"/>
                </a:ext>
              </a:extLst>
            </p:cNvPr>
            <p:cNvSpPr txBox="1">
              <a:spLocks/>
            </p:cNvSpPr>
            <p:nvPr/>
          </p:nvSpPr>
          <p:spPr>
            <a:xfrm>
              <a:off x="6168008" y="3637179"/>
              <a:ext cx="5678372" cy="6093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40640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125DA2"/>
                </a:buClr>
                <a:buSzPts val="2800"/>
                <a:buFont typeface="Noto Sans Symbols"/>
                <a:buChar char="▪"/>
                <a:defRPr sz="28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defRPr>
              </a:lvl1pPr>
              <a:lvl2pPr marL="914400" marR="0" lvl="1" indent="-3810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2400"/>
                <a:buFont typeface="Noto Sans Symbols"/>
                <a:buChar char="▪"/>
                <a:defRPr sz="24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defRPr>
              </a:lvl2pPr>
              <a:lvl3pPr marL="1371600" marR="0" lvl="2" indent="-3556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2000"/>
                <a:buFont typeface="Noto Sans Symbols"/>
                <a:buChar char="▪"/>
                <a:defRPr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defRPr>
              </a:lvl3pPr>
              <a:lvl4pPr marL="1828800" marR="0" lvl="3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1800"/>
                <a:buFont typeface="Noto Sans Symbols"/>
                <a:buChar char="▪"/>
                <a:defRPr sz="18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defRPr>
              </a:lvl4pPr>
              <a:lvl5pPr marL="2286000" marR="0" lvl="4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1800"/>
                <a:buFont typeface="Noto Sans Symbols"/>
                <a:buChar char="▪"/>
                <a:defRPr sz="18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defRPr>
              </a:lvl5pPr>
              <a:lvl6pPr marL="2743200" marR="0" lvl="5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6pPr>
              <a:lvl7pPr marL="3200400" marR="0" lvl="6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7pPr>
              <a:lvl8pPr marL="3657600" marR="0" lvl="7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8pPr>
              <a:lvl9pPr marL="4114800" marR="0" lvl="8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25DA2"/>
                </a:buClr>
                <a:buSzPts val="2800"/>
                <a:buFont typeface="Noto Sans Symbols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Garamond"/>
                </a:rPr>
                <a:t>Considering the types of mode, what king of mode can be observed in the Number of Children column of the dataset?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FBE4639-93E3-5A98-FAF7-2B2C31F3E6DE}"/>
                </a:ext>
              </a:extLst>
            </p:cNvPr>
            <p:cNvSpPr/>
            <p:nvPr/>
          </p:nvSpPr>
          <p:spPr>
            <a:xfrm>
              <a:off x="5698468" y="3594068"/>
              <a:ext cx="357065" cy="35706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DA56B502-48D4-EC88-7DF8-678F7F62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54805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141496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56B502-48D4-EC88-7DF8-678F7F62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54805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/>
              <a:t>Inter-Quartile Range (IQR)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CD4A25-3214-C9F9-54FE-D3A922B5AA71}"/>
              </a:ext>
            </a:extLst>
          </p:cNvPr>
          <p:cNvSpPr txBox="1">
            <a:spLocks/>
          </p:cNvSpPr>
          <p:nvPr/>
        </p:nvSpPr>
        <p:spPr>
          <a:xfrm>
            <a:off x="1971802" y="3469341"/>
            <a:ext cx="8463548" cy="32059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spcFirstLastPara="1" wrap="square" lIns="182880" tIns="91440" rIns="182880" bIns="91440" anchor="ctr" anchorCtr="0">
            <a:noAutofit/>
          </a:bodyPr>
          <a:lstStyle>
            <a:defPPr>
              <a:defRPr lang="en-US"/>
            </a:defPPr>
            <a:lvl1pPr marL="285750" marR="0" lvl="0" indent="-28575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 kumimoji="0" sz="16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Poppins"/>
                <a:cs typeface="Poppins"/>
              </a:defRPr>
            </a:lvl1pPr>
            <a:lvl2pPr marL="914400" marR="0" lvl="1" indent="-381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2pPr>
            <a:lvl3pPr marL="1371600" marR="0" lvl="2" indent="-355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3pPr>
            <a:lvl4pPr marL="1828800" marR="0" lvl="3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4pPr>
            <a:lvl5pPr marL="2286000" marR="0" lvl="4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5pPr>
            <a:lvl6pPr marL="2743200" marR="0" lvl="5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Interquartile range = Upper Quartile – Lower Quartile = Q­</a:t>
            </a:r>
            <a:r>
              <a:rPr kumimoji="0" lang="en-US" sz="2000" b="1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– Q­</a:t>
            </a:r>
            <a:r>
              <a:rPr kumimoji="0" lang="en-US" sz="2000" b="1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E67469-7302-5A18-E41F-F5BAD0E314F7}"/>
              </a:ext>
            </a:extLst>
          </p:cNvPr>
          <p:cNvSpPr txBox="1">
            <a:spLocks/>
          </p:cNvSpPr>
          <p:nvPr/>
        </p:nvSpPr>
        <p:spPr>
          <a:xfrm>
            <a:off x="453198" y="1007643"/>
            <a:ext cx="11500757" cy="21544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40" tIns="91440" rIns="91440" bIns="91440" anchor="t" anchorCtr="0">
            <a:spAutoFit/>
          </a:bodyPr>
          <a:lstStyle>
            <a:defPPr>
              <a:defRPr lang="en-US"/>
            </a:defPPr>
            <a:lvl1pPr marL="285750" marR="0" lvl="0" indent="-28575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 kumimoji="0" sz="16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Poppins"/>
                <a:cs typeface="Poppins"/>
              </a:defRPr>
            </a:lvl1pPr>
            <a:lvl2pPr marL="914400" marR="0" lvl="1" indent="-381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2pPr>
            <a:lvl3pPr marL="1371600" marR="0" lvl="2" indent="-355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3pPr>
            <a:lvl4pPr marL="1828800" marR="0" lvl="3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4pPr>
            <a:lvl5pPr marL="2286000" marR="0" lvl="4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5pPr>
            <a:lvl6pPr marL="2743200" marR="0" lvl="5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lvl="0">
              <a:spcAft>
                <a:spcPts val="1200"/>
              </a:spcAft>
              <a:buSzPct val="100000"/>
              <a:defRPr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the third and the first quartile. </a:t>
            </a:r>
          </a:p>
          <a:p>
            <a:pPr lvl="0">
              <a:spcAft>
                <a:spcPts val="1200"/>
              </a:spcAft>
              <a:buSzPct val="100000"/>
              <a:defRPr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Partitioned values to split values in 2 equal parts</a:t>
            </a:r>
          </a:p>
          <a:p>
            <a:pPr lvl="0">
              <a:spcAft>
                <a:spcPts val="1200"/>
              </a:spcAft>
              <a:buSzPct val="100000"/>
              <a:defRPr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quartile (Q1): Lower quartile</a:t>
            </a:r>
          </a:p>
          <a:p>
            <a:pPr lvl="0">
              <a:spcAft>
                <a:spcPts val="1200"/>
              </a:spcAft>
              <a:buSzPct val="100000"/>
              <a:defRPr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 quartile (Q3): Upper quartile</a:t>
            </a:r>
          </a:p>
        </p:txBody>
      </p:sp>
    </p:spTree>
    <p:extLst>
      <p:ext uri="{BB962C8B-B14F-4D97-AF65-F5344CB8AC3E}">
        <p14:creationId xmlns:p14="http://schemas.microsoft.com/office/powerpoint/2010/main" val="211528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56B502-48D4-EC88-7DF8-678F7F62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54805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9AE67469-7302-5A18-E41F-F5BAD0E314F7}"/>
              </a:ext>
            </a:extLst>
          </p:cNvPr>
          <p:cNvSpPr txBox="1">
            <a:spLocks/>
          </p:cNvSpPr>
          <p:nvPr/>
        </p:nvSpPr>
        <p:spPr>
          <a:xfrm>
            <a:off x="345623" y="1145601"/>
            <a:ext cx="10571845" cy="3046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285750" marR="0" lvl="0" indent="-28575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 kumimoji="0" sz="16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Poppins"/>
                <a:cs typeface="Poppins"/>
              </a:defRPr>
            </a:lvl1pPr>
            <a:lvl2pPr marL="914400" marR="0" lvl="1" indent="-381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2pPr>
            <a:lvl3pPr marL="1371600" marR="0" lvl="2" indent="-355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3pPr>
            <a:lvl4pPr marL="1828800" marR="0" lvl="3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4pPr>
            <a:lvl5pPr marL="2286000" marR="0" lvl="4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5pPr>
            <a:lvl6pPr marL="2743200" marR="0" lvl="5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Recall the previsions example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8C3BE84E-84B2-3169-AAF6-71061953D87B}"/>
              </a:ext>
            </a:extLst>
          </p:cNvPr>
          <p:cNvSpPr txBox="1">
            <a:spLocks/>
          </p:cNvSpPr>
          <p:nvPr/>
        </p:nvSpPr>
        <p:spPr>
          <a:xfrm>
            <a:off x="345623" y="1489029"/>
            <a:ext cx="10571845" cy="3046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285750" marR="0" lvl="0" indent="-28575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 kumimoji="0" sz="16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Poppins"/>
                <a:cs typeface="Poppins"/>
              </a:defRPr>
            </a:lvl1pPr>
            <a:lvl2pPr marL="914400" marR="0" lvl="1" indent="-381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2pPr>
            <a:lvl3pPr marL="1371600" marR="0" lvl="2" indent="-355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3pPr>
            <a:lvl4pPr marL="1828800" marR="0" lvl="3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4pPr>
            <a:lvl5pPr marL="2286000" marR="0" lvl="4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5pPr>
            <a:lvl6pPr marL="2743200" marR="0" lvl="5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Your data set is the ages of 8 participants [Even Dataset].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070BE119-4AC4-57B0-CA32-CF59AA9351CA}"/>
              </a:ext>
            </a:extLst>
          </p:cNvPr>
          <p:cNvSpPr txBox="1">
            <a:spLocks/>
          </p:cNvSpPr>
          <p:nvPr/>
        </p:nvSpPr>
        <p:spPr>
          <a:xfrm>
            <a:off x="345623" y="2887152"/>
            <a:ext cx="10571845" cy="3046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285750" marR="0" lvl="0" indent="-28575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 kumimoji="0" sz="16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Poppins"/>
                <a:cs typeface="Poppins"/>
              </a:defRPr>
            </a:lvl1pPr>
            <a:lvl2pPr marL="914400" marR="0" lvl="1" indent="-381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2pPr>
            <a:lvl3pPr marL="1371600" marR="0" lvl="2" indent="-355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3pPr>
            <a:lvl4pPr marL="1828800" marR="0" lvl="3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4pPr>
            <a:lvl5pPr marL="2286000" marR="0" lvl="4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5pPr>
            <a:lvl6pPr marL="2743200" marR="0" lvl="5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First, order the values from low to high to identify the lowest value (L) and the highest value (H).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AD9304-7B12-3CE0-F9CB-22DC776CBD16}"/>
              </a:ext>
            </a:extLst>
          </p:cNvPr>
          <p:cNvSpPr txBox="1"/>
          <p:nvPr/>
        </p:nvSpPr>
        <p:spPr>
          <a:xfrm>
            <a:off x="463045" y="4732600"/>
            <a:ext cx="10289219" cy="3046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285750" marR="0" lvl="0" indent="-28575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 kumimoji="0" sz="16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Poppins"/>
                <a:cs typeface="Poppins"/>
              </a:defRPr>
            </a:lvl1pPr>
            <a:lvl2pPr marL="914400" marR="0" lvl="1" indent="-381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2pPr>
            <a:lvl3pPr marL="1371600" marR="0" lvl="2" indent="-355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3pPr>
            <a:lvl4pPr marL="1828800" marR="0" lvl="3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4pPr>
            <a:lvl5pPr marL="2286000" marR="0" lvl="4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5pPr>
            <a:lvl6pPr marL="2743200" marR="0" lvl="5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Now find the values of Q1 and Q3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F50F04-AC95-D16A-C0C7-DB57A162CCAA}"/>
              </a:ext>
            </a:extLst>
          </p:cNvPr>
          <p:cNvSpPr txBox="1"/>
          <p:nvPr/>
        </p:nvSpPr>
        <p:spPr>
          <a:xfrm>
            <a:off x="463045" y="5076028"/>
            <a:ext cx="10289219" cy="3046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285750" marR="0" lvl="0" indent="-28575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 kumimoji="0" sz="16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Poppins"/>
                <a:cs typeface="Poppins"/>
              </a:defRPr>
            </a:lvl1pPr>
            <a:lvl2pPr marL="914400" marR="0" lvl="1" indent="-381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2pPr>
            <a:lvl3pPr marL="1371600" marR="0" lvl="2" indent="-355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3pPr>
            <a:lvl4pPr marL="1828800" marR="0" lvl="3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4pPr>
            <a:lvl5pPr marL="2286000" marR="0" lvl="4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5pPr>
            <a:lvl6pPr marL="2743200" marR="0" lvl="5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Q1 = (21+26)/2 = 23.5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2CBD7A-BDD8-D6DC-78F8-7534A2B370BC}"/>
              </a:ext>
            </a:extLst>
          </p:cNvPr>
          <p:cNvSpPr txBox="1"/>
          <p:nvPr/>
        </p:nvSpPr>
        <p:spPr>
          <a:xfrm>
            <a:off x="463045" y="5419456"/>
            <a:ext cx="10289219" cy="3046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285750" marR="0" lvl="0" indent="-28575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 kumimoji="0" sz="16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Poppins"/>
                <a:cs typeface="Poppins"/>
              </a:defRPr>
            </a:lvl1pPr>
            <a:lvl2pPr marL="914400" marR="0" lvl="1" indent="-381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2pPr>
            <a:lvl3pPr marL="1371600" marR="0" lvl="2" indent="-355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3pPr>
            <a:lvl4pPr marL="1828800" marR="0" lvl="3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4pPr>
            <a:lvl5pPr marL="2286000" marR="0" lvl="4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5pPr>
            <a:lvl6pPr marL="2743200" marR="0" lvl="5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Q3 = (33+36)/2 = 34.5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2A24C1-2BE8-1021-4E79-1F2DD4BE54C5}"/>
              </a:ext>
            </a:extLst>
          </p:cNvPr>
          <p:cNvSpPr txBox="1"/>
          <p:nvPr/>
        </p:nvSpPr>
        <p:spPr>
          <a:xfrm>
            <a:off x="463045" y="5762887"/>
            <a:ext cx="10289219" cy="3046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285750" marR="0" lvl="0" indent="-28575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 kumimoji="0" sz="16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Poppins"/>
                <a:cs typeface="Poppins"/>
              </a:defRPr>
            </a:lvl1pPr>
            <a:lvl2pPr marL="914400" marR="0" lvl="1" indent="-381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2pPr>
            <a:lvl3pPr marL="1371600" marR="0" lvl="2" indent="-355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3pPr>
            <a:lvl4pPr marL="1828800" marR="0" lvl="3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4pPr>
            <a:lvl5pPr marL="2286000" marR="0" lvl="4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5pPr>
            <a:lvl6pPr marL="2743200" marR="0" lvl="5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IQR = Q3 – Q1 = 34.5 – 23.5 = 11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4030F02-819B-67BC-9B50-D1862A45F5CD}"/>
              </a:ext>
            </a:extLst>
          </p:cNvPr>
          <p:cNvGrpSpPr/>
          <p:nvPr/>
        </p:nvGrpSpPr>
        <p:grpSpPr>
          <a:xfrm>
            <a:off x="345623" y="3334477"/>
            <a:ext cx="6297364" cy="1454058"/>
            <a:chOff x="9173232" y="2959801"/>
            <a:chExt cx="6297364" cy="1454058"/>
          </a:xfrm>
        </p:grpSpPr>
        <p:sp>
          <p:nvSpPr>
            <p:cNvPr id="49" name="Right Brace 48">
              <a:extLst>
                <a:ext uri="{FF2B5EF4-FFF2-40B4-BE49-F238E27FC236}">
                  <a16:creationId xmlns:a16="http://schemas.microsoft.com/office/drawing/2014/main" id="{6E86629B-E47E-F362-150F-1688FEC17508}"/>
                </a:ext>
              </a:extLst>
            </p:cNvPr>
            <p:cNvSpPr>
              <a:spLocks/>
            </p:cNvSpPr>
            <p:nvPr/>
          </p:nvSpPr>
          <p:spPr>
            <a:xfrm rot="16200000">
              <a:off x="10327203" y="3013714"/>
              <a:ext cx="207949" cy="69851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ight Brace 49">
              <a:extLst>
                <a:ext uri="{FF2B5EF4-FFF2-40B4-BE49-F238E27FC236}">
                  <a16:creationId xmlns:a16="http://schemas.microsoft.com/office/drawing/2014/main" id="{0398F4E4-5218-2024-6580-95783080E68D}"/>
                </a:ext>
              </a:extLst>
            </p:cNvPr>
            <p:cNvSpPr>
              <a:spLocks/>
            </p:cNvSpPr>
            <p:nvPr/>
          </p:nvSpPr>
          <p:spPr>
            <a:xfrm rot="16200000">
              <a:off x="11777324" y="3015845"/>
              <a:ext cx="207949" cy="69851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Right Brace 50">
              <a:extLst>
                <a:ext uri="{FF2B5EF4-FFF2-40B4-BE49-F238E27FC236}">
                  <a16:creationId xmlns:a16="http://schemas.microsoft.com/office/drawing/2014/main" id="{01A96269-7BD6-BBE0-90B4-2764EBE5C728}"/>
                </a:ext>
              </a:extLst>
            </p:cNvPr>
            <p:cNvSpPr>
              <a:spLocks/>
            </p:cNvSpPr>
            <p:nvPr/>
          </p:nvSpPr>
          <p:spPr>
            <a:xfrm rot="16200000">
              <a:off x="13245438" y="2999270"/>
              <a:ext cx="207949" cy="69851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Right Brace 51">
              <a:extLst>
                <a:ext uri="{FF2B5EF4-FFF2-40B4-BE49-F238E27FC236}">
                  <a16:creationId xmlns:a16="http://schemas.microsoft.com/office/drawing/2014/main" id="{877629FC-8936-98E2-9A52-1A636F072EA2}"/>
                </a:ext>
              </a:extLst>
            </p:cNvPr>
            <p:cNvSpPr>
              <a:spLocks/>
            </p:cNvSpPr>
            <p:nvPr/>
          </p:nvSpPr>
          <p:spPr>
            <a:xfrm rot="16200000">
              <a:off x="14632988" y="3008238"/>
              <a:ext cx="207949" cy="69851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Right Brace 52">
              <a:extLst>
                <a:ext uri="{FF2B5EF4-FFF2-40B4-BE49-F238E27FC236}">
                  <a16:creationId xmlns:a16="http://schemas.microsoft.com/office/drawing/2014/main" id="{AA78F74F-248B-A026-9B2A-F00EE2313192}"/>
                </a:ext>
              </a:extLst>
            </p:cNvPr>
            <p:cNvSpPr>
              <a:spLocks/>
            </p:cNvSpPr>
            <p:nvPr/>
          </p:nvSpPr>
          <p:spPr>
            <a:xfrm rot="5400000">
              <a:off x="11016249" y="2751390"/>
              <a:ext cx="288373" cy="233482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Right Brace 53">
              <a:extLst>
                <a:ext uri="{FF2B5EF4-FFF2-40B4-BE49-F238E27FC236}">
                  <a16:creationId xmlns:a16="http://schemas.microsoft.com/office/drawing/2014/main" id="{E903E746-32BD-92DF-5470-750D856075FB}"/>
                </a:ext>
              </a:extLst>
            </p:cNvPr>
            <p:cNvSpPr>
              <a:spLocks/>
            </p:cNvSpPr>
            <p:nvPr/>
          </p:nvSpPr>
          <p:spPr>
            <a:xfrm rot="5400000">
              <a:off x="13882067" y="2781698"/>
              <a:ext cx="288373" cy="226457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6490BF6-5EA1-077D-6FE7-34C5A801AA4B}"/>
                </a:ext>
              </a:extLst>
            </p:cNvPr>
            <p:cNvSpPr txBox="1">
              <a:spLocks/>
            </p:cNvSpPr>
            <p:nvPr/>
          </p:nvSpPr>
          <p:spPr>
            <a:xfrm>
              <a:off x="10177939" y="2959801"/>
              <a:ext cx="7111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25%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C564123-3350-CA76-537B-289F9EA3B2BF}"/>
                </a:ext>
              </a:extLst>
            </p:cNvPr>
            <p:cNvSpPr txBox="1">
              <a:spLocks/>
            </p:cNvSpPr>
            <p:nvPr/>
          </p:nvSpPr>
          <p:spPr>
            <a:xfrm>
              <a:off x="11640659" y="2987026"/>
              <a:ext cx="7111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25%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6B5F5FF-16AB-611D-EE15-B1355E597B62}"/>
                </a:ext>
              </a:extLst>
            </p:cNvPr>
            <p:cNvSpPr txBox="1">
              <a:spLocks/>
            </p:cNvSpPr>
            <p:nvPr/>
          </p:nvSpPr>
          <p:spPr>
            <a:xfrm>
              <a:off x="13109880" y="2970097"/>
              <a:ext cx="7111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25%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1B3A567-D3CB-1C26-67DB-EC9270A9AE2E}"/>
                </a:ext>
              </a:extLst>
            </p:cNvPr>
            <p:cNvSpPr txBox="1">
              <a:spLocks/>
            </p:cNvSpPr>
            <p:nvPr/>
          </p:nvSpPr>
          <p:spPr>
            <a:xfrm>
              <a:off x="14508922" y="2979060"/>
              <a:ext cx="7111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25%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7212496-2072-9034-5CF4-BF3017A5BCB8}"/>
                </a:ext>
              </a:extLst>
            </p:cNvPr>
            <p:cNvSpPr txBox="1">
              <a:spLocks/>
            </p:cNvSpPr>
            <p:nvPr/>
          </p:nvSpPr>
          <p:spPr>
            <a:xfrm>
              <a:off x="13381968" y="4044527"/>
              <a:ext cx="13962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Upper Half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094CD5B-8FFF-F43E-9E65-7EAF08480D94}"/>
                </a:ext>
              </a:extLst>
            </p:cNvPr>
            <p:cNvSpPr txBox="1">
              <a:spLocks/>
            </p:cNvSpPr>
            <p:nvPr/>
          </p:nvSpPr>
          <p:spPr>
            <a:xfrm>
              <a:off x="10516554" y="3971195"/>
              <a:ext cx="13962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Lower Half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0D864D8-8B17-7FF9-DF41-8EF2A03BF558}"/>
                </a:ext>
              </a:extLst>
            </p:cNvPr>
            <p:cNvSpPr txBox="1">
              <a:spLocks/>
            </p:cNvSpPr>
            <p:nvPr/>
          </p:nvSpPr>
          <p:spPr>
            <a:xfrm>
              <a:off x="10913479" y="3010771"/>
              <a:ext cx="4847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2181FF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Q1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2181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670232A-83CC-1920-3468-8D65BFA0482B}"/>
                </a:ext>
              </a:extLst>
            </p:cNvPr>
            <p:cNvSpPr txBox="1">
              <a:spLocks/>
            </p:cNvSpPr>
            <p:nvPr/>
          </p:nvSpPr>
          <p:spPr>
            <a:xfrm>
              <a:off x="12406756" y="3013066"/>
              <a:ext cx="5308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2181FF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Q2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2181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818F46E-CC8C-3A6F-36AC-BAB9BCB43C16}"/>
                </a:ext>
              </a:extLst>
            </p:cNvPr>
            <p:cNvSpPr txBox="1">
              <a:spLocks/>
            </p:cNvSpPr>
            <p:nvPr/>
          </p:nvSpPr>
          <p:spPr>
            <a:xfrm>
              <a:off x="13838934" y="3003261"/>
              <a:ext cx="5308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2181FF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Q3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2181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Arrow: Down 46">
              <a:extLst>
                <a:ext uri="{FF2B5EF4-FFF2-40B4-BE49-F238E27FC236}">
                  <a16:creationId xmlns:a16="http://schemas.microsoft.com/office/drawing/2014/main" id="{5A3D1C09-8878-CCFF-16CD-E3755428DF34}"/>
                </a:ext>
              </a:extLst>
            </p:cNvPr>
            <p:cNvSpPr/>
            <p:nvPr/>
          </p:nvSpPr>
          <p:spPr>
            <a:xfrm>
              <a:off x="11046147" y="3372593"/>
              <a:ext cx="168524" cy="2031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Arrow: Down 47">
              <a:extLst>
                <a:ext uri="{FF2B5EF4-FFF2-40B4-BE49-F238E27FC236}">
                  <a16:creationId xmlns:a16="http://schemas.microsoft.com/office/drawing/2014/main" id="{B182E43B-CD75-4D91-2C07-4C4344331B0D}"/>
                </a:ext>
              </a:extLst>
            </p:cNvPr>
            <p:cNvSpPr/>
            <p:nvPr/>
          </p:nvSpPr>
          <p:spPr>
            <a:xfrm>
              <a:off x="12562882" y="3372593"/>
              <a:ext cx="168524" cy="2031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Arrow: Down 48">
              <a:extLst>
                <a:ext uri="{FF2B5EF4-FFF2-40B4-BE49-F238E27FC236}">
                  <a16:creationId xmlns:a16="http://schemas.microsoft.com/office/drawing/2014/main" id="{7D51E86B-4F08-165C-C6F5-A64BCB0EF9E7}"/>
                </a:ext>
              </a:extLst>
            </p:cNvPr>
            <p:cNvSpPr/>
            <p:nvPr/>
          </p:nvSpPr>
          <p:spPr>
            <a:xfrm>
              <a:off x="13995355" y="3372593"/>
              <a:ext cx="168524" cy="2031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E827924-2CAE-346F-43A1-4B0E7CEEC7C8}"/>
                </a:ext>
              </a:extLst>
            </p:cNvPr>
            <p:cNvGrpSpPr/>
            <p:nvPr/>
          </p:nvGrpSpPr>
          <p:grpSpPr>
            <a:xfrm>
              <a:off x="9173232" y="3437900"/>
              <a:ext cx="6297364" cy="365760"/>
              <a:chOff x="9173232" y="3388038"/>
              <a:chExt cx="6297364" cy="365760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F48D5C6-40F2-A492-1431-9ED1A6960F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73232" y="3388038"/>
                <a:ext cx="708082" cy="365760"/>
              </a:xfrm>
              <a:prstGeom prst="rect">
                <a:avLst/>
              </a:prstGeom>
              <a:noFill/>
            </p:spPr>
            <p:txBody>
              <a:bodyPr vert="horz" tIns="0" bIns="0" rtlCol="0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10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Age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0456419-A6E6-D488-435D-5105CE7A36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81314" y="3388038"/>
                <a:ext cx="671123" cy="365760"/>
              </a:xfrm>
              <a:prstGeom prst="rect">
                <a:avLst/>
              </a:prstGeom>
              <a:noFill/>
            </p:spPr>
            <p:txBody>
              <a:bodyPr vert="horz" tIns="0" bIns="0" rtlCol="0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9BFC736-DBC6-7C1F-A600-B04F257628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52437" y="3388038"/>
                <a:ext cx="701336" cy="365760"/>
              </a:xfrm>
              <a:prstGeom prst="rect">
                <a:avLst/>
              </a:prstGeom>
              <a:noFill/>
            </p:spPr>
            <p:txBody>
              <a:bodyPr vert="horz" tIns="0" bIns="0" rtlCol="0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5A9B95C-C71C-02BD-B6B6-F884388A17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53773" y="3388038"/>
                <a:ext cx="816745" cy="365760"/>
              </a:xfrm>
              <a:prstGeom prst="rect">
                <a:avLst/>
              </a:prstGeom>
              <a:noFill/>
            </p:spPr>
            <p:txBody>
              <a:bodyPr vert="horz" tIns="0" bIns="0" rtlCol="0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26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50E313D-3EFB-F16C-2787-671FBB0374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070518" y="3388038"/>
                <a:ext cx="714739" cy="365760"/>
              </a:xfrm>
              <a:prstGeom prst="rect">
                <a:avLst/>
              </a:prstGeom>
              <a:noFill/>
            </p:spPr>
            <p:txBody>
              <a:bodyPr vert="horz" tIns="0" bIns="0" rtlCol="0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29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5292297-06B9-1F19-AE88-DB40CCBC82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785257" y="3388038"/>
                <a:ext cx="723444" cy="365760"/>
              </a:xfrm>
              <a:prstGeom prst="rect">
                <a:avLst/>
              </a:prstGeom>
              <a:noFill/>
            </p:spPr>
            <p:txBody>
              <a:bodyPr vert="horz" tIns="0" bIns="0" rtlCol="0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45CEAD9-88FB-78B7-6B70-970C5D04AA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508701" y="3388038"/>
                <a:ext cx="723616" cy="365760"/>
              </a:xfrm>
              <a:prstGeom prst="rect">
                <a:avLst/>
              </a:prstGeom>
              <a:noFill/>
            </p:spPr>
            <p:txBody>
              <a:bodyPr vert="horz" tIns="0" bIns="0" rtlCol="0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33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F5CFBD5-7969-629C-2851-B0169B73CE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32317" y="3388038"/>
                <a:ext cx="530197" cy="365760"/>
              </a:xfrm>
              <a:prstGeom prst="rect">
                <a:avLst/>
              </a:prstGeom>
              <a:noFill/>
            </p:spPr>
            <p:txBody>
              <a:bodyPr vert="horz" tIns="0" bIns="0" rtlCol="0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36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AB27B49-138C-C366-D5AD-5D9D37D28F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62514" y="3388038"/>
                <a:ext cx="708082" cy="365760"/>
              </a:xfrm>
              <a:prstGeom prst="rect">
                <a:avLst/>
              </a:prstGeom>
              <a:noFill/>
            </p:spPr>
            <p:txBody>
              <a:bodyPr vert="horz" tIns="0" bIns="0" rtlCol="0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37</a:t>
                </a:r>
              </a:p>
            </p:txBody>
          </p:sp>
        </p:grpSp>
      </p:grpSp>
      <p:graphicFrame>
        <p:nvGraphicFramePr>
          <p:cNvPr id="78" name="Table 5">
            <a:extLst>
              <a:ext uri="{FF2B5EF4-FFF2-40B4-BE49-F238E27FC236}">
                <a16:creationId xmlns:a16="http://schemas.microsoft.com/office/drawing/2014/main" id="{87D04F97-0E8B-9010-0B49-05F6AA52A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142346"/>
              </p:ext>
            </p:extLst>
          </p:nvPr>
        </p:nvGraphicFramePr>
        <p:xfrm>
          <a:off x="345623" y="1832457"/>
          <a:ext cx="11500758" cy="914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05542">
                  <a:extLst>
                    <a:ext uri="{9D8B030D-6E8A-4147-A177-3AD203B41FA5}">
                      <a16:colId xmlns:a16="http://schemas.microsoft.com/office/drawing/2014/main" val="1177659356"/>
                    </a:ext>
                  </a:extLst>
                </a:gridCol>
                <a:gridCol w="1224402">
                  <a:extLst>
                    <a:ext uri="{9D8B030D-6E8A-4147-A177-3AD203B41FA5}">
                      <a16:colId xmlns:a16="http://schemas.microsoft.com/office/drawing/2014/main" val="768777396"/>
                    </a:ext>
                  </a:extLst>
                </a:gridCol>
                <a:gridCol w="1224402">
                  <a:extLst>
                    <a:ext uri="{9D8B030D-6E8A-4147-A177-3AD203B41FA5}">
                      <a16:colId xmlns:a16="http://schemas.microsoft.com/office/drawing/2014/main" val="1050690212"/>
                    </a:ext>
                  </a:extLst>
                </a:gridCol>
                <a:gridCol w="1224402">
                  <a:extLst>
                    <a:ext uri="{9D8B030D-6E8A-4147-A177-3AD203B41FA5}">
                      <a16:colId xmlns:a16="http://schemas.microsoft.com/office/drawing/2014/main" val="4248804573"/>
                    </a:ext>
                  </a:extLst>
                </a:gridCol>
                <a:gridCol w="1224402">
                  <a:extLst>
                    <a:ext uri="{9D8B030D-6E8A-4147-A177-3AD203B41FA5}">
                      <a16:colId xmlns:a16="http://schemas.microsoft.com/office/drawing/2014/main" val="3035246628"/>
                    </a:ext>
                  </a:extLst>
                </a:gridCol>
                <a:gridCol w="1224402">
                  <a:extLst>
                    <a:ext uri="{9D8B030D-6E8A-4147-A177-3AD203B41FA5}">
                      <a16:colId xmlns:a16="http://schemas.microsoft.com/office/drawing/2014/main" val="477092666"/>
                    </a:ext>
                  </a:extLst>
                </a:gridCol>
                <a:gridCol w="1224402">
                  <a:extLst>
                    <a:ext uri="{9D8B030D-6E8A-4147-A177-3AD203B41FA5}">
                      <a16:colId xmlns:a16="http://schemas.microsoft.com/office/drawing/2014/main" val="2180399261"/>
                    </a:ext>
                  </a:extLst>
                </a:gridCol>
                <a:gridCol w="1224402">
                  <a:extLst>
                    <a:ext uri="{9D8B030D-6E8A-4147-A177-3AD203B41FA5}">
                      <a16:colId xmlns:a16="http://schemas.microsoft.com/office/drawing/2014/main" val="2146925811"/>
                    </a:ext>
                  </a:extLst>
                </a:gridCol>
                <a:gridCol w="1224402">
                  <a:extLst>
                    <a:ext uri="{9D8B030D-6E8A-4147-A177-3AD203B41FA5}">
                      <a16:colId xmlns:a16="http://schemas.microsoft.com/office/drawing/2014/main" val="226887242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Participants</a:t>
                      </a:r>
                    </a:p>
                  </a:txBody>
                  <a:tcPr marT="91440" marB="9144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</a:t>
                      </a:r>
                    </a:p>
                  </a:txBody>
                  <a:tcPr marT="91440" marB="9144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</a:t>
                      </a:r>
                    </a:p>
                  </a:txBody>
                  <a:tcPr marT="91440" marB="9144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</a:t>
                      </a:r>
                    </a:p>
                  </a:txBody>
                  <a:tcPr marT="91440" marB="9144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</a:t>
                      </a:r>
                    </a:p>
                  </a:txBody>
                  <a:tcPr marT="91440" marB="9144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</a:t>
                      </a:r>
                    </a:p>
                  </a:txBody>
                  <a:tcPr marT="91440" marB="9144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6</a:t>
                      </a:r>
                    </a:p>
                  </a:txBody>
                  <a:tcPr marT="91440" marB="9144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7</a:t>
                      </a:r>
                    </a:p>
                  </a:txBody>
                  <a:tcPr marT="91440" marB="9144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8</a:t>
                      </a:r>
                    </a:p>
                  </a:txBody>
                  <a:tcPr marT="91440" marB="9144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32621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</a:txBody>
                  <a:tcPr marT="91440" marB="914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37</a:t>
                      </a:r>
                    </a:p>
                  </a:txBody>
                  <a:tcPr marT="91440" marB="914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19</a:t>
                      </a:r>
                    </a:p>
                  </a:txBody>
                  <a:tcPr marT="91440" marB="914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31</a:t>
                      </a:r>
                    </a:p>
                  </a:txBody>
                  <a:tcPr marT="91440" marB="914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29</a:t>
                      </a:r>
                    </a:p>
                  </a:txBody>
                  <a:tcPr marT="91440" marB="914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21</a:t>
                      </a:r>
                    </a:p>
                  </a:txBody>
                  <a:tcPr marT="91440" marB="914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26</a:t>
                      </a:r>
                    </a:p>
                  </a:txBody>
                  <a:tcPr marT="91440" marB="914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33</a:t>
                      </a:r>
                    </a:p>
                  </a:txBody>
                  <a:tcPr marT="91440" marB="914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36</a:t>
                      </a:r>
                    </a:p>
                  </a:txBody>
                  <a:tcPr marT="91440" marB="914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11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27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56B502-48D4-EC88-7DF8-678F7F62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54805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Variance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E67469-7302-5A18-E41F-F5BAD0E314F7}"/>
              </a:ext>
            </a:extLst>
          </p:cNvPr>
          <p:cNvSpPr txBox="1">
            <a:spLocks/>
          </p:cNvSpPr>
          <p:nvPr/>
        </p:nvSpPr>
        <p:spPr>
          <a:xfrm>
            <a:off x="453198" y="1007643"/>
            <a:ext cx="11500757" cy="15234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40" tIns="91440" rIns="91440" bIns="91440" anchor="t" anchorCtr="0">
            <a:spAutoFit/>
          </a:bodyPr>
          <a:lstStyle>
            <a:defPPr>
              <a:defRPr lang="en-US"/>
            </a:defPPr>
            <a:lvl1pPr marL="285750" marR="0" lvl="0" indent="-28575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 kumimoji="0" sz="16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Poppins"/>
                <a:cs typeface="Poppins"/>
              </a:defRPr>
            </a:lvl1pPr>
            <a:lvl2pPr marL="914400" marR="0" lvl="1" indent="-381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2pPr>
            <a:lvl3pPr marL="1371600" marR="0" lvl="2" indent="-355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3pPr>
            <a:lvl4pPr marL="1828800" marR="0" lvl="3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4pPr>
            <a:lvl5pPr marL="2286000" marR="0" lvl="4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5pPr>
            <a:lvl6pPr marL="2743200" marR="0" lvl="5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228600" indent="-228600">
              <a:lnSpc>
                <a:spcPct val="120000"/>
              </a:lnSpc>
              <a:buClr>
                <a:schemeClr val="tx1"/>
              </a:buClr>
              <a:buSzPct val="100000"/>
              <a:defRPr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value of the squared variation of a random variable from its mean value</a:t>
            </a:r>
          </a:p>
          <a:p>
            <a:pPr marL="228600" indent="-228600">
              <a:lnSpc>
                <a:spcPct val="120000"/>
              </a:lnSpc>
              <a:buClr>
                <a:schemeClr val="tx1"/>
              </a:buClr>
              <a:buSzPct val="100000"/>
              <a:defRPr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variance is equal to the square of standard deviation</a:t>
            </a:r>
          </a:p>
          <a:p>
            <a:pPr marL="228600" indent="-228600">
              <a:lnSpc>
                <a:spcPct val="120000"/>
              </a:lnSpc>
              <a:buClr>
                <a:schemeClr val="tx1"/>
              </a:buClr>
              <a:buSzPct val="100000"/>
              <a:defRPr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 is represented by σ2,𝑆2or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A5D5B6D-0447-C614-053E-2708FA054482}"/>
              </a:ext>
            </a:extLst>
          </p:cNvPr>
          <p:cNvGrpSpPr/>
          <p:nvPr/>
        </p:nvGrpSpPr>
        <p:grpSpPr>
          <a:xfrm>
            <a:off x="2796988" y="2851740"/>
            <a:ext cx="6091517" cy="3768533"/>
            <a:chOff x="6454245" y="1944289"/>
            <a:chExt cx="3833799" cy="2676241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CA7054-9A7D-7227-0263-612ECBC2D290}"/>
                </a:ext>
              </a:extLst>
            </p:cNvPr>
            <p:cNvSpPr>
              <a:spLocks/>
            </p:cNvSpPr>
            <p:nvPr/>
          </p:nvSpPr>
          <p:spPr>
            <a:xfrm>
              <a:off x="6454245" y="1944289"/>
              <a:ext cx="3833799" cy="2676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Freeform: Shape 6">
                  <a:extLst>
                    <a:ext uri="{FF2B5EF4-FFF2-40B4-BE49-F238E27FC236}">
                      <a16:creationId xmlns:a16="http://schemas.microsoft.com/office/drawing/2014/main" id="{8A877743-235B-F6B1-854F-89437222FCCF}"/>
                    </a:ext>
                  </a:extLst>
                </p:cNvPr>
                <p:cNvSpPr/>
                <p:nvPr/>
              </p:nvSpPr>
              <p:spPr>
                <a:xfrm>
                  <a:off x="6750661" y="2626987"/>
                  <a:ext cx="3240967" cy="1610915"/>
                </a:xfrm>
                <a:custGeom>
                  <a:avLst/>
                  <a:gdLst>
                    <a:gd name="connsiteX0" fmla="*/ 0 w 8911827"/>
                    <a:gd name="connsiteY0" fmla="*/ 0 h 1610915"/>
                    <a:gd name="connsiteX1" fmla="*/ 8911827 w 8911827"/>
                    <a:gd name="connsiteY1" fmla="*/ 0 h 1610915"/>
                    <a:gd name="connsiteX2" fmla="*/ 8911827 w 8911827"/>
                    <a:gd name="connsiteY2" fmla="*/ 1610915 h 1610915"/>
                    <a:gd name="connsiteX3" fmla="*/ 0 w 8911827"/>
                    <a:gd name="connsiteY3" fmla="*/ 1610915 h 1610915"/>
                    <a:gd name="connsiteX4" fmla="*/ 0 w 8911827"/>
                    <a:gd name="connsiteY4" fmla="*/ 0 h 161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11827" h="1610915">
                      <a:moveTo>
                        <a:pt x="0" y="0"/>
                      </a:moveTo>
                      <a:lnTo>
                        <a:pt x="8911827" y="0"/>
                      </a:lnTo>
                      <a:lnTo>
                        <a:pt x="8911827" y="1610915"/>
                      </a:lnTo>
                      <a:lnTo>
                        <a:pt x="0" y="16109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76200" tIns="76200" rIns="76200" bIns="76200" numCol="1" spcCol="1270" anchor="ctr" anchorCtr="0">
                  <a:noAutofit/>
                </a:bodyPr>
                <a:lstStyle/>
                <a:p>
                  <a:pPr marL="0" marR="0" lvl="0" indent="0" algn="ctr" defTabSz="889000" rtl="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𝑆</m:t>
                            </m:r>
                          </m:e>
                          <m:sup>
                            <m:r>
                              <a:rPr kumimoji="0" lang="en-US" sz="2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2</m:t>
                            </m:r>
                          </m:sup>
                        </m:sSup>
                        <m:r>
                          <a:rPr kumimoji="0" lang="en-US" sz="2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=</m:t>
                        </m:r>
                        <m:f>
                          <m:fPr>
                            <m:ctrlPr>
                              <a:rPr kumimoji="0" lang="en-US" sz="2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kumimoji="0" lang="en-US" sz="28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Poppins" panose="00000500000000000000" pitchFamily="2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kumimoji="0" lang="en-US" sz="28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0" lang="en-US" sz="28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sz="2800" b="0" i="1" u="none" strike="noStrike" kern="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Poppins" panose="00000500000000000000" pitchFamily="2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sz="2800" b="0" i="1" u="none" strike="noStrike" kern="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Poppins" panose="00000500000000000000" pitchFamily="2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sz="2800" b="0" i="1" u="none" strike="noStrike" kern="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Poppins" panose="00000500000000000000" pitchFamily="2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sz="2800" b="0" i="1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Poppins" panose="00000500000000000000" pitchFamily="2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kumimoji="0" lang="en-US" sz="2800" b="0" i="1" u="none" strike="noStrike" kern="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Poppins" panose="00000500000000000000" pitchFamily="2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kumimoji="0" lang="en-US" sz="2800" b="0" i="1" u="none" strike="noStrike" kern="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Poppins" panose="00000500000000000000" pitchFamily="2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kumimoji="0" lang="en-US" sz="2800" b="0" i="1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Poppins" panose="00000500000000000000" pitchFamily="2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kumimoji="0" lang="en-US" sz="2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𝑛</m:t>
                            </m:r>
                            <m:r>
                              <a:rPr kumimoji="0" lang="en-US" sz="2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8A877743-235B-F6B1-854F-89437222FC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0661" y="2626987"/>
                  <a:ext cx="3240967" cy="1610915"/>
                </a:xfrm>
                <a:custGeom>
                  <a:avLst/>
                  <a:gdLst>
                    <a:gd name="connsiteX0" fmla="*/ 0 w 8911827"/>
                    <a:gd name="connsiteY0" fmla="*/ 0 h 1610915"/>
                    <a:gd name="connsiteX1" fmla="*/ 8911827 w 8911827"/>
                    <a:gd name="connsiteY1" fmla="*/ 0 h 1610915"/>
                    <a:gd name="connsiteX2" fmla="*/ 8911827 w 8911827"/>
                    <a:gd name="connsiteY2" fmla="*/ 1610915 h 1610915"/>
                    <a:gd name="connsiteX3" fmla="*/ 0 w 8911827"/>
                    <a:gd name="connsiteY3" fmla="*/ 1610915 h 1610915"/>
                    <a:gd name="connsiteX4" fmla="*/ 0 w 8911827"/>
                    <a:gd name="connsiteY4" fmla="*/ 0 h 161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11827" h="1610915">
                      <a:moveTo>
                        <a:pt x="0" y="0"/>
                      </a:moveTo>
                      <a:lnTo>
                        <a:pt x="8911827" y="0"/>
                      </a:lnTo>
                      <a:lnTo>
                        <a:pt x="8911827" y="1610915"/>
                      </a:lnTo>
                      <a:lnTo>
                        <a:pt x="0" y="16109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6DD2C8-A3F7-14E0-7BEF-5E9298019C30}"/>
                </a:ext>
              </a:extLst>
            </p:cNvPr>
            <p:cNvSpPr txBox="1"/>
            <p:nvPr/>
          </p:nvSpPr>
          <p:spPr>
            <a:xfrm>
              <a:off x="7162285" y="2474637"/>
              <a:ext cx="2417719" cy="28851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>
              <a:defPPr>
                <a:defRPr lang="en-US"/>
              </a:defPPr>
              <a:lvl1pPr marL="285750" marR="0" lvl="0" indent="-285750" fontAlgn="auto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400"/>
                <a:buFont typeface="Arial" panose="020B0604020202020204" pitchFamily="34" charset="0"/>
                <a:buChar char="•"/>
                <a:tabLst/>
                <a:defRPr kumimoji="0" sz="1600" b="0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oppins"/>
                  <a:ea typeface="Poppins"/>
                  <a:cs typeface="Poppins"/>
                </a:defRPr>
              </a:lvl1pPr>
              <a:lvl2pPr marL="914400" marR="0" lvl="1" indent="-3810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2400"/>
                <a:buFont typeface="Noto Sans Symbols"/>
                <a:buChar char="▪"/>
                <a:defRPr sz="24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</a:defRPr>
              </a:lvl2pPr>
              <a:lvl3pPr marL="1371600" marR="0" lvl="2" indent="-3556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2000"/>
                <a:buFont typeface="Noto Sans Symbols"/>
                <a:buChar char="▪"/>
                <a:defRPr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</a:defRPr>
              </a:lvl3pPr>
              <a:lvl4pPr marL="1828800" marR="0" lvl="3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1800"/>
                <a:buFont typeface="Noto Sans Symbols"/>
                <a:buChar char="▪"/>
                <a:defRPr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</a:defRPr>
              </a:lvl4pPr>
              <a:lvl5pPr marL="2286000" marR="0" lvl="4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1800"/>
                <a:buFont typeface="Noto Sans Symbols"/>
                <a:buChar char="▪"/>
                <a:defRPr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</a:defRPr>
              </a:lvl5pPr>
              <a:lvl6pPr marL="2743200" marR="0" lvl="5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</a:defRPr>
              </a:lvl6pPr>
              <a:lvl7pPr marL="3200400" marR="0" lvl="6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</a:defRPr>
              </a:lvl7pPr>
              <a:lvl8pPr marL="3657600" marR="0" lvl="7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</a:defRPr>
              </a:lvl8pPr>
              <a:lvl9pPr marL="4114800" marR="0" lvl="8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Formula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181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56B502-48D4-EC88-7DF8-678F7F62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54805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A0DED2-987D-2886-A1D8-D5685B6948BC}"/>
              </a:ext>
            </a:extLst>
          </p:cNvPr>
          <p:cNvSpPr txBox="1">
            <a:spLocks/>
          </p:cNvSpPr>
          <p:nvPr/>
        </p:nvSpPr>
        <p:spPr>
          <a:xfrm>
            <a:off x="345623" y="1094970"/>
            <a:ext cx="194365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None/>
              <a:defRPr sz="1200" b="1" i="0" u="none" strike="noStrike" kern="0" cap="none">
                <a:solidFill>
                  <a:schemeClr val="accent1"/>
                </a:solidFill>
                <a:latin typeface="Poppins" panose="00000500000000000000" pitchFamily="2" charset="0"/>
                <a:ea typeface="Garamond"/>
                <a:cs typeface="Poppins" panose="00000500000000000000" pitchFamily="2" charset="0"/>
              </a:defRPr>
            </a:lvl1pPr>
            <a:lvl2pPr marL="914400" marR="0" lvl="1" indent="-381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2pPr>
            <a:lvl3pPr marL="1371600" marR="0" lvl="2" indent="-355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3pPr>
            <a:lvl4pPr marL="1828800" marR="0" lvl="3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4pPr>
            <a:lvl5pPr marL="2286000" marR="0" lvl="4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5pPr>
            <a:lvl6pPr marL="2743200" marR="0" lvl="5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dataset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378606-7075-9711-8B8E-1774AAEEB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636953"/>
              </p:ext>
            </p:extLst>
          </p:nvPr>
        </p:nvGraphicFramePr>
        <p:xfrm>
          <a:off x="2780942" y="1094970"/>
          <a:ext cx="2939046" cy="670560"/>
        </p:xfrm>
        <a:graphic>
          <a:graphicData uri="http://schemas.openxmlformats.org/drawingml/2006/table">
            <a:tbl>
              <a:tblPr/>
              <a:tblGrid>
                <a:gridCol w="489841">
                  <a:extLst>
                    <a:ext uri="{9D8B030D-6E8A-4147-A177-3AD203B41FA5}">
                      <a16:colId xmlns:a16="http://schemas.microsoft.com/office/drawing/2014/main" val="1062263462"/>
                    </a:ext>
                  </a:extLst>
                </a:gridCol>
                <a:gridCol w="489841">
                  <a:extLst>
                    <a:ext uri="{9D8B030D-6E8A-4147-A177-3AD203B41FA5}">
                      <a16:colId xmlns:a16="http://schemas.microsoft.com/office/drawing/2014/main" val="1515371680"/>
                    </a:ext>
                  </a:extLst>
                </a:gridCol>
                <a:gridCol w="489841">
                  <a:extLst>
                    <a:ext uri="{9D8B030D-6E8A-4147-A177-3AD203B41FA5}">
                      <a16:colId xmlns:a16="http://schemas.microsoft.com/office/drawing/2014/main" val="1081838699"/>
                    </a:ext>
                  </a:extLst>
                </a:gridCol>
                <a:gridCol w="489841">
                  <a:extLst>
                    <a:ext uri="{9D8B030D-6E8A-4147-A177-3AD203B41FA5}">
                      <a16:colId xmlns:a16="http://schemas.microsoft.com/office/drawing/2014/main" val="3763293089"/>
                    </a:ext>
                  </a:extLst>
                </a:gridCol>
                <a:gridCol w="489841">
                  <a:extLst>
                    <a:ext uri="{9D8B030D-6E8A-4147-A177-3AD203B41FA5}">
                      <a16:colId xmlns:a16="http://schemas.microsoft.com/office/drawing/2014/main" val="4273548880"/>
                    </a:ext>
                  </a:extLst>
                </a:gridCol>
                <a:gridCol w="489841">
                  <a:extLst>
                    <a:ext uri="{9D8B030D-6E8A-4147-A177-3AD203B41FA5}">
                      <a16:colId xmlns:a16="http://schemas.microsoft.com/office/drawing/2014/main" val="389979221"/>
                    </a:ext>
                  </a:extLst>
                </a:gridCol>
              </a:tblGrid>
              <a:tr h="301752"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168630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599958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8F703A-6A89-6ED3-F5B9-5C7EA2A2B9AD}"/>
              </a:ext>
            </a:extLst>
          </p:cNvPr>
          <p:cNvSpPr txBox="1">
            <a:spLocks/>
          </p:cNvSpPr>
          <p:nvPr/>
        </p:nvSpPr>
        <p:spPr>
          <a:xfrm>
            <a:off x="345623" y="2319844"/>
            <a:ext cx="194365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Mean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C775D5F-3229-2512-45D9-D0886B257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838717"/>
              </p:ext>
            </p:extLst>
          </p:nvPr>
        </p:nvGraphicFramePr>
        <p:xfrm>
          <a:off x="2780942" y="2319844"/>
          <a:ext cx="2939046" cy="914400"/>
        </p:xfrm>
        <a:graphic>
          <a:graphicData uri="http://schemas.openxmlformats.org/drawingml/2006/table">
            <a:tbl>
              <a:tblPr/>
              <a:tblGrid>
                <a:gridCol w="2939046">
                  <a:extLst>
                    <a:ext uri="{9D8B030D-6E8A-4147-A177-3AD203B41FA5}">
                      <a16:colId xmlns:a16="http://schemas.microsoft.com/office/drawing/2014/main" val="3979574150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()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276631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= (46 + 69 + 32 + 60 + 52 + 41)  6 = 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180725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353EF1-302D-3586-DE6F-A7B61EA0CAE5}"/>
              </a:ext>
            </a:extLst>
          </p:cNvPr>
          <p:cNvSpPr txBox="1">
            <a:spLocks/>
          </p:cNvSpPr>
          <p:nvPr/>
        </p:nvSpPr>
        <p:spPr>
          <a:xfrm>
            <a:off x="345623" y="3582818"/>
            <a:ext cx="194365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each score’s deviation from the mean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D7E1DA-4127-DDB3-3BB2-E08B48399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051535"/>
              </p:ext>
            </p:extLst>
          </p:nvPr>
        </p:nvGraphicFramePr>
        <p:xfrm>
          <a:off x="2780942" y="3582818"/>
          <a:ext cx="2939046" cy="2590800"/>
        </p:xfrm>
        <a:graphic>
          <a:graphicData uri="http://schemas.openxmlformats.org/drawingml/2006/table">
            <a:tbl>
              <a:tblPr/>
              <a:tblGrid>
                <a:gridCol w="1469523">
                  <a:extLst>
                    <a:ext uri="{9D8B030D-6E8A-4147-A177-3AD203B41FA5}">
                      <a16:colId xmlns:a16="http://schemas.microsoft.com/office/drawing/2014/main" val="4200155148"/>
                    </a:ext>
                  </a:extLst>
                </a:gridCol>
                <a:gridCol w="1469523">
                  <a:extLst>
                    <a:ext uri="{9D8B030D-6E8A-4147-A177-3AD203B41FA5}">
                      <a16:colId xmlns:a16="http://schemas.microsoft.com/office/drawing/2014/main" val="18949848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Deviation from the mean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158557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 – 50 = </a:t>
                      </a: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064522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 – 50 = 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587856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– 50 = </a:t>
                      </a: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34628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 – 50 = </a:t>
                      </a: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24119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 – 50 = </a:t>
                      </a: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601118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 – 50 = 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744289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442B3B-1AF1-75FF-258A-107CAD92D0C7}"/>
              </a:ext>
            </a:extLst>
          </p:cNvPr>
          <p:cNvCxnSpPr>
            <a:cxnSpLocks/>
          </p:cNvCxnSpPr>
          <p:nvPr/>
        </p:nvCxnSpPr>
        <p:spPr>
          <a:xfrm>
            <a:off x="5990206" y="1094970"/>
            <a:ext cx="0" cy="507087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0C72BDF-47E2-78B8-B806-39DE0E3D1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145014"/>
              </p:ext>
            </p:extLst>
          </p:nvPr>
        </p:nvGraphicFramePr>
        <p:xfrm>
          <a:off x="8627929" y="1094970"/>
          <a:ext cx="2939047" cy="2133600"/>
        </p:xfrm>
        <a:graphic>
          <a:graphicData uri="http://schemas.openxmlformats.org/drawingml/2006/table">
            <a:tbl>
              <a:tblPr/>
              <a:tblGrid>
                <a:gridCol w="2939047">
                  <a:extLst>
                    <a:ext uri="{9D8B030D-6E8A-4147-A177-3AD203B41FA5}">
                      <a16:colId xmlns:a16="http://schemas.microsoft.com/office/drawing/2014/main" val="3204983515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Squared deviations from the mean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36251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(-4)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= 4 × 4 = 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156832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= 19 × 19 = 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9566856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(-18)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= -18 × -18 = 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403225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= 10 × 10 = 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388628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= 2 × 2 = 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24334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(-9)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= -9 × -9 = 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6115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E5701F1-4630-FF7C-765B-82067E5A8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47319"/>
              </p:ext>
            </p:extLst>
          </p:nvPr>
        </p:nvGraphicFramePr>
        <p:xfrm>
          <a:off x="8627929" y="3494770"/>
          <a:ext cx="2939047" cy="609600"/>
        </p:xfrm>
        <a:graphic>
          <a:graphicData uri="http://schemas.openxmlformats.org/drawingml/2006/table">
            <a:tbl>
              <a:tblPr/>
              <a:tblGrid>
                <a:gridCol w="2939047">
                  <a:extLst>
                    <a:ext uri="{9D8B030D-6E8A-4147-A177-3AD203B41FA5}">
                      <a16:colId xmlns:a16="http://schemas.microsoft.com/office/drawing/2014/main" val="1804609866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squares</a:t>
                      </a:r>
                    </a:p>
                  </a:txBody>
                  <a:tcPr marL="75570" marR="75570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153267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+ 361 + 324 + 100 + 4 + 81 = 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570" marR="75570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498961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E757C9-ED50-BE4A-0BF2-4015C909941C}"/>
              </a:ext>
            </a:extLst>
          </p:cNvPr>
          <p:cNvSpPr txBox="1">
            <a:spLocks/>
          </p:cNvSpPr>
          <p:nvPr/>
        </p:nvSpPr>
        <p:spPr>
          <a:xfrm>
            <a:off x="6324048" y="1094970"/>
            <a:ext cx="194365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None/>
              <a:defRPr sz="1200" b="1" i="0" u="none" strike="noStrike" kern="0" cap="none">
                <a:solidFill>
                  <a:schemeClr val="accent1"/>
                </a:solidFill>
                <a:latin typeface="Poppins" panose="00000500000000000000" pitchFamily="2" charset="0"/>
                <a:ea typeface="Garamond"/>
                <a:cs typeface="Poppins" panose="00000500000000000000" pitchFamily="2" charset="0"/>
              </a:defRPr>
            </a:lvl1pPr>
            <a:lvl2pPr marL="914400" marR="0" lvl="1" indent="-381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2pPr>
            <a:lvl3pPr marL="1371600" marR="0" lvl="2" indent="-355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3pPr>
            <a:lvl4pPr marL="1828800" marR="0" lvl="3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4pPr>
            <a:lvl5pPr marL="2286000" marR="0" lvl="4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5pPr>
            <a:lvl6pPr marL="2743200" marR="0" lvl="5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 each deviation from the mean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CE3F0CF-0D47-B549-5D8D-8B6F8195CC13}"/>
              </a:ext>
            </a:extLst>
          </p:cNvPr>
          <p:cNvSpPr txBox="1">
            <a:spLocks/>
          </p:cNvSpPr>
          <p:nvPr/>
        </p:nvSpPr>
        <p:spPr>
          <a:xfrm>
            <a:off x="6324048" y="3494770"/>
            <a:ext cx="194365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None/>
              <a:defRPr sz="1200" b="1" i="0" u="none" strike="noStrike" kern="0" cap="none">
                <a:solidFill>
                  <a:schemeClr val="accent1"/>
                </a:solidFill>
                <a:latin typeface="Poppins" panose="00000500000000000000" pitchFamily="2" charset="0"/>
                <a:ea typeface="Garamond"/>
                <a:cs typeface="Poppins" panose="00000500000000000000" pitchFamily="2" charset="0"/>
              </a:defRPr>
            </a:lvl1pPr>
            <a:lvl2pPr marL="914400" marR="0" lvl="1" indent="-381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2pPr>
            <a:lvl3pPr marL="1371600" marR="0" lvl="2" indent="-355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3pPr>
            <a:lvl4pPr marL="1828800" marR="0" lvl="3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4pPr>
            <a:lvl5pPr marL="2286000" marR="0" lvl="4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5pPr>
            <a:lvl6pPr marL="2743200" marR="0" lvl="5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sum of squares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B21B00E-BF1E-0B12-356F-2C933AEA1385}"/>
              </a:ext>
            </a:extLst>
          </p:cNvPr>
          <p:cNvSpPr txBox="1">
            <a:spLocks/>
          </p:cNvSpPr>
          <p:nvPr/>
        </p:nvSpPr>
        <p:spPr>
          <a:xfrm>
            <a:off x="6324048" y="4385810"/>
            <a:ext cx="194365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None/>
              <a:defRPr sz="1200" b="1" i="0" u="none" strike="noStrike" kern="0" cap="none">
                <a:solidFill>
                  <a:schemeClr val="accent1"/>
                </a:solidFill>
                <a:latin typeface="Poppins" panose="00000500000000000000" pitchFamily="2" charset="0"/>
                <a:ea typeface="Garamond"/>
                <a:cs typeface="Poppins" panose="00000500000000000000" pitchFamily="2" charset="0"/>
              </a:defRPr>
            </a:lvl1pPr>
            <a:lvl2pPr marL="914400" marR="0" lvl="1" indent="-381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2pPr>
            <a:lvl3pPr marL="1371600" marR="0" lvl="2" indent="-355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3pPr>
            <a:lvl4pPr marL="1828800" marR="0" lvl="3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4pPr>
            <a:lvl5pPr marL="2286000" marR="0" lvl="4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5pPr>
            <a:lvl6pPr marL="2743200" marR="0" lvl="5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 the sum of squares by n – 1 or N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49E66E3-32A8-27C2-D9F7-058762362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813876"/>
              </p:ext>
            </p:extLst>
          </p:nvPr>
        </p:nvGraphicFramePr>
        <p:xfrm>
          <a:off x="8627929" y="4385810"/>
          <a:ext cx="2939047" cy="609600"/>
        </p:xfrm>
        <a:graphic>
          <a:graphicData uri="http://schemas.openxmlformats.org/drawingml/2006/table">
            <a:tbl>
              <a:tblPr/>
              <a:tblGrid>
                <a:gridCol w="2939047">
                  <a:extLst>
                    <a:ext uri="{9D8B030D-6E8A-4147-A177-3AD203B41FA5}">
                      <a16:colId xmlns:a16="http://schemas.microsoft.com/office/drawing/2014/main" val="4036572565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Variance</a:t>
                      </a:r>
                    </a:p>
                  </a:txBody>
                  <a:tcPr marL="75570" marR="75570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964861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886  (6 – 1) = 886  5 = 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177.2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570" marR="75570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829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26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56B502-48D4-EC88-7DF8-678F7F62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35" y="496094"/>
            <a:ext cx="10972800" cy="54805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Standard </a:t>
            </a:r>
            <a:br>
              <a:rPr lang="en-US" dirty="0"/>
            </a:br>
            <a:r>
              <a:rPr lang="en-US" dirty="0"/>
              <a:t>Deviation (σ)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E67469-7302-5A18-E41F-F5BAD0E314F7}"/>
              </a:ext>
            </a:extLst>
          </p:cNvPr>
          <p:cNvSpPr txBox="1">
            <a:spLocks/>
          </p:cNvSpPr>
          <p:nvPr/>
        </p:nvSpPr>
        <p:spPr>
          <a:xfrm>
            <a:off x="412857" y="1599314"/>
            <a:ext cx="11447450" cy="14126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40" tIns="91440" rIns="91440" bIns="91440" anchor="t" anchorCtr="0">
            <a:spAutoFit/>
          </a:bodyPr>
          <a:lstStyle>
            <a:defPPr>
              <a:defRPr lang="en-US"/>
            </a:defPPr>
            <a:lvl1pPr marL="285750" marR="0" lvl="0" indent="-28575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 kumimoji="0" sz="16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Poppins"/>
                <a:cs typeface="Poppins"/>
              </a:defRPr>
            </a:lvl1pPr>
            <a:lvl2pPr marL="914400" marR="0" lvl="1" indent="-381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2pPr>
            <a:lvl3pPr marL="1371600" marR="0" lvl="2" indent="-355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3pPr>
            <a:lvl4pPr marL="1828800" marR="0" lvl="3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4pPr>
            <a:lvl5pPr marL="2286000" marR="0" lvl="4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5pPr>
            <a:lvl6pPr marL="2743200" marR="0" lvl="5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228600" indent="-228600">
              <a:lnSpc>
                <a:spcPct val="120000"/>
              </a:lnSpc>
              <a:buClr>
                <a:schemeClr val="tx1"/>
              </a:buClr>
              <a:buSzPct val="100000"/>
              <a:defRPr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 the dispersion</a:t>
            </a:r>
          </a:p>
          <a:p>
            <a:pPr marL="228600" indent="-228600">
              <a:lnSpc>
                <a:spcPct val="120000"/>
              </a:lnSpc>
              <a:buClr>
                <a:schemeClr val="tx1"/>
              </a:buClr>
              <a:buSzPct val="100000"/>
              <a:defRPr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standard deviation means data are clustered around the mean.</a:t>
            </a:r>
          </a:p>
          <a:p>
            <a:pPr marL="228600" indent="-228600">
              <a:lnSpc>
                <a:spcPct val="120000"/>
              </a:lnSpc>
              <a:buClr>
                <a:schemeClr val="tx1"/>
              </a:buClr>
              <a:buSzPct val="100000"/>
              <a:defRPr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standard deviation indicates data are more spread out.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10989" y="3644153"/>
                <a:ext cx="4168588" cy="2393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0800" lvl="0" indent="0">
                  <a:lnSpc>
                    <a:spcPct val="110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  <a:defRPr/>
                </a:pPr>
                <a:r>
                  <a:rPr lang="en-US" b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        	 	           Formula</a:t>
                </a:r>
              </a:p>
              <a:p>
                <a:pPr marL="50800" lvl="0" indent="0">
                  <a:lnSpc>
                    <a:spcPct val="110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Poppins" panose="00000500000000000000" pitchFamily="2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Poppins" panose="00000500000000000000" pitchFamily="2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Poppins" panose="00000500000000000000" pitchFamily="2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Poppins" panose="00000500000000000000" pitchFamily="2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Poppins" panose="00000500000000000000" pitchFamily="2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Poppins" panose="00000500000000000000" pitchFamily="2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Poppins" panose="00000500000000000000" pitchFamily="2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Poppins" panose="00000500000000000000" pitchFamily="2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Poppins" panose="00000500000000000000" pitchFamily="2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Poppins" panose="00000500000000000000" pitchFamily="2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Poppins" panose="00000500000000000000" pitchFamily="2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Poppins" panose="00000500000000000000" pitchFamily="2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Poppins" panose="00000500000000000000" pitchFamily="2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Poppins" panose="00000500000000000000" pitchFamily="2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9" y="3644153"/>
                <a:ext cx="4168588" cy="23935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4580374-5277-47D0-7436-62CE3D5235F0}"/>
              </a:ext>
            </a:extLst>
          </p:cNvPr>
          <p:cNvGrpSpPr/>
          <p:nvPr/>
        </p:nvGrpSpPr>
        <p:grpSpPr>
          <a:xfrm>
            <a:off x="5930153" y="3186952"/>
            <a:ext cx="5439738" cy="3292823"/>
            <a:chOff x="5889174" y="1800337"/>
            <a:chExt cx="5574847" cy="3600400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3AF291C-4D92-E574-3E29-2FBA688112E0}"/>
                </a:ext>
              </a:extLst>
            </p:cNvPr>
            <p:cNvSpPr>
              <a:spLocks/>
            </p:cNvSpPr>
            <p:nvPr/>
          </p:nvSpPr>
          <p:spPr>
            <a:xfrm>
              <a:off x="5889174" y="1800337"/>
              <a:ext cx="5574847" cy="3600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2" name="Picture 2" descr="Standard Deviation - BIOLOGY FOR LIFE">
              <a:extLst>
                <a:ext uri="{FF2B5EF4-FFF2-40B4-BE49-F238E27FC236}">
                  <a16:creationId xmlns:a16="http://schemas.microsoft.com/office/drawing/2014/main" id="{4E3DCD27-29EC-D263-60AE-772CCA8422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976940" y="2043880"/>
              <a:ext cx="5399314" cy="3113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221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56B502-48D4-EC88-7DF8-678F7F62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54805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A0DED2-987D-2886-A1D8-D5685B6948BC}"/>
              </a:ext>
            </a:extLst>
          </p:cNvPr>
          <p:cNvSpPr txBox="1">
            <a:spLocks/>
          </p:cNvSpPr>
          <p:nvPr/>
        </p:nvSpPr>
        <p:spPr>
          <a:xfrm>
            <a:off x="345622" y="1241536"/>
            <a:ext cx="194365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None/>
              <a:defRPr sz="1200" b="1" i="0" u="none" strike="noStrike" kern="0" cap="none">
                <a:solidFill>
                  <a:schemeClr val="accent1"/>
                </a:solidFill>
                <a:latin typeface="Poppins" panose="00000500000000000000" pitchFamily="2" charset="0"/>
                <a:ea typeface="Garamond"/>
                <a:cs typeface="Poppins" panose="00000500000000000000" pitchFamily="2" charset="0"/>
              </a:defRPr>
            </a:lvl1pPr>
            <a:lvl2pPr marL="914400" marR="0" lvl="1" indent="-381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2pPr>
            <a:lvl3pPr marL="1371600" marR="0" lvl="2" indent="-355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3pPr>
            <a:lvl4pPr marL="1828800" marR="0" lvl="3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4pPr>
            <a:lvl5pPr marL="2286000" marR="0" lvl="4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5pPr>
            <a:lvl6pPr marL="2743200" marR="0" lvl="5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 Previous Example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378606-7075-9711-8B8E-1774AAEEB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767379"/>
              </p:ext>
            </p:extLst>
          </p:nvPr>
        </p:nvGraphicFramePr>
        <p:xfrm>
          <a:off x="2780942" y="1094970"/>
          <a:ext cx="2939046" cy="670560"/>
        </p:xfrm>
        <a:graphic>
          <a:graphicData uri="http://schemas.openxmlformats.org/drawingml/2006/table">
            <a:tbl>
              <a:tblPr/>
              <a:tblGrid>
                <a:gridCol w="489841">
                  <a:extLst>
                    <a:ext uri="{9D8B030D-6E8A-4147-A177-3AD203B41FA5}">
                      <a16:colId xmlns:a16="http://schemas.microsoft.com/office/drawing/2014/main" val="1062263462"/>
                    </a:ext>
                  </a:extLst>
                </a:gridCol>
                <a:gridCol w="489841">
                  <a:extLst>
                    <a:ext uri="{9D8B030D-6E8A-4147-A177-3AD203B41FA5}">
                      <a16:colId xmlns:a16="http://schemas.microsoft.com/office/drawing/2014/main" val="1515371680"/>
                    </a:ext>
                  </a:extLst>
                </a:gridCol>
                <a:gridCol w="489841">
                  <a:extLst>
                    <a:ext uri="{9D8B030D-6E8A-4147-A177-3AD203B41FA5}">
                      <a16:colId xmlns:a16="http://schemas.microsoft.com/office/drawing/2014/main" val="1081838699"/>
                    </a:ext>
                  </a:extLst>
                </a:gridCol>
                <a:gridCol w="489841">
                  <a:extLst>
                    <a:ext uri="{9D8B030D-6E8A-4147-A177-3AD203B41FA5}">
                      <a16:colId xmlns:a16="http://schemas.microsoft.com/office/drawing/2014/main" val="3763293089"/>
                    </a:ext>
                  </a:extLst>
                </a:gridCol>
                <a:gridCol w="489841">
                  <a:extLst>
                    <a:ext uri="{9D8B030D-6E8A-4147-A177-3AD203B41FA5}">
                      <a16:colId xmlns:a16="http://schemas.microsoft.com/office/drawing/2014/main" val="4273548880"/>
                    </a:ext>
                  </a:extLst>
                </a:gridCol>
                <a:gridCol w="489841">
                  <a:extLst>
                    <a:ext uri="{9D8B030D-6E8A-4147-A177-3AD203B41FA5}">
                      <a16:colId xmlns:a16="http://schemas.microsoft.com/office/drawing/2014/main" val="389979221"/>
                    </a:ext>
                  </a:extLst>
                </a:gridCol>
              </a:tblGrid>
              <a:tr h="301752"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168630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599958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8F703A-6A89-6ED3-F5B9-5C7EA2A2B9AD}"/>
              </a:ext>
            </a:extLst>
          </p:cNvPr>
          <p:cNvSpPr txBox="1">
            <a:spLocks/>
          </p:cNvSpPr>
          <p:nvPr/>
        </p:nvSpPr>
        <p:spPr>
          <a:xfrm>
            <a:off x="345623" y="2319844"/>
            <a:ext cx="194365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Mean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C775D5F-3229-2512-45D9-D0886B257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712022"/>
              </p:ext>
            </p:extLst>
          </p:nvPr>
        </p:nvGraphicFramePr>
        <p:xfrm>
          <a:off x="2780942" y="2319844"/>
          <a:ext cx="2939046" cy="914400"/>
        </p:xfrm>
        <a:graphic>
          <a:graphicData uri="http://schemas.openxmlformats.org/drawingml/2006/table">
            <a:tbl>
              <a:tblPr/>
              <a:tblGrid>
                <a:gridCol w="2939046">
                  <a:extLst>
                    <a:ext uri="{9D8B030D-6E8A-4147-A177-3AD203B41FA5}">
                      <a16:colId xmlns:a16="http://schemas.microsoft.com/office/drawing/2014/main" val="3979574150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()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276631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= (46 + 69 + 32 + 60 + 52 + 41)  6 = 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180725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353EF1-302D-3586-DE6F-A7B61EA0CAE5}"/>
              </a:ext>
            </a:extLst>
          </p:cNvPr>
          <p:cNvSpPr txBox="1">
            <a:spLocks/>
          </p:cNvSpPr>
          <p:nvPr/>
        </p:nvSpPr>
        <p:spPr>
          <a:xfrm>
            <a:off x="345623" y="3582818"/>
            <a:ext cx="194365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each score’s deviation from the mean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D7E1DA-4127-DDB3-3BB2-E08B48399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465162"/>
              </p:ext>
            </p:extLst>
          </p:nvPr>
        </p:nvGraphicFramePr>
        <p:xfrm>
          <a:off x="2780942" y="3582818"/>
          <a:ext cx="2939046" cy="2590800"/>
        </p:xfrm>
        <a:graphic>
          <a:graphicData uri="http://schemas.openxmlformats.org/drawingml/2006/table">
            <a:tbl>
              <a:tblPr/>
              <a:tblGrid>
                <a:gridCol w="1469523">
                  <a:extLst>
                    <a:ext uri="{9D8B030D-6E8A-4147-A177-3AD203B41FA5}">
                      <a16:colId xmlns:a16="http://schemas.microsoft.com/office/drawing/2014/main" val="4200155148"/>
                    </a:ext>
                  </a:extLst>
                </a:gridCol>
                <a:gridCol w="1469523">
                  <a:extLst>
                    <a:ext uri="{9D8B030D-6E8A-4147-A177-3AD203B41FA5}">
                      <a16:colId xmlns:a16="http://schemas.microsoft.com/office/drawing/2014/main" val="18949848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Deviation from the mean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158557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 – 50 = </a:t>
                      </a: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064522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 – 50 = 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587856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– 50 = </a:t>
                      </a: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34628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 – 50 = 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24119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 – 50 = </a:t>
                      </a: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601118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 – 50 = 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744289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442B3B-1AF1-75FF-258A-107CAD92D0C7}"/>
              </a:ext>
            </a:extLst>
          </p:cNvPr>
          <p:cNvCxnSpPr>
            <a:cxnSpLocks/>
          </p:cNvCxnSpPr>
          <p:nvPr/>
        </p:nvCxnSpPr>
        <p:spPr>
          <a:xfrm>
            <a:off x="5990206" y="1094970"/>
            <a:ext cx="0" cy="507087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0C72BDF-47E2-78B8-B806-39DE0E3D1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194426"/>
              </p:ext>
            </p:extLst>
          </p:nvPr>
        </p:nvGraphicFramePr>
        <p:xfrm>
          <a:off x="8627929" y="1094970"/>
          <a:ext cx="2939047" cy="2133600"/>
        </p:xfrm>
        <a:graphic>
          <a:graphicData uri="http://schemas.openxmlformats.org/drawingml/2006/table">
            <a:tbl>
              <a:tblPr/>
              <a:tblGrid>
                <a:gridCol w="2939047">
                  <a:extLst>
                    <a:ext uri="{9D8B030D-6E8A-4147-A177-3AD203B41FA5}">
                      <a16:colId xmlns:a16="http://schemas.microsoft.com/office/drawing/2014/main" val="3204983515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Squared deviations from the mean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36251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(-4)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= 4 × 4 = 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156832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= 19 × 19 = 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9566856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(-18)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= -18 × -18 = 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403225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= 10 × 10 = 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388628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= 2 × 2 = 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24334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(-9)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= -9 × -9 = 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6115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E5701F1-4630-FF7C-765B-82067E5A8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692623"/>
              </p:ext>
            </p:extLst>
          </p:nvPr>
        </p:nvGraphicFramePr>
        <p:xfrm>
          <a:off x="8627929" y="3494770"/>
          <a:ext cx="2939047" cy="609600"/>
        </p:xfrm>
        <a:graphic>
          <a:graphicData uri="http://schemas.openxmlformats.org/drawingml/2006/table">
            <a:tbl>
              <a:tblPr/>
              <a:tblGrid>
                <a:gridCol w="2939047">
                  <a:extLst>
                    <a:ext uri="{9D8B030D-6E8A-4147-A177-3AD203B41FA5}">
                      <a16:colId xmlns:a16="http://schemas.microsoft.com/office/drawing/2014/main" val="1804609866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squares</a:t>
                      </a:r>
                    </a:p>
                  </a:txBody>
                  <a:tcPr marL="75570" marR="75570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153267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+ 361 + 324 + 100 + 4 + 81 = 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570" marR="75570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498961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E757C9-ED50-BE4A-0BF2-4015C909941C}"/>
              </a:ext>
            </a:extLst>
          </p:cNvPr>
          <p:cNvSpPr txBox="1">
            <a:spLocks/>
          </p:cNvSpPr>
          <p:nvPr/>
        </p:nvSpPr>
        <p:spPr>
          <a:xfrm>
            <a:off x="6324048" y="1094970"/>
            <a:ext cx="194365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None/>
              <a:defRPr sz="1200" b="1" i="0" u="none" strike="noStrike" kern="0" cap="none">
                <a:solidFill>
                  <a:schemeClr val="accent1"/>
                </a:solidFill>
                <a:latin typeface="Poppins" panose="00000500000000000000" pitchFamily="2" charset="0"/>
                <a:ea typeface="Garamond"/>
                <a:cs typeface="Poppins" panose="00000500000000000000" pitchFamily="2" charset="0"/>
              </a:defRPr>
            </a:lvl1pPr>
            <a:lvl2pPr marL="914400" marR="0" lvl="1" indent="-381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2pPr>
            <a:lvl3pPr marL="1371600" marR="0" lvl="2" indent="-355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3pPr>
            <a:lvl4pPr marL="1828800" marR="0" lvl="3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4pPr>
            <a:lvl5pPr marL="2286000" marR="0" lvl="4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5pPr>
            <a:lvl6pPr marL="2743200" marR="0" lvl="5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 each deviation from the mean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CE3F0CF-0D47-B549-5D8D-8B6F8195CC13}"/>
              </a:ext>
            </a:extLst>
          </p:cNvPr>
          <p:cNvSpPr txBox="1">
            <a:spLocks/>
          </p:cNvSpPr>
          <p:nvPr/>
        </p:nvSpPr>
        <p:spPr>
          <a:xfrm>
            <a:off x="6324048" y="3494770"/>
            <a:ext cx="194365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None/>
              <a:defRPr sz="1200" b="1" i="0" u="none" strike="noStrike" kern="0" cap="none">
                <a:solidFill>
                  <a:schemeClr val="accent1"/>
                </a:solidFill>
                <a:latin typeface="Poppins" panose="00000500000000000000" pitchFamily="2" charset="0"/>
                <a:ea typeface="Garamond"/>
                <a:cs typeface="Poppins" panose="00000500000000000000" pitchFamily="2" charset="0"/>
              </a:defRPr>
            </a:lvl1pPr>
            <a:lvl2pPr marL="914400" marR="0" lvl="1" indent="-381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2pPr>
            <a:lvl3pPr marL="1371600" marR="0" lvl="2" indent="-355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3pPr>
            <a:lvl4pPr marL="1828800" marR="0" lvl="3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4pPr>
            <a:lvl5pPr marL="2286000" marR="0" lvl="4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5pPr>
            <a:lvl6pPr marL="2743200" marR="0" lvl="5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sum of squares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B21B00E-BF1E-0B12-356F-2C933AEA1385}"/>
              </a:ext>
            </a:extLst>
          </p:cNvPr>
          <p:cNvSpPr txBox="1">
            <a:spLocks/>
          </p:cNvSpPr>
          <p:nvPr/>
        </p:nvSpPr>
        <p:spPr>
          <a:xfrm>
            <a:off x="6324048" y="4385810"/>
            <a:ext cx="194365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None/>
              <a:defRPr sz="1200" b="1" i="0" u="none" strike="noStrike" kern="0" cap="none">
                <a:solidFill>
                  <a:schemeClr val="accent1"/>
                </a:solidFill>
                <a:latin typeface="Poppins" panose="00000500000000000000" pitchFamily="2" charset="0"/>
                <a:ea typeface="Garamond"/>
                <a:cs typeface="Poppins" panose="00000500000000000000" pitchFamily="2" charset="0"/>
              </a:defRPr>
            </a:lvl1pPr>
            <a:lvl2pPr marL="914400" marR="0" lvl="1" indent="-381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2pPr>
            <a:lvl3pPr marL="1371600" marR="0" lvl="2" indent="-355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3pPr>
            <a:lvl4pPr marL="1828800" marR="0" lvl="3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4pPr>
            <a:lvl5pPr marL="2286000" marR="0" lvl="4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5pPr>
            <a:lvl6pPr marL="2743200" marR="0" lvl="5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 the sum of squares by n – 1 or N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49E66E3-32A8-27C2-D9F7-058762362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554643"/>
              </p:ext>
            </p:extLst>
          </p:nvPr>
        </p:nvGraphicFramePr>
        <p:xfrm>
          <a:off x="8627929" y="4385810"/>
          <a:ext cx="2939047" cy="609600"/>
        </p:xfrm>
        <a:graphic>
          <a:graphicData uri="http://schemas.openxmlformats.org/drawingml/2006/table">
            <a:tbl>
              <a:tblPr/>
              <a:tblGrid>
                <a:gridCol w="2939047">
                  <a:extLst>
                    <a:ext uri="{9D8B030D-6E8A-4147-A177-3AD203B41FA5}">
                      <a16:colId xmlns:a16="http://schemas.microsoft.com/office/drawing/2014/main" val="4036572565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Variance</a:t>
                      </a:r>
                    </a:p>
                  </a:txBody>
                  <a:tcPr marL="75570" marR="75570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964861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886  (6 – 1) = 886  5 = 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177.2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570" marR="75570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829421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CF25BEE0-2C94-DF03-34CD-5F9F80804985}"/>
              </a:ext>
            </a:extLst>
          </p:cNvPr>
          <p:cNvGrpSpPr/>
          <p:nvPr/>
        </p:nvGrpSpPr>
        <p:grpSpPr>
          <a:xfrm>
            <a:off x="6260422" y="5276850"/>
            <a:ext cx="5374366" cy="888999"/>
            <a:chOff x="6260422" y="5210175"/>
            <a:chExt cx="5374366" cy="88899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374347-7B0A-DE2C-1ED0-D77A5620BD87}"/>
                </a:ext>
              </a:extLst>
            </p:cNvPr>
            <p:cNvSpPr>
              <a:spLocks/>
            </p:cNvSpPr>
            <p:nvPr/>
          </p:nvSpPr>
          <p:spPr>
            <a:xfrm>
              <a:off x="6260422" y="5210175"/>
              <a:ext cx="5374366" cy="888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FB982444-B543-284D-CAC8-57089201CF20}"/>
                </a:ext>
              </a:extLst>
            </p:cNvPr>
            <p:cNvSpPr txBox="1">
              <a:spLocks/>
            </p:cNvSpPr>
            <p:nvPr/>
          </p:nvSpPr>
          <p:spPr>
            <a:xfrm>
              <a:off x="7112223" y="5413482"/>
              <a:ext cx="3670765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lang="en-US"/>
              </a:defPPr>
              <a:lvl1pPr marR="0" lvl="0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25DA2"/>
                </a:buClr>
                <a:buSzPts val="2800"/>
                <a:buFont typeface="Noto Sans Symbols"/>
                <a:buNone/>
                <a:defRPr sz="1200" b="1" i="0" u="none" strike="noStrike" kern="0" cap="none">
                  <a:solidFill>
                    <a:schemeClr val="accent1"/>
                  </a:solidFill>
                  <a:latin typeface="Poppins" panose="00000500000000000000" pitchFamily="2" charset="0"/>
                  <a:ea typeface="Garamond"/>
                  <a:cs typeface="Poppins" panose="00000500000000000000" pitchFamily="2" charset="0"/>
                </a:defRPr>
              </a:lvl1pPr>
              <a:lvl2pPr marL="914400" marR="0" lvl="1" indent="-3810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2400"/>
                <a:buFont typeface="Noto Sans Symbols"/>
                <a:buChar char="▪"/>
                <a:defRPr sz="24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</a:defRPr>
              </a:lvl2pPr>
              <a:lvl3pPr marL="1371600" marR="0" lvl="2" indent="-3556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2000"/>
                <a:buFont typeface="Noto Sans Symbols"/>
                <a:buChar char="▪"/>
                <a:defRPr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</a:defRPr>
              </a:lvl3pPr>
              <a:lvl4pPr marL="1828800" marR="0" lvl="3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1800"/>
                <a:buFont typeface="Noto Sans Symbols"/>
                <a:buChar char="▪"/>
                <a:defRPr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</a:defRPr>
              </a:lvl4pPr>
              <a:lvl5pPr marL="2286000" marR="0" lvl="4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1800"/>
                <a:buFont typeface="Noto Sans Symbols"/>
                <a:buChar char="▪"/>
                <a:defRPr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</a:defRPr>
              </a:lvl5pPr>
              <a:lvl6pPr marL="2743200" marR="0" lvl="5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</a:defRPr>
              </a:lvl6pPr>
              <a:lvl7pPr marL="3200400" marR="0" lvl="6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</a:defRPr>
              </a:lvl7pPr>
              <a:lvl8pPr marL="3657600" marR="0" lvl="7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</a:defRPr>
              </a:lvl8pPr>
              <a:lvl9pPr marL="4114800" marR="0" lvl="8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Take the square root</a:t>
              </a:r>
            </a:p>
          </p:txBody>
        </p: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2F182DB3-6B2A-B950-0419-60B52D2F6E56}"/>
                </a:ext>
              </a:extLst>
            </p:cNvPr>
            <p:cNvSpPr txBox="1">
              <a:spLocks/>
            </p:cNvSpPr>
            <p:nvPr/>
          </p:nvSpPr>
          <p:spPr>
            <a:xfrm>
              <a:off x="7112223" y="5711200"/>
              <a:ext cx="3670765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lang="en-US"/>
              </a:defPPr>
              <a:lvl1pPr marR="0" lvl="0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25DA2"/>
                </a:buClr>
                <a:buSzPts val="2800"/>
                <a:buFont typeface="Noto Sans Symbols"/>
                <a:buNone/>
                <a:defRPr sz="1200" b="1" i="0" u="none" strike="noStrike" kern="0" cap="none">
                  <a:solidFill>
                    <a:schemeClr val="accent1"/>
                  </a:solidFill>
                  <a:latin typeface="Poppins" panose="00000500000000000000" pitchFamily="2" charset="0"/>
                  <a:ea typeface="Garamond"/>
                  <a:cs typeface="Poppins" panose="00000500000000000000" pitchFamily="2" charset="0"/>
                </a:defRPr>
              </a:lvl1pPr>
              <a:lvl2pPr marL="914400" marR="0" lvl="1" indent="-3810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2400"/>
                <a:buFont typeface="Noto Sans Symbols"/>
                <a:buChar char="▪"/>
                <a:defRPr sz="24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</a:defRPr>
              </a:lvl2pPr>
              <a:lvl3pPr marL="1371600" marR="0" lvl="2" indent="-3556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2000"/>
                <a:buFont typeface="Noto Sans Symbols"/>
                <a:buChar char="▪"/>
                <a:defRPr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</a:defRPr>
              </a:lvl3pPr>
              <a:lvl4pPr marL="1828800" marR="0" lvl="3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1800"/>
                <a:buFont typeface="Noto Sans Symbols"/>
                <a:buChar char="▪"/>
                <a:defRPr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</a:defRPr>
              </a:lvl4pPr>
              <a:lvl5pPr marL="2286000" marR="0" lvl="4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1800"/>
                <a:buFont typeface="Noto Sans Symbols"/>
                <a:buChar char="▪"/>
                <a:defRPr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</a:defRPr>
              </a:lvl5pPr>
              <a:lvl6pPr marL="2743200" marR="0" lvl="5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</a:defRPr>
              </a:lvl6pPr>
              <a:lvl7pPr marL="3200400" marR="0" lvl="6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</a:defRPr>
              </a:lvl7pPr>
              <a:lvl8pPr marL="3657600" marR="0" lvl="7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</a:defRPr>
              </a:lvl8pPr>
              <a:lvl9pPr marL="4114800" marR="0" lvl="8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 Deviation = 13.311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535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6449"/>
            <a:ext cx="4130180" cy="4572000"/>
          </a:xfrm>
        </p:spPr>
        <p:txBody>
          <a:bodyPr/>
          <a:lstStyle/>
          <a:p>
            <a:r>
              <a:rPr lang="en-US" dirty="0"/>
              <a:t>Summary Statistics</a:t>
            </a:r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Average</a:t>
            </a:r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Dispersion</a:t>
            </a:r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508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0EBD4D1-B08B-CE81-EA8A-62BBC3E6F029}"/>
              </a:ext>
            </a:extLst>
          </p:cNvPr>
          <p:cNvSpPr/>
          <p:nvPr/>
        </p:nvSpPr>
        <p:spPr>
          <a:xfrm>
            <a:off x="9923930" y="2274166"/>
            <a:ext cx="1424706" cy="304699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algn="ctr" defTabSz="93345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Properties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4961482" y="2246904"/>
            <a:ext cx="1528289" cy="304699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algn="ctr" defTabSz="93345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summary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E7664FB-69FA-9248-8E7E-D40358398F7D}"/>
              </a:ext>
            </a:extLst>
          </p:cNvPr>
          <p:cNvSpPr/>
          <p:nvPr/>
        </p:nvSpPr>
        <p:spPr>
          <a:xfrm>
            <a:off x="7504569" y="2298226"/>
            <a:ext cx="1536893" cy="282641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algn="ctr" defTabSz="93345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94767" y="199349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839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1CD826-1FFF-B176-74E9-65B758410F4D}"/>
              </a:ext>
            </a:extLst>
          </p:cNvPr>
          <p:cNvSpPr/>
          <p:nvPr/>
        </p:nvSpPr>
        <p:spPr>
          <a:xfrm>
            <a:off x="8132261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342A81-7BA8-E611-906C-936E680FC44A}"/>
              </a:ext>
            </a:extLst>
          </p:cNvPr>
          <p:cNvSpPr/>
          <p:nvPr/>
        </p:nvSpPr>
        <p:spPr>
          <a:xfrm>
            <a:off x="1059612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A7B05-9586-64B9-FF05-8A59AEFEF9B8}"/>
              </a:ext>
            </a:extLst>
          </p:cNvPr>
          <p:cNvCxnSpPr>
            <a:cxnSpLocks/>
          </p:cNvCxnSpPr>
          <p:nvPr/>
        </p:nvCxnSpPr>
        <p:spPr>
          <a:xfrm>
            <a:off x="4894767" y="3616861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5668396" y="3510539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C3370D-872F-6B5B-3A56-B0B7C6F74D89}"/>
              </a:ext>
            </a:extLst>
          </p:cNvPr>
          <p:cNvSpPr/>
          <p:nvPr/>
        </p:nvSpPr>
        <p:spPr>
          <a:xfrm>
            <a:off x="8132261" y="3510539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5476467" y="3812867"/>
            <a:ext cx="105455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Mean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6892D8-FE2C-B3AC-932C-0317D7BC39CA}"/>
              </a:ext>
            </a:extLst>
          </p:cNvPr>
          <p:cNvSpPr/>
          <p:nvPr/>
        </p:nvSpPr>
        <p:spPr>
          <a:xfrm>
            <a:off x="7963599" y="3803137"/>
            <a:ext cx="105455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Mode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BCE215-484C-B336-095D-CAE6AC07B68B}"/>
              </a:ext>
            </a:extLst>
          </p:cNvPr>
          <p:cNvCxnSpPr>
            <a:cxnSpLocks/>
          </p:cNvCxnSpPr>
          <p:nvPr/>
        </p:nvCxnSpPr>
        <p:spPr>
          <a:xfrm>
            <a:off x="4894767" y="5135915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854CA12-EB28-5D8C-3CEF-C577A1A4AA28}"/>
              </a:ext>
            </a:extLst>
          </p:cNvPr>
          <p:cNvSpPr/>
          <p:nvPr/>
        </p:nvSpPr>
        <p:spPr>
          <a:xfrm>
            <a:off x="5668396" y="5029593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4EA0F7-38B4-F081-6B78-E16A48A6FD22}"/>
              </a:ext>
            </a:extLst>
          </p:cNvPr>
          <p:cNvSpPr/>
          <p:nvPr/>
        </p:nvSpPr>
        <p:spPr>
          <a:xfrm>
            <a:off x="8132261" y="5029593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797B00-8478-521E-AB60-001E02EA9190}"/>
              </a:ext>
            </a:extLst>
          </p:cNvPr>
          <p:cNvSpPr/>
          <p:nvPr/>
        </p:nvSpPr>
        <p:spPr>
          <a:xfrm>
            <a:off x="5200756" y="5278820"/>
            <a:ext cx="1233615" cy="571438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algn="ctr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aramond"/>
              </a:rPr>
              <a:t>Standard</a:t>
            </a:r>
          </a:p>
          <a:p>
            <a:pPr marL="50800" lvl="0" algn="ctr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aramond"/>
              </a:rPr>
              <a:t>Derivation 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426976F-1116-22F4-CECC-DAA291350565}"/>
              </a:ext>
            </a:extLst>
          </p:cNvPr>
          <p:cNvSpPr/>
          <p:nvPr/>
        </p:nvSpPr>
        <p:spPr>
          <a:xfrm>
            <a:off x="7745738" y="5320297"/>
            <a:ext cx="1272418" cy="249299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aramond"/>
              </a:rPr>
              <a:t>Variance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CC3370D-872F-6B5B-3A56-B0B7C6F74D89}"/>
              </a:ext>
            </a:extLst>
          </p:cNvPr>
          <p:cNvSpPr/>
          <p:nvPr/>
        </p:nvSpPr>
        <p:spPr>
          <a:xfrm>
            <a:off x="10596126" y="3510539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6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10294079" y="3841261"/>
            <a:ext cx="105455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Median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84EA0F7-38B4-F081-6B78-E16A48A6FD22}"/>
              </a:ext>
            </a:extLst>
          </p:cNvPr>
          <p:cNvSpPr/>
          <p:nvPr/>
        </p:nvSpPr>
        <p:spPr>
          <a:xfrm>
            <a:off x="10187757" y="5029407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8" name="Freeform: Shape 25">
            <a:extLst>
              <a:ext uri="{FF2B5EF4-FFF2-40B4-BE49-F238E27FC236}">
                <a16:creationId xmlns:a16="http://schemas.microsoft.com/office/drawing/2014/main" id="{D426976F-1116-22F4-CECC-DAA291350565}"/>
              </a:ext>
            </a:extLst>
          </p:cNvPr>
          <p:cNvSpPr/>
          <p:nvPr/>
        </p:nvSpPr>
        <p:spPr>
          <a:xfrm>
            <a:off x="10062025" y="5334715"/>
            <a:ext cx="856987" cy="249299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aramond"/>
              </a:rPr>
              <a:t>IQR</a:t>
            </a:r>
          </a:p>
        </p:txBody>
      </p:sp>
    </p:spTree>
    <p:extLst>
      <p:ext uri="{BB962C8B-B14F-4D97-AF65-F5344CB8AC3E}">
        <p14:creationId xmlns:p14="http://schemas.microsoft.com/office/powerpoint/2010/main" val="154194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 animBg="1"/>
      <p:bldP spid="12" grpId="0" animBg="1"/>
      <p:bldP spid="13" grpId="0" animBg="1"/>
      <p:bldP spid="16" grpId="0" animBg="1"/>
      <p:bldP spid="17" grpId="0" animBg="1"/>
      <p:bldP spid="19" grpId="0"/>
      <p:bldP spid="20" grpId="0"/>
      <p:bldP spid="23" grpId="0" animBg="1"/>
      <p:bldP spid="24" grpId="0" animBg="1"/>
      <p:bldP spid="25" grpId="0"/>
      <p:bldP spid="26" grpId="0"/>
      <p:bldP spid="34" grpId="0" animBg="1"/>
      <p:bldP spid="36" grpId="0"/>
      <p:bldP spid="37" grpId="0" animBg="1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430BC3-492F-9EF5-896C-9D1A60455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411" y="173597"/>
            <a:ext cx="10972800" cy="1641988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dirty="0"/>
              <a:t>Summary Statistics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1753907" y="2973710"/>
            <a:ext cx="3520516" cy="5878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15000"/>
              </a:lnSpc>
              <a:buClr>
                <a:srgbClr val="000000"/>
              </a:buClr>
              <a:buSzPts val="1800"/>
              <a:defRPr/>
            </a:pPr>
            <a:r>
              <a:rPr lang="en-US" sz="2800" b="1" kern="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Summary Statistics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13000"/>
          <a:stretch/>
        </p:blipFill>
        <p:spPr>
          <a:xfrm>
            <a:off x="443753" y="2003612"/>
            <a:ext cx="11638705" cy="4663888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26" name="Graphic 3">
            <a:extLst>
              <a:ext uri="{FF2B5EF4-FFF2-40B4-BE49-F238E27FC236}">
                <a16:creationId xmlns:a16="http://schemas.microsoft.com/office/drawing/2014/main" id="{714F12E5-1422-38A2-8393-E380E0C2A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9779" y="652527"/>
            <a:ext cx="684128" cy="68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7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964861-9231-3E35-D701-B3C1D40FB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792049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/>
            <a:r>
              <a:rPr lang="en-US" dirty="0"/>
              <a:t>Overview of Summary Statistics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60FE8BC-2CF0-21B3-0F62-348C28EAB2A7}"/>
              </a:ext>
            </a:extLst>
          </p:cNvPr>
          <p:cNvSpPr txBox="1">
            <a:spLocks/>
          </p:cNvSpPr>
          <p:nvPr/>
        </p:nvSpPr>
        <p:spPr>
          <a:xfrm>
            <a:off x="303620" y="3847787"/>
            <a:ext cx="5627817" cy="1994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buClrTx/>
              <a:buSzPct val="110000"/>
              <a:buNone/>
            </a:pPr>
            <a:endParaRPr lang="en-US" sz="18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E2917F-C831-D078-20DB-9B55C9531F0A}"/>
              </a:ext>
            </a:extLst>
          </p:cNvPr>
          <p:cNvGrpSpPr/>
          <p:nvPr/>
        </p:nvGrpSpPr>
        <p:grpSpPr>
          <a:xfrm>
            <a:off x="8917729" y="2145494"/>
            <a:ext cx="2460638" cy="2471385"/>
            <a:chOff x="8866531" y="2103305"/>
            <a:chExt cx="2638159" cy="263829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FFDB436-D2D4-1838-D673-F5389FC74FDE}"/>
                </a:ext>
              </a:extLst>
            </p:cNvPr>
            <p:cNvSpPr/>
            <p:nvPr/>
          </p:nvSpPr>
          <p:spPr>
            <a:xfrm>
              <a:off x="8866531" y="2103305"/>
              <a:ext cx="2638159" cy="263829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1097280" rIns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Freeform: Shape 5">
              <a:extLst>
                <a:ext uri="{FF2B5EF4-FFF2-40B4-BE49-F238E27FC236}">
                  <a16:creationId xmlns:a16="http://schemas.microsoft.com/office/drawing/2014/main" id="{EE382C88-7A0F-39AA-0310-E4BC0F162B4D}"/>
                </a:ext>
              </a:extLst>
            </p:cNvPr>
            <p:cNvSpPr/>
            <p:nvPr/>
          </p:nvSpPr>
          <p:spPr>
            <a:xfrm>
              <a:off x="9009749" y="2261212"/>
              <a:ext cx="2355723" cy="2291940"/>
            </a:xfrm>
            <a:custGeom>
              <a:avLst/>
              <a:gdLst>
                <a:gd name="connsiteX0" fmla="*/ 0 w 2246957"/>
                <a:gd name="connsiteY0" fmla="*/ 1123281 h 2246562"/>
                <a:gd name="connsiteX1" fmla="*/ 1123479 w 2246957"/>
                <a:gd name="connsiteY1" fmla="*/ 0 h 2246562"/>
                <a:gd name="connsiteX2" fmla="*/ 2246958 w 2246957"/>
                <a:gd name="connsiteY2" fmla="*/ 1123281 h 2246562"/>
                <a:gd name="connsiteX3" fmla="*/ 1123479 w 2246957"/>
                <a:gd name="connsiteY3" fmla="*/ 2246562 h 2246562"/>
                <a:gd name="connsiteX4" fmla="*/ 0 w 2246957"/>
                <a:gd name="connsiteY4" fmla="*/ 1123281 h 2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6957" h="2246562">
                  <a:moveTo>
                    <a:pt x="0" y="1123281"/>
                  </a:moveTo>
                  <a:cubicBezTo>
                    <a:pt x="0" y="502910"/>
                    <a:pt x="502999" y="0"/>
                    <a:pt x="1123479" y="0"/>
                  </a:cubicBezTo>
                  <a:cubicBezTo>
                    <a:pt x="1743959" y="0"/>
                    <a:pt x="2246958" y="502910"/>
                    <a:pt x="2246958" y="1123281"/>
                  </a:cubicBezTo>
                  <a:cubicBezTo>
                    <a:pt x="2246958" y="1743652"/>
                    <a:pt x="1743959" y="2246562"/>
                    <a:pt x="1123479" y="2246562"/>
                  </a:cubicBezTo>
                  <a:cubicBezTo>
                    <a:pt x="502999" y="2246562"/>
                    <a:pt x="0" y="1743652"/>
                    <a:pt x="0" y="11232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marR="0" lvl="0" indent="0" algn="ctr" defTabSz="933450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Poppins" panose="00000500000000000000" pitchFamily="2" charset="0"/>
                  <a:ea typeface="+mn-ea"/>
                  <a:cs typeface="Poppins" panose="00000500000000000000" pitchFamily="2" charset="0"/>
                </a:rPr>
                <a:t>Summarizes statistical information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AD44F0A-9AEC-2729-8E1B-13082B303DFC}"/>
              </a:ext>
            </a:extLst>
          </p:cNvPr>
          <p:cNvGrpSpPr/>
          <p:nvPr/>
        </p:nvGrpSpPr>
        <p:grpSpPr>
          <a:xfrm>
            <a:off x="6214824" y="2145494"/>
            <a:ext cx="2442672" cy="2366682"/>
            <a:chOff x="6128797" y="2103120"/>
            <a:chExt cx="2638202" cy="2638202"/>
          </a:xfrm>
        </p:grpSpPr>
        <p:sp>
          <p:nvSpPr>
            <p:cNvPr id="24" name="Teardrop 23">
              <a:extLst>
                <a:ext uri="{FF2B5EF4-FFF2-40B4-BE49-F238E27FC236}">
                  <a16:creationId xmlns:a16="http://schemas.microsoft.com/office/drawing/2014/main" id="{1C4577AB-FDB9-779B-BDED-794EF8D37996}"/>
                </a:ext>
              </a:extLst>
            </p:cNvPr>
            <p:cNvSpPr/>
            <p:nvPr/>
          </p:nvSpPr>
          <p:spPr>
            <a:xfrm rot="2700000">
              <a:off x="6128797" y="2103120"/>
              <a:ext cx="2638202" cy="2638202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399165"/>
                <a:satOff val="21164"/>
                <a:lumOff val="5098"/>
                <a:alphaOff val="0"/>
              </a:schemeClr>
            </a:fillRef>
            <a:effectRef idx="0">
              <a:schemeClr val="accent3">
                <a:hueOff val="-399165"/>
                <a:satOff val="21164"/>
                <a:lumOff val="5098"/>
                <a:alphaOff val="0"/>
              </a:schemeClr>
            </a:effectRef>
            <a:fontRef idx="minor">
              <a:schemeClr val="lt1"/>
            </a:fontRef>
          </p:style>
          <p:txBody>
            <a:bodyPr lIns="0" tIns="1097280" rIns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Freeform: Shape 7">
              <a:extLst>
                <a:ext uri="{FF2B5EF4-FFF2-40B4-BE49-F238E27FC236}">
                  <a16:creationId xmlns:a16="http://schemas.microsoft.com/office/drawing/2014/main" id="{3250D44E-7291-A27D-695C-B52071A6D736}"/>
                </a:ext>
              </a:extLst>
            </p:cNvPr>
            <p:cNvSpPr/>
            <p:nvPr/>
          </p:nvSpPr>
          <p:spPr>
            <a:xfrm>
              <a:off x="6245722" y="2268007"/>
              <a:ext cx="2472353" cy="2255197"/>
            </a:xfrm>
            <a:custGeom>
              <a:avLst/>
              <a:gdLst>
                <a:gd name="connsiteX0" fmla="*/ 0 w 2246957"/>
                <a:gd name="connsiteY0" fmla="*/ 1123281 h 2246562"/>
                <a:gd name="connsiteX1" fmla="*/ 1123479 w 2246957"/>
                <a:gd name="connsiteY1" fmla="*/ 0 h 2246562"/>
                <a:gd name="connsiteX2" fmla="*/ 2246958 w 2246957"/>
                <a:gd name="connsiteY2" fmla="*/ 1123281 h 2246562"/>
                <a:gd name="connsiteX3" fmla="*/ 1123479 w 2246957"/>
                <a:gd name="connsiteY3" fmla="*/ 2246562 h 2246562"/>
                <a:gd name="connsiteX4" fmla="*/ 0 w 2246957"/>
                <a:gd name="connsiteY4" fmla="*/ 1123281 h 2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6957" h="2246562">
                  <a:moveTo>
                    <a:pt x="0" y="1123281"/>
                  </a:moveTo>
                  <a:cubicBezTo>
                    <a:pt x="0" y="502910"/>
                    <a:pt x="502999" y="0"/>
                    <a:pt x="1123479" y="0"/>
                  </a:cubicBezTo>
                  <a:cubicBezTo>
                    <a:pt x="1743959" y="0"/>
                    <a:pt x="2246958" y="502910"/>
                    <a:pt x="2246958" y="1123281"/>
                  </a:cubicBezTo>
                  <a:cubicBezTo>
                    <a:pt x="2246958" y="1743652"/>
                    <a:pt x="1743959" y="2246562"/>
                    <a:pt x="1123479" y="2246562"/>
                  </a:cubicBezTo>
                  <a:cubicBezTo>
                    <a:pt x="502999" y="2246562"/>
                    <a:pt x="0" y="1743652"/>
                    <a:pt x="0" y="11232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3">
                <a:hueOff val="-399165"/>
                <a:satOff val="21164"/>
                <a:lumOff val="5098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marR="0" lvl="0" indent="0" algn="ctr" defTabSz="933450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Poppins" panose="00000500000000000000" pitchFamily="2" charset="0"/>
                  <a:ea typeface="+mn-ea"/>
                  <a:cs typeface="Poppins" panose="00000500000000000000" pitchFamily="2" charset="0"/>
                </a:rPr>
                <a:t>Summarizes 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Poppins" panose="00000500000000000000" pitchFamily="2" charset="0"/>
                  <a:ea typeface="+mn-ea"/>
                  <a:cs typeface="Poppins" panose="00000500000000000000" pitchFamily="2" charset="0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Poppins" panose="00000500000000000000" pitchFamily="2" charset="0"/>
                  <a:ea typeface="+mn-ea"/>
                  <a:cs typeface="Poppins" panose="00000500000000000000" pitchFamily="2" charset="0"/>
                </a:rPr>
                <a:t>data properties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9941F39-8758-EF21-E7E8-D51CEE55A30C}"/>
              </a:ext>
            </a:extLst>
          </p:cNvPr>
          <p:cNvGrpSpPr/>
          <p:nvPr/>
        </p:nvGrpSpPr>
        <p:grpSpPr>
          <a:xfrm>
            <a:off x="3554263" y="2067608"/>
            <a:ext cx="2332064" cy="2372746"/>
            <a:chOff x="3413711" y="2103120"/>
            <a:chExt cx="2638202" cy="2638202"/>
          </a:xfrm>
        </p:grpSpPr>
        <p:sp>
          <p:nvSpPr>
            <p:cNvPr id="21" name="Teardrop 20">
              <a:extLst>
                <a:ext uri="{FF2B5EF4-FFF2-40B4-BE49-F238E27FC236}">
                  <a16:creationId xmlns:a16="http://schemas.microsoft.com/office/drawing/2014/main" id="{ADA492EB-E226-4BA9-5663-D43A7CEC7BAF}"/>
                </a:ext>
              </a:extLst>
            </p:cNvPr>
            <p:cNvSpPr/>
            <p:nvPr/>
          </p:nvSpPr>
          <p:spPr>
            <a:xfrm rot="2700000">
              <a:off x="3413711" y="2103120"/>
              <a:ext cx="2638202" cy="2638202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798331"/>
                <a:satOff val="42329"/>
                <a:lumOff val="10196"/>
                <a:alphaOff val="0"/>
              </a:schemeClr>
            </a:fillRef>
            <a:effectRef idx="0">
              <a:schemeClr val="accent3">
                <a:hueOff val="-798331"/>
                <a:satOff val="42329"/>
                <a:lumOff val="10196"/>
                <a:alphaOff val="0"/>
              </a:schemeClr>
            </a:effectRef>
            <a:fontRef idx="minor">
              <a:schemeClr val="lt1"/>
            </a:fontRef>
          </p:style>
          <p:txBody>
            <a:bodyPr lIns="0" tIns="1097280" rIns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Freeform: Shape 9">
              <a:extLst>
                <a:ext uri="{FF2B5EF4-FFF2-40B4-BE49-F238E27FC236}">
                  <a16:creationId xmlns:a16="http://schemas.microsoft.com/office/drawing/2014/main" id="{6608DE5B-EEB0-B498-9DF9-FA2AEC96926A}"/>
                </a:ext>
              </a:extLst>
            </p:cNvPr>
            <p:cNvSpPr/>
            <p:nvPr/>
          </p:nvSpPr>
          <p:spPr>
            <a:xfrm>
              <a:off x="3501972" y="2191263"/>
              <a:ext cx="2462809" cy="2462377"/>
            </a:xfrm>
            <a:custGeom>
              <a:avLst/>
              <a:gdLst>
                <a:gd name="connsiteX0" fmla="*/ 0 w 2246957"/>
                <a:gd name="connsiteY0" fmla="*/ 1123281 h 2246562"/>
                <a:gd name="connsiteX1" fmla="*/ 1123479 w 2246957"/>
                <a:gd name="connsiteY1" fmla="*/ 0 h 2246562"/>
                <a:gd name="connsiteX2" fmla="*/ 2246958 w 2246957"/>
                <a:gd name="connsiteY2" fmla="*/ 1123281 h 2246562"/>
                <a:gd name="connsiteX3" fmla="*/ 1123479 w 2246957"/>
                <a:gd name="connsiteY3" fmla="*/ 2246562 h 2246562"/>
                <a:gd name="connsiteX4" fmla="*/ 0 w 2246957"/>
                <a:gd name="connsiteY4" fmla="*/ 1123281 h 2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6957" h="2246562">
                  <a:moveTo>
                    <a:pt x="0" y="1123281"/>
                  </a:moveTo>
                  <a:cubicBezTo>
                    <a:pt x="0" y="502910"/>
                    <a:pt x="502999" y="0"/>
                    <a:pt x="1123479" y="0"/>
                  </a:cubicBezTo>
                  <a:cubicBezTo>
                    <a:pt x="1743959" y="0"/>
                    <a:pt x="2246958" y="502910"/>
                    <a:pt x="2246958" y="1123281"/>
                  </a:cubicBezTo>
                  <a:cubicBezTo>
                    <a:pt x="2246958" y="1743652"/>
                    <a:pt x="1743959" y="2246562"/>
                    <a:pt x="1123479" y="2246562"/>
                  </a:cubicBezTo>
                  <a:cubicBezTo>
                    <a:pt x="502999" y="2246562"/>
                    <a:pt x="0" y="1743652"/>
                    <a:pt x="0" y="11232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3">
                <a:hueOff val="-798331"/>
                <a:satOff val="42329"/>
                <a:lumOff val="10196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marR="0" lvl="0" indent="0" algn="ctr" defTabSz="933450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Poppins" panose="00000500000000000000" pitchFamily="2" charset="0"/>
                  <a:ea typeface="+mn-ea"/>
                  <a:cs typeface="Poppins" panose="00000500000000000000" pitchFamily="2" charset="0"/>
                </a:rPr>
                <a:t>Useful for comparison</a:t>
              </a:r>
            </a:p>
          </p:txBody>
        </p:sp>
      </p:grpSp>
      <p:sp>
        <p:nvSpPr>
          <p:cNvPr id="9" name="Teardrop 8">
            <a:extLst>
              <a:ext uri="{FF2B5EF4-FFF2-40B4-BE49-F238E27FC236}">
                <a16:creationId xmlns:a16="http://schemas.microsoft.com/office/drawing/2014/main" id="{54091A5C-7891-1143-DDFA-485BBAE05790}"/>
              </a:ext>
            </a:extLst>
          </p:cNvPr>
          <p:cNvSpPr/>
          <p:nvPr/>
        </p:nvSpPr>
        <p:spPr>
          <a:xfrm rot="2700000">
            <a:off x="801782" y="2060114"/>
            <a:ext cx="2419906" cy="2404848"/>
          </a:xfrm>
          <a:prstGeom prst="teardrop">
            <a:avLst>
              <a:gd name="adj" fmla="val 10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1197496"/>
              <a:satOff val="63493"/>
              <a:lumOff val="15294"/>
              <a:alphaOff val="0"/>
            </a:schemeClr>
          </a:fillRef>
          <a:effectRef idx="0">
            <a:schemeClr val="accent3">
              <a:hueOff val="-1197496"/>
              <a:satOff val="63493"/>
              <a:lumOff val="15294"/>
              <a:alphaOff val="0"/>
            </a:schemeClr>
          </a:effectRef>
          <a:fontRef idx="minor">
            <a:schemeClr val="lt1"/>
          </a:fontRef>
        </p:style>
        <p:txBody>
          <a:bodyPr lIns="0" tIns="1097280" rIns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CE69C240-79C7-F5B0-6438-F7D1CF480D22}"/>
              </a:ext>
            </a:extLst>
          </p:cNvPr>
          <p:cNvSpPr/>
          <p:nvPr/>
        </p:nvSpPr>
        <p:spPr>
          <a:xfrm>
            <a:off x="900900" y="2165323"/>
            <a:ext cx="2221669" cy="2118660"/>
          </a:xfrm>
          <a:custGeom>
            <a:avLst/>
            <a:gdLst>
              <a:gd name="connsiteX0" fmla="*/ 0 w 2246957"/>
              <a:gd name="connsiteY0" fmla="*/ 1123281 h 2246562"/>
              <a:gd name="connsiteX1" fmla="*/ 1123479 w 2246957"/>
              <a:gd name="connsiteY1" fmla="*/ 0 h 2246562"/>
              <a:gd name="connsiteX2" fmla="*/ 2246958 w 2246957"/>
              <a:gd name="connsiteY2" fmla="*/ 1123281 h 2246562"/>
              <a:gd name="connsiteX3" fmla="*/ 1123479 w 2246957"/>
              <a:gd name="connsiteY3" fmla="*/ 2246562 h 2246562"/>
              <a:gd name="connsiteX4" fmla="*/ 0 w 2246957"/>
              <a:gd name="connsiteY4" fmla="*/ 1123281 h 2246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6957" h="2246562">
                <a:moveTo>
                  <a:pt x="0" y="1123281"/>
                </a:moveTo>
                <a:cubicBezTo>
                  <a:pt x="0" y="502910"/>
                  <a:pt x="502999" y="0"/>
                  <a:pt x="1123479" y="0"/>
                </a:cubicBezTo>
                <a:cubicBezTo>
                  <a:pt x="1743959" y="0"/>
                  <a:pt x="2246958" y="502910"/>
                  <a:pt x="2246958" y="1123281"/>
                </a:cubicBezTo>
                <a:cubicBezTo>
                  <a:pt x="2246958" y="1743652"/>
                  <a:pt x="1743959" y="2246562"/>
                  <a:pt x="1123479" y="2246562"/>
                </a:cubicBezTo>
                <a:cubicBezTo>
                  <a:pt x="502999" y="2246562"/>
                  <a:pt x="0" y="1743652"/>
                  <a:pt x="0" y="11232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3">
              <a:hueOff val="-1197496"/>
              <a:satOff val="63493"/>
              <a:lumOff val="15294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marR="0" lvl="0" indent="0" algn="ctr" defTabSz="93345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Provides quick summary</a:t>
            </a:r>
          </a:p>
        </p:txBody>
      </p:sp>
    </p:spTree>
    <p:extLst>
      <p:ext uri="{BB962C8B-B14F-4D97-AF65-F5344CB8AC3E}">
        <p14:creationId xmlns:p14="http://schemas.microsoft.com/office/powerpoint/2010/main" val="326597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FDDF-FEE6-E95D-D6BD-4366E0FFF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659606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algn="ctr"/>
            <a:r>
              <a:rPr lang="en-US" dirty="0"/>
              <a:t>Averages in Summary Statistics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721659" y="1331887"/>
            <a:ext cx="6096000" cy="7786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lnSpc>
                <a:spcPct val="110000"/>
              </a:lnSpc>
              <a:spcAft>
                <a:spcPts val="6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aramond"/>
              </a:rPr>
              <a:t>Measure of middle point</a:t>
            </a:r>
            <a:r>
              <a:rPr lang="en-US" kern="0" dirty="0">
                <a:solidFill>
                  <a:srgbClr val="000000"/>
                </a:solidFill>
                <a:latin typeface="Poppins"/>
                <a:cs typeface="Poppins"/>
                <a:sym typeface="Garamond"/>
              </a:rPr>
              <a:t>.</a:t>
            </a:r>
          </a:p>
          <a:p>
            <a:pPr marL="285750" lvl="0" indent="-285750">
              <a:lnSpc>
                <a:spcPct val="110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fix issues.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967F739-F3E1-949C-50A7-DADA975AA132}"/>
              </a:ext>
            </a:extLst>
          </p:cNvPr>
          <p:cNvSpPr txBox="1">
            <a:spLocks/>
          </p:cNvSpPr>
          <p:nvPr/>
        </p:nvSpPr>
        <p:spPr>
          <a:xfrm>
            <a:off x="4245947" y="1646427"/>
            <a:ext cx="3471618" cy="3046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285750" marR="0" lvl="0" indent="-28575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 kumimoji="0" sz="16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Poppins"/>
                <a:cs typeface="Poppins"/>
              </a:defRPr>
            </a:lvl1pPr>
            <a:lvl2pPr marL="914400" marR="0" lvl="1" indent="-381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2pPr>
            <a:lvl3pPr marL="1371600" marR="0" lvl="2" indent="-355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3pPr>
            <a:lvl4pPr marL="1828800" marR="0" lvl="3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4pPr>
            <a:lvl5pPr marL="2286000" marR="0" lvl="4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5pPr>
            <a:lvl6pPr marL="2743200" marR="0" lvl="5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Garamond"/>
              </a:rPr>
              <a:t>Types of Averages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F0A127B-C10F-1061-96DA-D0E7781283DD}"/>
              </a:ext>
            </a:extLst>
          </p:cNvPr>
          <p:cNvGrpSpPr/>
          <p:nvPr/>
        </p:nvGrpSpPr>
        <p:grpSpPr>
          <a:xfrm>
            <a:off x="4245947" y="2065537"/>
            <a:ext cx="3471618" cy="3471618"/>
            <a:chOff x="6760547" y="2105878"/>
            <a:chExt cx="3471618" cy="3471618"/>
          </a:xfrm>
        </p:grpSpPr>
        <p:sp>
          <p:nvSpPr>
            <p:cNvPr id="23" name="Freeform: Shape 7">
              <a:extLst>
                <a:ext uri="{FF2B5EF4-FFF2-40B4-BE49-F238E27FC236}">
                  <a16:creationId xmlns:a16="http://schemas.microsoft.com/office/drawing/2014/main" id="{6392DDD6-C15A-9B0B-59DB-DCB110553E06}"/>
                </a:ext>
              </a:extLst>
            </p:cNvPr>
            <p:cNvSpPr/>
            <p:nvPr/>
          </p:nvSpPr>
          <p:spPr>
            <a:xfrm>
              <a:off x="6951525" y="2297111"/>
              <a:ext cx="3089152" cy="3089152"/>
            </a:xfrm>
            <a:custGeom>
              <a:avLst/>
              <a:gdLst>
                <a:gd name="connsiteX0" fmla="*/ 1544576 w 3089152"/>
                <a:gd name="connsiteY0" fmla="*/ 0 h 3089152"/>
                <a:gd name="connsiteX1" fmla="*/ 2882218 w 3089152"/>
                <a:gd name="connsiteY1" fmla="*/ 772288 h 3089152"/>
                <a:gd name="connsiteX2" fmla="*/ 2882218 w 3089152"/>
                <a:gd name="connsiteY2" fmla="*/ 2316864 h 3089152"/>
                <a:gd name="connsiteX3" fmla="*/ 1544576 w 3089152"/>
                <a:gd name="connsiteY3" fmla="*/ 1544576 h 3089152"/>
                <a:gd name="connsiteX4" fmla="*/ 1544576 w 3089152"/>
                <a:gd name="connsiteY4" fmla="*/ 0 h 3089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9152" h="3089152">
                  <a:moveTo>
                    <a:pt x="1544576" y="0"/>
                  </a:moveTo>
                  <a:cubicBezTo>
                    <a:pt x="2096400" y="0"/>
                    <a:pt x="2606306" y="294395"/>
                    <a:pt x="2882218" y="772288"/>
                  </a:cubicBezTo>
                  <a:cubicBezTo>
                    <a:pt x="3158130" y="1250181"/>
                    <a:pt x="3158130" y="1838971"/>
                    <a:pt x="2882218" y="2316864"/>
                  </a:cubicBezTo>
                  <a:lnTo>
                    <a:pt x="1544576" y="1544576"/>
                  </a:lnTo>
                  <a:lnTo>
                    <a:pt x="1544576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53457" tIns="680006" rIns="383227" bIns="1540556" numCol="1" spcCol="1270" anchor="ctr" anchorCtr="0">
              <a:noAutofit/>
            </a:bodyPr>
            <a:lstStyle/>
            <a:p>
              <a:pPr marL="0" marR="0" lvl="0" indent="0" algn="ctr" defTabSz="8890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Mean</a:t>
              </a:r>
            </a:p>
          </p:txBody>
        </p:sp>
        <p:sp>
          <p:nvSpPr>
            <p:cNvPr id="24" name="Arrow: Circular 10">
              <a:extLst>
                <a:ext uri="{FF2B5EF4-FFF2-40B4-BE49-F238E27FC236}">
                  <a16:creationId xmlns:a16="http://schemas.microsoft.com/office/drawing/2014/main" id="{F90BBCAA-E67F-C0A1-63FA-9F10F524E0B8}"/>
                </a:ext>
              </a:extLst>
            </p:cNvPr>
            <p:cNvSpPr>
              <a:spLocks/>
            </p:cNvSpPr>
            <p:nvPr/>
          </p:nvSpPr>
          <p:spPr>
            <a:xfrm>
              <a:off x="6760547" y="2105878"/>
              <a:ext cx="3471618" cy="3471618"/>
            </a:xfrm>
            <a:prstGeom prst="circularArrow">
              <a:avLst>
                <a:gd name="adj1" fmla="val 5085"/>
                <a:gd name="adj2" fmla="val 327528"/>
                <a:gd name="adj3" fmla="val 1472472"/>
                <a:gd name="adj4" fmla="val 16199432"/>
                <a:gd name="adj5" fmla="val 5932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062F08D-D626-1E3A-13AD-9437C69D0F5C}"/>
              </a:ext>
            </a:extLst>
          </p:cNvPr>
          <p:cNvGrpSpPr/>
          <p:nvPr/>
        </p:nvGrpSpPr>
        <p:grpSpPr>
          <a:xfrm>
            <a:off x="4182070" y="2175668"/>
            <a:ext cx="3471618" cy="3471618"/>
            <a:chOff x="6696670" y="2216009"/>
            <a:chExt cx="3471618" cy="3471618"/>
          </a:xfrm>
        </p:grpSpPr>
        <p:sp>
          <p:nvSpPr>
            <p:cNvPr id="26" name="Freeform: Shape 8">
              <a:extLst>
                <a:ext uri="{FF2B5EF4-FFF2-40B4-BE49-F238E27FC236}">
                  <a16:creationId xmlns:a16="http://schemas.microsoft.com/office/drawing/2014/main" id="{69AF38F9-210E-549D-E63D-63BCAE469596}"/>
                </a:ext>
              </a:extLst>
            </p:cNvPr>
            <p:cNvSpPr/>
            <p:nvPr/>
          </p:nvSpPr>
          <p:spPr>
            <a:xfrm>
              <a:off x="6887903" y="2407438"/>
              <a:ext cx="3089152" cy="3089152"/>
            </a:xfrm>
            <a:custGeom>
              <a:avLst/>
              <a:gdLst>
                <a:gd name="connsiteX0" fmla="*/ 2882218 w 3089152"/>
                <a:gd name="connsiteY0" fmla="*/ 2316864 h 3089152"/>
                <a:gd name="connsiteX1" fmla="*/ 1544576 w 3089152"/>
                <a:gd name="connsiteY1" fmla="*/ 3089152 h 3089152"/>
                <a:gd name="connsiteX2" fmla="*/ 206934 w 3089152"/>
                <a:gd name="connsiteY2" fmla="*/ 2316864 h 3089152"/>
                <a:gd name="connsiteX3" fmla="*/ 1544576 w 3089152"/>
                <a:gd name="connsiteY3" fmla="*/ 1544576 h 3089152"/>
                <a:gd name="connsiteX4" fmla="*/ 2882218 w 3089152"/>
                <a:gd name="connsiteY4" fmla="*/ 2316864 h 3089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9152" h="3089152">
                  <a:moveTo>
                    <a:pt x="2882218" y="2316864"/>
                  </a:moveTo>
                  <a:cubicBezTo>
                    <a:pt x="2606306" y="2794757"/>
                    <a:pt x="2096400" y="3089152"/>
                    <a:pt x="1544576" y="3089152"/>
                  </a:cubicBezTo>
                  <a:cubicBezTo>
                    <a:pt x="992752" y="3089152"/>
                    <a:pt x="482846" y="2794757"/>
                    <a:pt x="206934" y="2316864"/>
                  </a:cubicBezTo>
                  <a:lnTo>
                    <a:pt x="1544576" y="1544576"/>
                  </a:lnTo>
                  <a:lnTo>
                    <a:pt x="2882218" y="2316864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0913" tIns="2029671" rIns="724137" bIns="301218" numCol="1" spcCol="1270" anchor="ctr" anchorCtr="0">
              <a:noAutofit/>
            </a:bodyPr>
            <a:lstStyle/>
            <a:p>
              <a:pPr marL="0" marR="0" lvl="0" indent="0" algn="ctr" defTabSz="8890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Median</a:t>
              </a:r>
            </a:p>
          </p:txBody>
        </p:sp>
        <p:sp>
          <p:nvSpPr>
            <p:cNvPr id="27" name="Arrow: Circular 11">
              <a:extLst>
                <a:ext uri="{FF2B5EF4-FFF2-40B4-BE49-F238E27FC236}">
                  <a16:creationId xmlns:a16="http://schemas.microsoft.com/office/drawing/2014/main" id="{7259D91F-1805-BAF2-8828-4D904EA95603}"/>
                </a:ext>
              </a:extLst>
            </p:cNvPr>
            <p:cNvSpPr/>
            <p:nvPr/>
          </p:nvSpPr>
          <p:spPr>
            <a:xfrm>
              <a:off x="6696670" y="2216009"/>
              <a:ext cx="3471618" cy="3471618"/>
            </a:xfrm>
            <a:prstGeom prst="circularArrow">
              <a:avLst>
                <a:gd name="adj1" fmla="val 5085"/>
                <a:gd name="adj2" fmla="val 327528"/>
                <a:gd name="adj3" fmla="val 8671970"/>
                <a:gd name="adj4" fmla="val 1800502"/>
                <a:gd name="adj5" fmla="val 5932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11509-6C2D-1F0C-0F07-93EF04E98038}"/>
              </a:ext>
            </a:extLst>
          </p:cNvPr>
          <p:cNvGrpSpPr/>
          <p:nvPr/>
        </p:nvGrpSpPr>
        <p:grpSpPr>
          <a:xfrm>
            <a:off x="4118193" y="2065537"/>
            <a:ext cx="3471618" cy="3471618"/>
            <a:chOff x="6632793" y="2105878"/>
            <a:chExt cx="3471618" cy="3471618"/>
          </a:xfrm>
        </p:grpSpPr>
        <p:sp>
          <p:nvSpPr>
            <p:cNvPr id="29" name="Freeform: Shape 9">
              <a:extLst>
                <a:ext uri="{FF2B5EF4-FFF2-40B4-BE49-F238E27FC236}">
                  <a16:creationId xmlns:a16="http://schemas.microsoft.com/office/drawing/2014/main" id="{D0EB4348-78C5-C8CC-D880-B42429B47182}"/>
                </a:ext>
              </a:extLst>
            </p:cNvPr>
            <p:cNvSpPr/>
            <p:nvPr/>
          </p:nvSpPr>
          <p:spPr>
            <a:xfrm>
              <a:off x="6824282" y="2297111"/>
              <a:ext cx="3089152" cy="3089152"/>
            </a:xfrm>
            <a:custGeom>
              <a:avLst/>
              <a:gdLst>
                <a:gd name="connsiteX0" fmla="*/ 206934 w 3089152"/>
                <a:gd name="connsiteY0" fmla="*/ 2316864 h 3089152"/>
                <a:gd name="connsiteX1" fmla="*/ 206934 w 3089152"/>
                <a:gd name="connsiteY1" fmla="*/ 772288 h 3089152"/>
                <a:gd name="connsiteX2" fmla="*/ 1544576 w 3089152"/>
                <a:gd name="connsiteY2" fmla="*/ 0 h 3089152"/>
                <a:gd name="connsiteX3" fmla="*/ 1544576 w 3089152"/>
                <a:gd name="connsiteY3" fmla="*/ 1544576 h 3089152"/>
                <a:gd name="connsiteX4" fmla="*/ 206934 w 3089152"/>
                <a:gd name="connsiteY4" fmla="*/ 2316864 h 3089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9152" h="3089152">
                  <a:moveTo>
                    <a:pt x="206934" y="2316864"/>
                  </a:moveTo>
                  <a:cubicBezTo>
                    <a:pt x="-68978" y="1838971"/>
                    <a:pt x="-68978" y="1250181"/>
                    <a:pt x="206934" y="772288"/>
                  </a:cubicBezTo>
                  <a:cubicBezTo>
                    <a:pt x="482846" y="294395"/>
                    <a:pt x="992752" y="0"/>
                    <a:pt x="1544576" y="0"/>
                  </a:cubicBezTo>
                  <a:lnTo>
                    <a:pt x="1544576" y="1544576"/>
                  </a:lnTo>
                  <a:lnTo>
                    <a:pt x="206934" y="2316864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3226" tIns="680006" rIns="1653458" bIns="1540556" numCol="1" spcCol="1270" anchor="ctr" anchorCtr="0">
              <a:noAutofit/>
            </a:bodyPr>
            <a:lstStyle/>
            <a:p>
              <a:pPr marL="0" marR="0" lvl="0" indent="0" algn="ctr" defTabSz="8890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Mode</a:t>
              </a:r>
            </a:p>
          </p:txBody>
        </p:sp>
        <p:sp>
          <p:nvSpPr>
            <p:cNvPr id="30" name="Arrow: Circular 12">
              <a:extLst>
                <a:ext uri="{FF2B5EF4-FFF2-40B4-BE49-F238E27FC236}">
                  <a16:creationId xmlns:a16="http://schemas.microsoft.com/office/drawing/2014/main" id="{B2759234-869C-23B7-F2BE-EFFFB49450F7}"/>
                </a:ext>
              </a:extLst>
            </p:cNvPr>
            <p:cNvSpPr/>
            <p:nvPr/>
          </p:nvSpPr>
          <p:spPr>
            <a:xfrm>
              <a:off x="6632793" y="2105878"/>
              <a:ext cx="3471618" cy="3471618"/>
            </a:xfrm>
            <a:prstGeom prst="circularArrow">
              <a:avLst>
                <a:gd name="adj1" fmla="val 5085"/>
                <a:gd name="adj2" fmla="val 327528"/>
                <a:gd name="adj3" fmla="val 15873039"/>
                <a:gd name="adj4" fmla="val 9000000"/>
                <a:gd name="adj5" fmla="val 5932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094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1333-0B2A-6D5F-BDB6-13934B68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510982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algn="ctr"/>
            <a:r>
              <a:rPr lang="en-US" dirty="0"/>
              <a:t>Mean in Statistics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CB974F-B087-548A-8590-7B2FAD67D2FD}"/>
              </a:ext>
            </a:extLst>
          </p:cNvPr>
          <p:cNvSpPr txBox="1"/>
          <p:nvPr/>
        </p:nvSpPr>
        <p:spPr>
          <a:xfrm>
            <a:off x="884962" y="1214014"/>
            <a:ext cx="3861850" cy="148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is a Statistical Concept!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 of the sum of all data samples and number of data samples.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B9380E5-A5B5-AC36-892F-1F0DB4E59C91}"/>
              </a:ext>
            </a:extLst>
          </p:cNvPr>
          <p:cNvGrpSpPr/>
          <p:nvPr/>
        </p:nvGrpSpPr>
        <p:grpSpPr>
          <a:xfrm>
            <a:off x="4746812" y="2700429"/>
            <a:ext cx="6031245" cy="3758881"/>
            <a:chOff x="5214529" y="2009907"/>
            <a:chExt cx="5029200" cy="2676241"/>
          </a:xfrm>
          <a:solidFill>
            <a:schemeClr val="accent1">
              <a:lumMod val="60000"/>
              <a:lumOff val="4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32B20C-ED6F-6829-ACDF-4299B54B20D1}"/>
                </a:ext>
              </a:extLst>
            </p:cNvPr>
            <p:cNvSpPr>
              <a:spLocks/>
            </p:cNvSpPr>
            <p:nvPr/>
          </p:nvSpPr>
          <p:spPr>
            <a:xfrm>
              <a:off x="5214529" y="2009907"/>
              <a:ext cx="5029200" cy="2676241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Freeform: Shape 11">
                  <a:extLst>
                    <a:ext uri="{FF2B5EF4-FFF2-40B4-BE49-F238E27FC236}">
                      <a16:creationId xmlns:a16="http://schemas.microsoft.com/office/drawing/2014/main" id="{B02D22C6-E4CB-7011-E163-19085D68F341}"/>
                    </a:ext>
                  </a:extLst>
                </p:cNvPr>
                <p:cNvSpPr/>
                <p:nvPr/>
              </p:nvSpPr>
              <p:spPr>
                <a:xfrm>
                  <a:off x="5519329" y="2626987"/>
                  <a:ext cx="4419601" cy="1610915"/>
                </a:xfrm>
                <a:custGeom>
                  <a:avLst/>
                  <a:gdLst>
                    <a:gd name="connsiteX0" fmla="*/ 0 w 8911827"/>
                    <a:gd name="connsiteY0" fmla="*/ 0 h 1610915"/>
                    <a:gd name="connsiteX1" fmla="*/ 8911827 w 8911827"/>
                    <a:gd name="connsiteY1" fmla="*/ 0 h 1610915"/>
                    <a:gd name="connsiteX2" fmla="*/ 8911827 w 8911827"/>
                    <a:gd name="connsiteY2" fmla="*/ 1610915 h 1610915"/>
                    <a:gd name="connsiteX3" fmla="*/ 0 w 8911827"/>
                    <a:gd name="connsiteY3" fmla="*/ 1610915 h 1610915"/>
                    <a:gd name="connsiteX4" fmla="*/ 0 w 8911827"/>
                    <a:gd name="connsiteY4" fmla="*/ 0 h 161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11827" h="1610915">
                      <a:moveTo>
                        <a:pt x="0" y="0"/>
                      </a:moveTo>
                      <a:lnTo>
                        <a:pt x="8911827" y="0"/>
                      </a:lnTo>
                      <a:lnTo>
                        <a:pt x="8911827" y="1610915"/>
                      </a:lnTo>
                      <a:lnTo>
                        <a:pt x="0" y="16109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76200" tIns="76200" rIns="76200" bIns="76200" numCol="1" spcCol="1270" anchor="ctr" anchorCtr="0">
                  <a:noAutofit/>
                </a:bodyPr>
                <a:lstStyle/>
                <a:p>
                  <a:pPr marL="0" marR="0" lvl="0" indent="0" algn="ctr" defTabSz="889000" rtl="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𝐴𝑟𝑖𝑡h𝑚𝑒𝑡𝑖𝑐</m:t>
                        </m:r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𝑀𝑒𝑎𝑛</m:t>
                        </m:r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0" lang="en-US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kumimoji="0" lang="en-US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B02D22C6-E4CB-7011-E163-19085D68F3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9329" y="2626987"/>
                  <a:ext cx="4419601" cy="1610915"/>
                </a:xfrm>
                <a:custGeom>
                  <a:avLst/>
                  <a:gdLst>
                    <a:gd name="connsiteX0" fmla="*/ 0 w 8911827"/>
                    <a:gd name="connsiteY0" fmla="*/ 0 h 1610915"/>
                    <a:gd name="connsiteX1" fmla="*/ 8911827 w 8911827"/>
                    <a:gd name="connsiteY1" fmla="*/ 0 h 1610915"/>
                    <a:gd name="connsiteX2" fmla="*/ 8911827 w 8911827"/>
                    <a:gd name="connsiteY2" fmla="*/ 1610915 h 1610915"/>
                    <a:gd name="connsiteX3" fmla="*/ 0 w 8911827"/>
                    <a:gd name="connsiteY3" fmla="*/ 1610915 h 1610915"/>
                    <a:gd name="connsiteX4" fmla="*/ 0 w 8911827"/>
                    <a:gd name="connsiteY4" fmla="*/ 0 h 161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11827" h="1610915">
                      <a:moveTo>
                        <a:pt x="0" y="0"/>
                      </a:moveTo>
                      <a:lnTo>
                        <a:pt x="8911827" y="0"/>
                      </a:lnTo>
                      <a:lnTo>
                        <a:pt x="8911827" y="1610915"/>
                      </a:lnTo>
                      <a:lnTo>
                        <a:pt x="0" y="16109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CFB1EA-8FA5-B494-751D-959692C53B22}"/>
                </a:ext>
              </a:extLst>
            </p:cNvPr>
            <p:cNvSpPr txBox="1"/>
            <p:nvPr/>
          </p:nvSpPr>
          <p:spPr>
            <a:xfrm>
              <a:off x="5488847" y="4102480"/>
              <a:ext cx="4419601" cy="19283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>
              <a:defPPr>
                <a:defRPr lang="en-US"/>
              </a:defPPr>
              <a:lvl1pPr marL="285750" marR="0" lvl="0" indent="-285750" fontAlgn="auto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400"/>
                <a:buFont typeface="Arial" panose="020B0604020202020204" pitchFamily="34" charset="0"/>
                <a:buChar char="•"/>
                <a:tabLst/>
                <a:defRPr kumimoji="0" sz="1600" b="0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oppins"/>
                  <a:ea typeface="Poppins"/>
                  <a:cs typeface="Poppins"/>
                </a:defRPr>
              </a:lvl1pPr>
              <a:lvl2pPr marL="914400" marR="0" lvl="1" indent="-3810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2400"/>
                <a:buFont typeface="Noto Sans Symbols"/>
                <a:buChar char="▪"/>
                <a:defRPr sz="24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</a:defRPr>
              </a:lvl2pPr>
              <a:lvl3pPr marL="1371600" marR="0" lvl="2" indent="-3556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2000"/>
                <a:buFont typeface="Noto Sans Symbols"/>
                <a:buChar char="▪"/>
                <a:defRPr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</a:defRPr>
              </a:lvl3pPr>
              <a:lvl4pPr marL="1828800" marR="0" lvl="3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1800"/>
                <a:buFont typeface="Noto Sans Symbols"/>
                <a:buChar char="▪"/>
                <a:defRPr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</a:defRPr>
              </a:lvl4pPr>
              <a:lvl5pPr marL="2286000" marR="0" lvl="4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1800"/>
                <a:buFont typeface="Noto Sans Symbols"/>
                <a:buChar char="▪"/>
                <a:defRPr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</a:defRPr>
              </a:lvl5pPr>
              <a:lvl6pPr marL="2743200" marR="0" lvl="5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</a:defRPr>
              </a:lvl6pPr>
              <a:lvl7pPr marL="3200400" marR="0" lvl="6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</a:defRPr>
              </a:lvl7pPr>
              <a:lvl8pPr marL="3657600" marR="0" lvl="7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</a:defRPr>
              </a:lvl8pPr>
              <a:lvl9pPr marL="4114800" marR="0" lvl="8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Where n = Total number of samples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177DD2-BE51-2E9E-8E8A-AC0B36686B02}"/>
                </a:ext>
              </a:extLst>
            </p:cNvPr>
            <p:cNvSpPr txBox="1"/>
            <p:nvPr/>
          </p:nvSpPr>
          <p:spPr>
            <a:xfrm>
              <a:off x="5488847" y="2241622"/>
              <a:ext cx="2417719" cy="21693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>
              <a:defPPr>
                <a:defRPr lang="en-US"/>
              </a:defPPr>
              <a:lvl1pPr marL="285750" marR="0" lvl="0" indent="-285750" fontAlgn="auto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400"/>
                <a:buFont typeface="Arial" panose="020B0604020202020204" pitchFamily="34" charset="0"/>
                <a:buChar char="•"/>
                <a:tabLst/>
                <a:defRPr kumimoji="0" sz="1600" b="0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oppins"/>
                  <a:ea typeface="Poppins"/>
                  <a:cs typeface="Poppins"/>
                </a:defRPr>
              </a:lvl1pPr>
              <a:lvl2pPr marL="914400" marR="0" lvl="1" indent="-3810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2400"/>
                <a:buFont typeface="Noto Sans Symbols"/>
                <a:buChar char="▪"/>
                <a:defRPr sz="24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</a:defRPr>
              </a:lvl2pPr>
              <a:lvl3pPr marL="1371600" marR="0" lvl="2" indent="-3556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2000"/>
                <a:buFont typeface="Noto Sans Symbols"/>
                <a:buChar char="▪"/>
                <a:defRPr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</a:defRPr>
              </a:lvl3pPr>
              <a:lvl4pPr marL="1828800" marR="0" lvl="3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1800"/>
                <a:buFont typeface="Noto Sans Symbols"/>
                <a:buChar char="▪"/>
                <a:defRPr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</a:defRPr>
              </a:lvl4pPr>
              <a:lvl5pPr marL="2286000" marR="0" lvl="4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1800"/>
                <a:buFont typeface="Noto Sans Symbols"/>
                <a:buChar char="▪"/>
                <a:defRPr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</a:defRPr>
              </a:lvl5pPr>
              <a:lvl6pPr marL="2743200" marR="0" lvl="5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</a:defRPr>
              </a:lvl6pPr>
              <a:lvl7pPr marL="3200400" marR="0" lvl="6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</a:defRPr>
              </a:lvl7pPr>
              <a:lvl8pPr marL="3657600" marR="0" lvl="7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</a:defRPr>
              </a:lvl8pPr>
              <a:lvl9pPr marL="4114800" marR="0" lvl="8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Formula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427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B502-48D4-EC88-7DF8-678F7F62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54805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Example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B7FE7C-D32F-1906-071F-C5DD5A0EF806}"/>
              </a:ext>
            </a:extLst>
          </p:cNvPr>
          <p:cNvGrpSpPr/>
          <p:nvPr/>
        </p:nvGrpSpPr>
        <p:grpSpPr>
          <a:xfrm>
            <a:off x="345622" y="1361702"/>
            <a:ext cx="2673721" cy="1315271"/>
            <a:chOff x="345622" y="1361702"/>
            <a:chExt cx="2421211" cy="131527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09DFF2-1123-0E08-956D-51C84E1BC96F}"/>
                </a:ext>
              </a:extLst>
            </p:cNvPr>
            <p:cNvSpPr/>
            <p:nvPr/>
          </p:nvSpPr>
          <p:spPr>
            <a:xfrm>
              <a:off x="345622" y="1361702"/>
              <a:ext cx="2421211" cy="4937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069" tIns="68209" rIns="91069" bIns="68209" numCol="1" spcCol="1270" anchor="ctr" anchorCtr="0">
              <a:noAutofit/>
            </a:bodyPr>
            <a:lstStyle/>
            <a:p>
              <a:pPr marL="0" marR="0" lvl="0" indent="0" algn="ctr" defTabSz="1600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Step 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787A263-F299-D5F8-01E1-5CE184730241}"/>
                </a:ext>
              </a:extLst>
            </p:cNvPr>
            <p:cNvSpPr/>
            <p:nvPr/>
          </p:nvSpPr>
          <p:spPr>
            <a:xfrm>
              <a:off x="664762" y="2047364"/>
              <a:ext cx="2102071" cy="629609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marR="0" lvl="0" indent="0" algn="ctr" defTabSz="755650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Sum all numbers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8177F3A-53F0-3425-AE40-D1F01D499FCF}"/>
                </a:ext>
              </a:extLst>
            </p:cNvPr>
            <p:cNvSpPr/>
            <p:nvPr/>
          </p:nvSpPr>
          <p:spPr>
            <a:xfrm>
              <a:off x="345622" y="1606483"/>
              <a:ext cx="248920" cy="24892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Connector: Elbow 25">
              <a:extLst>
                <a:ext uri="{FF2B5EF4-FFF2-40B4-BE49-F238E27FC236}">
                  <a16:creationId xmlns:a16="http://schemas.microsoft.com/office/drawing/2014/main" id="{70F8937D-7CFA-B599-0E37-F4C77A0EF124}"/>
                </a:ext>
              </a:extLst>
            </p:cNvPr>
            <p:cNvCxnSpPr>
              <a:stCxn id="20" idx="2"/>
              <a:endCxn id="16" idx="1"/>
            </p:cNvCxnSpPr>
            <p:nvPr/>
          </p:nvCxnSpPr>
          <p:spPr>
            <a:xfrm rot="16200000" flipH="1">
              <a:off x="314039" y="2011446"/>
              <a:ext cx="506766" cy="194680"/>
            </a:xfrm>
            <a:prstGeom prst="bentConnector2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CCBCDB-DBAE-E7AA-9DAD-97A0C093D825}"/>
              </a:ext>
            </a:extLst>
          </p:cNvPr>
          <p:cNvGrpSpPr/>
          <p:nvPr/>
        </p:nvGrpSpPr>
        <p:grpSpPr>
          <a:xfrm>
            <a:off x="3287967" y="1361702"/>
            <a:ext cx="2673721" cy="1315271"/>
            <a:chOff x="3372138" y="1361702"/>
            <a:chExt cx="2421211" cy="131527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5212A1-2A93-12CE-43C1-A6EEFF5CF166}"/>
                </a:ext>
              </a:extLst>
            </p:cNvPr>
            <p:cNvSpPr/>
            <p:nvPr/>
          </p:nvSpPr>
          <p:spPr>
            <a:xfrm>
              <a:off x="3372138" y="1361702"/>
              <a:ext cx="2421211" cy="4937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069" tIns="68209" rIns="91069" bIns="68209" numCol="1" spcCol="1270" anchor="ctr" anchorCtr="0">
              <a:noAutofit/>
            </a:bodyPr>
            <a:lstStyle/>
            <a:p>
              <a:pPr marL="0" marR="0" lvl="0" indent="0" algn="ctr" defTabSz="1600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Step 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3F85912-C062-37DD-7769-0B3C4B2EF8A9}"/>
                </a:ext>
              </a:extLst>
            </p:cNvPr>
            <p:cNvSpPr/>
            <p:nvPr/>
          </p:nvSpPr>
          <p:spPr>
            <a:xfrm>
              <a:off x="3691278" y="2047364"/>
              <a:ext cx="2102071" cy="629609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marR="0" lvl="0" indent="0" algn="ctr" defTabSz="755650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Count total number of elements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B47145-73B7-F480-FA54-2F909F0348E6}"/>
                </a:ext>
              </a:extLst>
            </p:cNvPr>
            <p:cNvSpPr/>
            <p:nvPr/>
          </p:nvSpPr>
          <p:spPr>
            <a:xfrm>
              <a:off x="3372138" y="1606483"/>
              <a:ext cx="248920" cy="248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4082F72E-A83A-935B-AC9D-ABF0E2BD57CA}"/>
                </a:ext>
              </a:extLst>
            </p:cNvPr>
            <p:cNvCxnSpPr>
              <a:cxnSpLocks/>
              <a:stCxn id="26" idx="2"/>
              <a:endCxn id="25" idx="1"/>
            </p:cNvCxnSpPr>
            <p:nvPr/>
          </p:nvCxnSpPr>
          <p:spPr>
            <a:xfrm rot="16200000" flipH="1">
              <a:off x="3340555" y="2011446"/>
              <a:ext cx="506766" cy="194680"/>
            </a:xfrm>
            <a:prstGeom prst="bentConnector2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BC33F94-68B8-A329-C30D-C0CF0A6DB46B}"/>
              </a:ext>
            </a:extLst>
          </p:cNvPr>
          <p:cNvGrpSpPr/>
          <p:nvPr/>
        </p:nvGrpSpPr>
        <p:grpSpPr>
          <a:xfrm>
            <a:off x="6230312" y="1361702"/>
            <a:ext cx="2673721" cy="1315271"/>
            <a:chOff x="6398652" y="1361702"/>
            <a:chExt cx="2421211" cy="131527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4917B98-D82F-7136-890C-006F98BBAD22}"/>
                </a:ext>
              </a:extLst>
            </p:cNvPr>
            <p:cNvSpPr/>
            <p:nvPr/>
          </p:nvSpPr>
          <p:spPr>
            <a:xfrm>
              <a:off x="6398652" y="1361702"/>
              <a:ext cx="2421211" cy="4937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069" tIns="68209" rIns="91069" bIns="68209" numCol="1" spcCol="1270" anchor="ctr" anchorCtr="0">
              <a:noAutofit/>
            </a:bodyPr>
            <a:lstStyle/>
            <a:p>
              <a:pPr marL="0" marR="0" lvl="0" indent="0" algn="ctr" defTabSz="1600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Step 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0645A22-5976-3E9A-3F96-5512CE3EDB81}"/>
                </a:ext>
              </a:extLst>
            </p:cNvPr>
            <p:cNvSpPr/>
            <p:nvPr/>
          </p:nvSpPr>
          <p:spPr>
            <a:xfrm>
              <a:off x="6717792" y="2047364"/>
              <a:ext cx="2102071" cy="629609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marR="0" lvl="0" indent="0" algn="ctr" defTabSz="755650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formula</a:t>
              </a:r>
            </a:p>
          </p:txBody>
        </p:sp>
        <p:cxnSp>
          <p:nvCxnSpPr>
            <p:cNvPr id="32" name="Connector: Elbow 29">
              <a:extLst>
                <a:ext uri="{FF2B5EF4-FFF2-40B4-BE49-F238E27FC236}">
                  <a16:creationId xmlns:a16="http://schemas.microsoft.com/office/drawing/2014/main" id="{32B2D475-C314-8A4C-DEC4-126775FABD03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 rot="16200000" flipH="1">
              <a:off x="6367069" y="2011446"/>
              <a:ext cx="506766" cy="194680"/>
            </a:xfrm>
            <a:prstGeom prst="bentConnector2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010B408-220F-3862-ABAB-68E09828F162}"/>
              </a:ext>
            </a:extLst>
          </p:cNvPr>
          <p:cNvGrpSpPr/>
          <p:nvPr/>
        </p:nvGrpSpPr>
        <p:grpSpPr>
          <a:xfrm>
            <a:off x="9172656" y="1361702"/>
            <a:ext cx="2673723" cy="1315271"/>
            <a:chOff x="9425166" y="1361702"/>
            <a:chExt cx="2421213" cy="131527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B915F50-96E8-46F2-0D2B-ECAE6CD3A6FB}"/>
                </a:ext>
              </a:extLst>
            </p:cNvPr>
            <p:cNvSpPr/>
            <p:nvPr/>
          </p:nvSpPr>
          <p:spPr>
            <a:xfrm>
              <a:off x="9425166" y="1361702"/>
              <a:ext cx="2421211" cy="4937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069" tIns="68209" rIns="91069" bIns="68209" numCol="1" spcCol="1270" anchor="ctr" anchorCtr="0">
              <a:noAutofit/>
            </a:bodyPr>
            <a:lstStyle/>
            <a:p>
              <a:pPr marL="0" marR="0" lvl="0" indent="0" algn="l" defTabSz="1600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Step 4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716AE8-525E-D328-2DEF-E4CE99B5679F}"/>
                </a:ext>
              </a:extLst>
            </p:cNvPr>
            <p:cNvSpPr/>
            <p:nvPr/>
          </p:nvSpPr>
          <p:spPr>
            <a:xfrm>
              <a:off x="9744308" y="2047364"/>
              <a:ext cx="2102071" cy="629609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marR="0" lvl="0" indent="0" algn="l" defTabSz="755650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 Answer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Connector: Elbow 32">
              <a:extLst>
                <a:ext uri="{FF2B5EF4-FFF2-40B4-BE49-F238E27FC236}">
                  <a16:creationId xmlns:a16="http://schemas.microsoft.com/office/drawing/2014/main" id="{8FB132DA-978F-4DFE-0872-204A07C34535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 rot="16200000" flipH="1">
              <a:off x="9393584" y="2011445"/>
              <a:ext cx="506766" cy="194682"/>
            </a:xfrm>
            <a:prstGeom prst="bentConnector2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C0FEEA13-FB61-ACC0-1E0D-251208545B33}"/>
              </a:ext>
            </a:extLst>
          </p:cNvPr>
          <p:cNvSpPr>
            <a:spLocks/>
          </p:cNvSpPr>
          <p:nvPr/>
        </p:nvSpPr>
        <p:spPr>
          <a:xfrm>
            <a:off x="3069485" y="3007917"/>
            <a:ext cx="6053030" cy="28615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9AE67469-7302-5A18-E41F-F5BAD0E314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83587" y="3707362"/>
                <a:ext cx="5624827" cy="1993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125DA2"/>
                  </a:buClr>
                  <a:buSzPts val="2800"/>
                  <a:buFont typeface="Noto Sans Symbols"/>
                  <a:buChar char="▪"/>
                  <a:defRPr sz="2800" b="0" i="0" u="none" strike="noStrike" cap="none">
                    <a:solidFill>
                      <a:schemeClr val="dk1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lvl1pPr>
                <a:lvl2pPr marL="914400" marR="0" lvl="1" indent="-3810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125DA2"/>
                  </a:buClr>
                  <a:buSzPts val="2400"/>
                  <a:buFont typeface="Noto Sans Symbols"/>
                  <a:buChar char="▪"/>
                  <a:defRPr sz="2400" b="0" i="0" u="none" strike="noStrike" cap="none">
                    <a:solidFill>
                      <a:schemeClr val="dk1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lvl2pPr>
                <a:lvl3pPr marL="1371600" marR="0" lvl="2" indent="-355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125DA2"/>
                  </a:buClr>
                  <a:buSzPts val="2000"/>
                  <a:buFont typeface="Noto Sans Symbols"/>
                  <a:buChar char="▪"/>
                  <a:defRPr sz="2000" b="0" i="0" u="none" strike="noStrike" cap="none">
                    <a:solidFill>
                      <a:schemeClr val="dk1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125DA2"/>
                  </a:buClr>
                  <a:buSzPts val="1800"/>
                  <a:buFont typeface="Noto Sans Symbols"/>
                  <a:buChar char="▪"/>
                  <a:defRPr sz="1800" b="0" i="0" u="none" strike="noStrike" cap="none">
                    <a:solidFill>
                      <a:schemeClr val="dk1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125DA2"/>
                  </a:buClr>
                  <a:buSzPts val="1800"/>
                  <a:buFont typeface="Noto Sans Symbols"/>
                  <a:buChar char="▪"/>
                  <a:defRPr sz="1800" b="0" i="0" u="none" strike="noStrike" cap="none">
                    <a:solidFill>
                      <a:schemeClr val="dk1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>
                    <a:srgbClr val="125DA2"/>
                  </a:buClr>
                  <a:buSzPts val="2800"/>
                  <a:buFont typeface="Noto Sans Symbols"/>
                  <a:buNone/>
                  <a:tabLst/>
                  <a:defRPr/>
                </a:pPr>
                <a:r>
                  <a:rPr kumimoji="0" lang="en-US" sz="16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Garamond"/>
                  </a:rPr>
                  <a:t>Step 1  :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Garamond"/>
                  </a:rPr>
                  <a:t>2 + 4 + 6 + 8 + 10 = 30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>
                    <a:srgbClr val="125DA2"/>
                  </a:buClr>
                  <a:buSzPts val="2800"/>
                  <a:buFont typeface="Noto Sans Symbols"/>
                  <a:buNone/>
                  <a:tabLst/>
                  <a:defRPr/>
                </a:pPr>
                <a:r>
                  <a:rPr kumimoji="0" lang="en-US" sz="16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Garamond"/>
                  </a:rPr>
                  <a:t>Step 2 :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Garamond"/>
                  </a:rPr>
                  <a:t>n = 5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>
                    <a:srgbClr val="125DA2"/>
                  </a:buClr>
                  <a:buSzPts val="2800"/>
                  <a:buFont typeface="Noto Sans Symbols"/>
                  <a:buNone/>
                  <a:tabLst/>
                  <a:defRPr/>
                </a:pPr>
                <a:r>
                  <a:rPr kumimoji="0" lang="en-US" sz="16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Garamond"/>
                  </a:rPr>
                  <a:t>Step 3 : </a:t>
                </a:r>
                <a14:m>
                  <m:oMath xmlns:m="http://schemas.openxmlformats.org/officeDocument/2006/math">
                    <m:r>
                      <a:rPr kumimoji="0" lang="en-IN" sz="18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Poppins" panose="00000500000000000000" pitchFamily="2" charset="0"/>
                        <a:sym typeface="Garamond"/>
                      </a:rPr>
                      <m:t> 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Poppins" panose="00000500000000000000" pitchFamily="2" charset="0"/>
                        <a:sym typeface="Garamond"/>
                      </a:rPr>
                      <m:t>𝑀𝑒𝑎𝑛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Poppins" panose="00000500000000000000" pitchFamily="2" charset="0"/>
                        <a:sym typeface="Garamond"/>
                      </a:rPr>
                      <m:t>= </m:t>
                    </m:r>
                    <m:f>
                      <m:fPr>
                        <m:ctrlP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Poppins" panose="00000500000000000000" pitchFamily="2" charset="0"/>
                            <a:sym typeface="Garamond"/>
                          </a:rPr>
                        </m:ctrlPr>
                      </m:fPr>
                      <m:num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Poppins" panose="00000500000000000000" pitchFamily="2" charset="0"/>
                            <a:sym typeface="Garamond"/>
                          </a:rPr>
                          <m:t>2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Poppins" panose="00000500000000000000" pitchFamily="2" charset="0"/>
                            <a:sym typeface="Garamond"/>
                          </a:rPr>
                          <m:t>+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Poppins" panose="00000500000000000000" pitchFamily="2" charset="0"/>
                            <a:sym typeface="Garamond"/>
                          </a:rPr>
                          <m:t>4+6+8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Poppins" panose="00000500000000000000" pitchFamily="2" charset="0"/>
                            <a:sym typeface="Garamond"/>
                          </a:rPr>
                          <m:t>+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Poppins" panose="00000500000000000000" pitchFamily="2" charset="0"/>
                            <a:sym typeface="Garamond"/>
                          </a:rPr>
                          <m:t>10</m:t>
                        </m:r>
                      </m:num>
                      <m:den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Poppins" panose="00000500000000000000" pitchFamily="2" charset="0"/>
                            <a:sym typeface="Garamond"/>
                          </a:rPr>
                          <m:t>5</m:t>
                        </m:r>
                      </m:den>
                    </m:f>
                  </m:oMath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Garamond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125DA2"/>
                  </a:buClr>
                  <a:buSzPts val="2800"/>
                  <a:buFont typeface="Noto Sans Symbols"/>
                  <a:buNone/>
                  <a:tabLst/>
                  <a:defRPr/>
                </a:pPr>
                <a:r>
                  <a:rPr kumimoji="0" lang="en-US" sz="16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Garamond"/>
                  </a:rPr>
                  <a:t>Step 4 :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Garamond"/>
                  </a:rPr>
                  <a:t>Mean = 6</a:t>
                </a:r>
              </a:p>
            </p:txBody>
          </p:sp>
        </mc:Choice>
        <mc:Fallback xmlns="">
          <p:sp>
            <p:nvSpPr>
              <p:cNvPr id="39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E67469-7302-5A18-E41F-F5BAD0E31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587" y="3707362"/>
                <a:ext cx="5624827" cy="1993494"/>
              </a:xfrm>
              <a:prstGeom prst="rect">
                <a:avLst/>
              </a:prstGeom>
              <a:blipFill rotWithShape="0">
                <a:blip r:embed="rId2"/>
                <a:stretch>
                  <a:fillRect b="-55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766AB8F2-4146-D94C-C0A8-AC08E66EDE45}"/>
              </a:ext>
            </a:extLst>
          </p:cNvPr>
          <p:cNvSpPr txBox="1"/>
          <p:nvPr/>
        </p:nvSpPr>
        <p:spPr>
          <a:xfrm>
            <a:off x="3283587" y="3242361"/>
            <a:ext cx="5624827" cy="3046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285750" marR="0" lvl="0" indent="-28575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 kumimoji="0" sz="16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Poppins"/>
                <a:cs typeface="Poppins"/>
              </a:defRPr>
            </a:lvl1pPr>
            <a:lvl2pPr marL="914400" marR="0" lvl="1" indent="-381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2pPr>
            <a:lvl3pPr marL="1371600" marR="0" lvl="2" indent="-355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3pPr>
            <a:lvl4pPr marL="1828800" marR="0" lvl="3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4pPr>
            <a:lvl5pPr marL="2286000" marR="0" lvl="4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5pPr>
            <a:lvl6pPr marL="2743200" marR="0" lvl="5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mean of data series 2, 4, 6, 8 and 10?</a:t>
            </a:r>
          </a:p>
        </p:txBody>
      </p:sp>
    </p:spTree>
    <p:extLst>
      <p:ext uri="{BB962C8B-B14F-4D97-AF65-F5344CB8AC3E}">
        <p14:creationId xmlns:p14="http://schemas.microsoft.com/office/powerpoint/2010/main" val="196162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34B3B-D8C2-1816-0F2D-7714B657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55546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Median in Statistics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E67469-7302-5A18-E41F-F5BAD0E314F7}"/>
              </a:ext>
            </a:extLst>
          </p:cNvPr>
          <p:cNvSpPr txBox="1">
            <a:spLocks/>
          </p:cNvSpPr>
          <p:nvPr/>
        </p:nvSpPr>
        <p:spPr>
          <a:xfrm>
            <a:off x="453198" y="1007643"/>
            <a:ext cx="11500757" cy="13295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40" tIns="91440" rIns="91440" bIns="91440" anchor="t" anchorCtr="0">
            <a:spAutoFit/>
          </a:bodyPr>
          <a:lstStyle>
            <a:defPPr>
              <a:defRPr lang="en-US"/>
            </a:defPPr>
            <a:lvl1pPr marL="285750" marR="0" lvl="0" indent="-28575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 kumimoji="0" sz="16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Poppins"/>
                <a:cs typeface="Poppins"/>
              </a:defRPr>
            </a:lvl1pPr>
            <a:lvl2pPr marL="914400" marR="0" lvl="1" indent="-381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2pPr>
            <a:lvl3pPr marL="1371600" marR="0" lvl="2" indent="-355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3pPr>
            <a:lvl4pPr marL="1828800" marR="0" lvl="3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4pPr>
            <a:lvl5pPr marL="2286000" marR="0" lvl="4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5pPr>
            <a:lvl6pPr marL="2743200" marR="0" lvl="5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Center Value </a:t>
            </a:r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numbers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Data should be arranged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Median based on two scenarios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7DAACB-0F64-5898-4D75-7619ACDCED9A}"/>
              </a:ext>
            </a:extLst>
          </p:cNvPr>
          <p:cNvGrpSpPr/>
          <p:nvPr/>
        </p:nvGrpSpPr>
        <p:grpSpPr>
          <a:xfrm>
            <a:off x="345622" y="2950637"/>
            <a:ext cx="3613259" cy="2169596"/>
            <a:chOff x="345622" y="2950637"/>
            <a:chExt cx="3613259" cy="216959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EE1A3B-4EBD-8843-3BFF-834A0CFEAC49}"/>
                </a:ext>
              </a:extLst>
            </p:cNvPr>
            <p:cNvSpPr>
              <a:spLocks/>
            </p:cNvSpPr>
            <p:nvPr/>
          </p:nvSpPr>
          <p:spPr>
            <a:xfrm>
              <a:off x="345622" y="2950637"/>
              <a:ext cx="3613259" cy="21695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  <a:outerShdw blurRad="63500" sx="102000" sy="102000" algn="ctr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633914-7DB2-64B6-3F8B-95F0AB04A0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821" t="15303" r="13072" b="3669"/>
            <a:stretch/>
          </p:blipFill>
          <p:spPr>
            <a:xfrm>
              <a:off x="518741" y="3063404"/>
              <a:ext cx="3267021" cy="194406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A1D79C4-B8DE-AD7C-CE78-5580B10387B4}"/>
              </a:ext>
            </a:extLst>
          </p:cNvPr>
          <p:cNvSpPr txBox="1">
            <a:spLocks/>
          </p:cNvSpPr>
          <p:nvPr/>
        </p:nvSpPr>
        <p:spPr>
          <a:xfrm>
            <a:off x="8826321" y="5415027"/>
            <a:ext cx="3020058" cy="246221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5080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Where n = Total number of samples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C604860-B7E3-59AD-2063-D908F84C1AE7}"/>
              </a:ext>
            </a:extLst>
          </p:cNvPr>
          <p:cNvGrpSpPr/>
          <p:nvPr/>
        </p:nvGrpSpPr>
        <p:grpSpPr>
          <a:xfrm>
            <a:off x="4289371" y="2950637"/>
            <a:ext cx="3613259" cy="2169596"/>
            <a:chOff x="4289371" y="2903623"/>
            <a:chExt cx="3613259" cy="2335406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5D0A58-8CC6-DAE5-1B64-C3E223812A69}"/>
                </a:ext>
              </a:extLst>
            </p:cNvPr>
            <p:cNvSpPr>
              <a:spLocks/>
            </p:cNvSpPr>
            <p:nvPr/>
          </p:nvSpPr>
          <p:spPr>
            <a:xfrm>
              <a:off x="4289371" y="2903623"/>
              <a:ext cx="3613259" cy="2335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Freeform: Shape 17">
                  <a:extLst>
                    <a:ext uri="{FF2B5EF4-FFF2-40B4-BE49-F238E27FC236}">
                      <a16:creationId xmlns:a16="http://schemas.microsoft.com/office/drawing/2014/main" id="{D50EB206-F122-21C3-0176-EA75C0E3009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440936" y="3992111"/>
                  <a:ext cx="3310128" cy="805549"/>
                </a:xfrm>
                <a:custGeom>
                  <a:avLst/>
                  <a:gdLst>
                    <a:gd name="connsiteX0" fmla="*/ 0 w 4503489"/>
                    <a:gd name="connsiteY0" fmla="*/ 0 h 805549"/>
                    <a:gd name="connsiteX1" fmla="*/ 4503489 w 4503489"/>
                    <a:gd name="connsiteY1" fmla="*/ 0 h 805549"/>
                    <a:gd name="connsiteX2" fmla="*/ 4503489 w 4503489"/>
                    <a:gd name="connsiteY2" fmla="*/ 805549 h 805549"/>
                    <a:gd name="connsiteX3" fmla="*/ 0 w 4503489"/>
                    <a:gd name="connsiteY3" fmla="*/ 805549 h 805549"/>
                    <a:gd name="connsiteX4" fmla="*/ 0 w 4503489"/>
                    <a:gd name="connsiteY4" fmla="*/ 0 h 805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03489" h="805549">
                      <a:moveTo>
                        <a:pt x="0" y="0"/>
                      </a:moveTo>
                      <a:lnTo>
                        <a:pt x="4503489" y="0"/>
                      </a:lnTo>
                      <a:lnTo>
                        <a:pt x="4503489" y="805549"/>
                      </a:lnTo>
                      <a:lnTo>
                        <a:pt x="0" y="8055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68580" tIns="68580" rIns="68580" bIns="68580" numCol="1" spcCol="1270" anchor="ctr" anchorCtr="0">
                  <a:noAutofit/>
                </a:bodyPr>
                <a:lstStyle/>
                <a:p>
                  <a:pPr marL="0" marR="0" lvl="0" indent="0" algn="ctr" defTabSz="800100" rtl="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𝑀𝑒𝑑𝑖𝑎𝑛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D50EB206-F122-21C3-0176-EA75C0E300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0936" y="3992111"/>
                  <a:ext cx="3310128" cy="805549"/>
                </a:xfrm>
                <a:custGeom>
                  <a:avLst/>
                  <a:gdLst>
                    <a:gd name="connsiteX0" fmla="*/ 0 w 4503489"/>
                    <a:gd name="connsiteY0" fmla="*/ 0 h 805549"/>
                    <a:gd name="connsiteX1" fmla="*/ 4503489 w 4503489"/>
                    <a:gd name="connsiteY1" fmla="*/ 0 h 805549"/>
                    <a:gd name="connsiteX2" fmla="*/ 4503489 w 4503489"/>
                    <a:gd name="connsiteY2" fmla="*/ 805549 h 805549"/>
                    <a:gd name="connsiteX3" fmla="*/ 0 w 4503489"/>
                    <a:gd name="connsiteY3" fmla="*/ 805549 h 805549"/>
                    <a:gd name="connsiteX4" fmla="*/ 0 w 4503489"/>
                    <a:gd name="connsiteY4" fmla="*/ 0 h 805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03489" h="805549">
                      <a:moveTo>
                        <a:pt x="0" y="0"/>
                      </a:moveTo>
                      <a:lnTo>
                        <a:pt x="4503489" y="0"/>
                      </a:lnTo>
                      <a:lnTo>
                        <a:pt x="4503489" y="805549"/>
                      </a:lnTo>
                      <a:lnTo>
                        <a:pt x="0" y="8055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F82CCF-0D6F-80F3-2EA7-8D433147D2F5}"/>
                </a:ext>
              </a:extLst>
            </p:cNvPr>
            <p:cNvSpPr txBox="1">
              <a:spLocks/>
            </p:cNvSpPr>
            <p:nvPr/>
          </p:nvSpPr>
          <p:spPr>
            <a:xfrm>
              <a:off x="4440936" y="3208529"/>
              <a:ext cx="3310128" cy="29154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>
              <a:defPPr>
                <a:defRPr lang="en-US"/>
              </a:defPPr>
              <a:lvl1pPr marL="285750" marR="0" lvl="0" indent="-285750" fontAlgn="auto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400"/>
                <a:buFont typeface="Arial" panose="020B0604020202020204" pitchFamily="34" charset="0"/>
                <a:buChar char="•"/>
                <a:tabLst/>
                <a:defRPr kumimoji="0" sz="1600" b="0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oppins"/>
                  <a:ea typeface="Poppins"/>
                  <a:cs typeface="Poppins"/>
                </a:defRPr>
              </a:lvl1pPr>
              <a:lvl2pPr marL="914400" marR="0" lvl="1" indent="-3810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2400"/>
                <a:buFont typeface="Noto Sans Symbols"/>
                <a:buChar char="▪"/>
                <a:defRPr sz="24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</a:defRPr>
              </a:lvl2pPr>
              <a:lvl3pPr marL="1371600" marR="0" lvl="2" indent="-3556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2000"/>
                <a:buFont typeface="Noto Sans Symbols"/>
                <a:buChar char="▪"/>
                <a:defRPr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</a:defRPr>
              </a:lvl3pPr>
              <a:lvl4pPr marL="1828800" marR="0" lvl="3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1800"/>
                <a:buFont typeface="Noto Sans Symbols"/>
                <a:buChar char="▪"/>
                <a:defRPr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</a:defRPr>
              </a:lvl4pPr>
              <a:lvl5pPr marL="2286000" marR="0" lvl="4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1800"/>
                <a:buFont typeface="Noto Sans Symbols"/>
                <a:buChar char="▪"/>
                <a:defRPr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</a:defRPr>
              </a:lvl5pPr>
              <a:lvl6pPr marL="2743200" marR="0" lvl="5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</a:defRPr>
              </a:lvl6pPr>
              <a:lvl7pPr marL="3200400" marR="0" lvl="6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</a:defRPr>
              </a:lvl7pPr>
              <a:lvl8pPr marL="3657600" marR="0" lvl="7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</a:defRPr>
              </a:lvl8pPr>
              <a:lvl9pPr marL="4114800" marR="0" lvl="8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Odd Numbers of Observations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633DCD-7540-F80C-3A58-FC3E99331528}"/>
              </a:ext>
            </a:extLst>
          </p:cNvPr>
          <p:cNvGrpSpPr/>
          <p:nvPr/>
        </p:nvGrpSpPr>
        <p:grpSpPr>
          <a:xfrm>
            <a:off x="8233120" y="2950637"/>
            <a:ext cx="3613259" cy="2169596"/>
            <a:chOff x="8233120" y="2903623"/>
            <a:chExt cx="3613259" cy="2335406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EB2FF0-8856-12C0-865A-447C0F19F316}"/>
                </a:ext>
              </a:extLst>
            </p:cNvPr>
            <p:cNvSpPr>
              <a:spLocks/>
            </p:cNvSpPr>
            <p:nvPr/>
          </p:nvSpPr>
          <p:spPr>
            <a:xfrm>
              <a:off x="8233120" y="2903623"/>
              <a:ext cx="3613259" cy="2335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Freeform: Shape 20">
                  <a:extLst>
                    <a:ext uri="{FF2B5EF4-FFF2-40B4-BE49-F238E27FC236}">
                      <a16:creationId xmlns:a16="http://schemas.microsoft.com/office/drawing/2014/main" id="{47CF048C-1899-D403-902D-62A63458957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8384685" y="3992111"/>
                  <a:ext cx="3310128" cy="770942"/>
                </a:xfrm>
                <a:custGeom>
                  <a:avLst/>
                  <a:gdLst>
                    <a:gd name="connsiteX0" fmla="*/ 0 w 4531319"/>
                    <a:gd name="connsiteY0" fmla="*/ 0 h 770942"/>
                    <a:gd name="connsiteX1" fmla="*/ 4531319 w 4531319"/>
                    <a:gd name="connsiteY1" fmla="*/ 0 h 770942"/>
                    <a:gd name="connsiteX2" fmla="*/ 4531319 w 4531319"/>
                    <a:gd name="connsiteY2" fmla="*/ 770942 h 770942"/>
                    <a:gd name="connsiteX3" fmla="*/ 0 w 4531319"/>
                    <a:gd name="connsiteY3" fmla="*/ 770942 h 770942"/>
                    <a:gd name="connsiteX4" fmla="*/ 0 w 4531319"/>
                    <a:gd name="connsiteY4" fmla="*/ 0 h 770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31319" h="770942">
                      <a:moveTo>
                        <a:pt x="0" y="0"/>
                      </a:moveTo>
                      <a:lnTo>
                        <a:pt x="4531319" y="0"/>
                      </a:lnTo>
                      <a:lnTo>
                        <a:pt x="4531319" y="770942"/>
                      </a:lnTo>
                      <a:lnTo>
                        <a:pt x="0" y="7709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3340" tIns="53340" rIns="53340" bIns="53340" numCol="1" spcCol="1270" anchor="ctr" anchorCtr="0">
                  <a:noAutofit/>
                </a:bodyPr>
                <a:lstStyle/>
                <a:p>
                  <a:pPr marL="0" marR="0" lvl="0" indent="0" algn="ctr" defTabSz="622300" rtl="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𝑀𝑒𝑑𝑖𝑎𝑛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47CF048C-1899-D403-902D-62A6345895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4685" y="3992111"/>
                  <a:ext cx="3310128" cy="770942"/>
                </a:xfrm>
                <a:custGeom>
                  <a:avLst/>
                  <a:gdLst>
                    <a:gd name="connsiteX0" fmla="*/ 0 w 4531319"/>
                    <a:gd name="connsiteY0" fmla="*/ 0 h 770942"/>
                    <a:gd name="connsiteX1" fmla="*/ 4531319 w 4531319"/>
                    <a:gd name="connsiteY1" fmla="*/ 0 h 770942"/>
                    <a:gd name="connsiteX2" fmla="*/ 4531319 w 4531319"/>
                    <a:gd name="connsiteY2" fmla="*/ 770942 h 770942"/>
                    <a:gd name="connsiteX3" fmla="*/ 0 w 4531319"/>
                    <a:gd name="connsiteY3" fmla="*/ 770942 h 770942"/>
                    <a:gd name="connsiteX4" fmla="*/ 0 w 4531319"/>
                    <a:gd name="connsiteY4" fmla="*/ 0 h 770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31319" h="770942">
                      <a:moveTo>
                        <a:pt x="0" y="0"/>
                      </a:moveTo>
                      <a:lnTo>
                        <a:pt x="4531319" y="0"/>
                      </a:lnTo>
                      <a:lnTo>
                        <a:pt x="4531319" y="770942"/>
                      </a:lnTo>
                      <a:lnTo>
                        <a:pt x="0" y="7709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 t="-87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B21E9A-6D2A-E99A-E693-789694E5F42E}"/>
                </a:ext>
              </a:extLst>
            </p:cNvPr>
            <p:cNvSpPr txBox="1">
              <a:spLocks/>
            </p:cNvSpPr>
            <p:nvPr/>
          </p:nvSpPr>
          <p:spPr>
            <a:xfrm>
              <a:off x="8384685" y="3208529"/>
              <a:ext cx="3310128" cy="29154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>
              <a:defPPr>
                <a:defRPr lang="en-US"/>
              </a:defPPr>
              <a:lvl1pPr marL="285750" marR="0" lvl="0" indent="-285750" fontAlgn="auto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400"/>
                <a:buFont typeface="Arial" panose="020B0604020202020204" pitchFamily="34" charset="0"/>
                <a:buChar char="•"/>
                <a:tabLst/>
                <a:defRPr kumimoji="0" sz="1600" b="0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oppins"/>
                  <a:ea typeface="Poppins"/>
                  <a:cs typeface="Poppins"/>
                </a:defRPr>
              </a:lvl1pPr>
              <a:lvl2pPr marL="914400" marR="0" lvl="1" indent="-3810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2400"/>
                <a:buFont typeface="Noto Sans Symbols"/>
                <a:buChar char="▪"/>
                <a:defRPr sz="24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</a:defRPr>
              </a:lvl2pPr>
              <a:lvl3pPr marL="1371600" marR="0" lvl="2" indent="-3556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2000"/>
                <a:buFont typeface="Noto Sans Symbols"/>
                <a:buChar char="▪"/>
                <a:defRPr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</a:defRPr>
              </a:lvl3pPr>
              <a:lvl4pPr marL="1828800" marR="0" lvl="3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1800"/>
                <a:buFont typeface="Noto Sans Symbols"/>
                <a:buChar char="▪"/>
                <a:defRPr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</a:defRPr>
              </a:lvl4pPr>
              <a:lvl5pPr marL="2286000" marR="0" lvl="4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125DA2"/>
                </a:buClr>
                <a:buSzPts val="1800"/>
                <a:buFont typeface="Noto Sans Symbols"/>
                <a:buChar char="▪"/>
                <a:defRPr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</a:defRPr>
              </a:lvl5pPr>
              <a:lvl6pPr marL="2743200" marR="0" lvl="5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</a:defRPr>
              </a:lvl6pPr>
              <a:lvl7pPr marL="3200400" marR="0" lvl="6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</a:defRPr>
              </a:lvl7pPr>
              <a:lvl8pPr marL="3657600" marR="0" lvl="7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</a:defRPr>
              </a:lvl8pPr>
              <a:lvl9pPr marL="4114800" marR="0" lvl="8" indent="-34290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Even Numbers of Observations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115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6F4E-AA23-E75E-5E6B-79901C48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5321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Example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1C420F2-A549-F905-FFEF-C35675C7A0C5}"/>
              </a:ext>
            </a:extLst>
          </p:cNvPr>
          <p:cNvGrpSpPr/>
          <p:nvPr/>
        </p:nvGrpSpPr>
        <p:grpSpPr>
          <a:xfrm>
            <a:off x="345622" y="1361702"/>
            <a:ext cx="2673721" cy="1315271"/>
            <a:chOff x="345622" y="1361702"/>
            <a:chExt cx="2421211" cy="131527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EAC969-5BB7-009D-56E7-4F7BA4ECEBD0}"/>
                </a:ext>
              </a:extLst>
            </p:cNvPr>
            <p:cNvSpPr/>
            <p:nvPr/>
          </p:nvSpPr>
          <p:spPr>
            <a:xfrm>
              <a:off x="345622" y="1361702"/>
              <a:ext cx="2421211" cy="4937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069" tIns="68209" rIns="91069" bIns="68209" numCol="1" spcCol="1270" anchor="ctr" anchorCtr="0">
              <a:noAutofit/>
            </a:bodyPr>
            <a:lstStyle/>
            <a:p>
              <a:pPr marL="0" marR="0" lvl="0" indent="0" algn="ctr" defTabSz="1600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Step 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C1A10D-74C9-A1E3-2945-E8E3884BD0CA}"/>
                </a:ext>
              </a:extLst>
            </p:cNvPr>
            <p:cNvSpPr/>
            <p:nvPr/>
          </p:nvSpPr>
          <p:spPr>
            <a:xfrm>
              <a:off x="664762" y="2047364"/>
              <a:ext cx="2102071" cy="629609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marR="0" lvl="0" indent="0" algn="ctr" defTabSz="755650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Put in ascending</a:t>
              </a:r>
            </a:p>
          </p:txBody>
        </p:sp>
        <p:cxnSp>
          <p:nvCxnSpPr>
            <p:cNvPr id="25" name="Connector: Elbow 23">
              <a:extLst>
                <a:ext uri="{FF2B5EF4-FFF2-40B4-BE49-F238E27FC236}">
                  <a16:creationId xmlns:a16="http://schemas.microsoft.com/office/drawing/2014/main" id="{7BB61947-294D-D7B4-360E-CCA3FC3DED81}"/>
                </a:ext>
              </a:extLst>
            </p:cNvPr>
            <p:cNvCxnSpPr>
              <a:endCxn id="23" idx="1"/>
            </p:cNvCxnSpPr>
            <p:nvPr/>
          </p:nvCxnSpPr>
          <p:spPr>
            <a:xfrm rot="16200000" flipH="1">
              <a:off x="314039" y="2011446"/>
              <a:ext cx="506766" cy="194680"/>
            </a:xfrm>
            <a:prstGeom prst="bentConnector2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061921-4579-06E0-E087-89685E96D20F}"/>
              </a:ext>
            </a:extLst>
          </p:cNvPr>
          <p:cNvGrpSpPr/>
          <p:nvPr/>
        </p:nvGrpSpPr>
        <p:grpSpPr>
          <a:xfrm>
            <a:off x="3287967" y="1361702"/>
            <a:ext cx="2673721" cy="1315271"/>
            <a:chOff x="3372138" y="1361702"/>
            <a:chExt cx="2421211" cy="131527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BD4BAF6-5322-57E2-F1CF-20376D3FA7FD}"/>
                </a:ext>
              </a:extLst>
            </p:cNvPr>
            <p:cNvSpPr/>
            <p:nvPr/>
          </p:nvSpPr>
          <p:spPr>
            <a:xfrm>
              <a:off x="3372138" y="1361702"/>
              <a:ext cx="2421211" cy="4937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069" tIns="68209" rIns="91069" bIns="68209" numCol="1" spcCol="1270" anchor="ctr" anchorCtr="0">
              <a:noAutofit/>
            </a:bodyPr>
            <a:lstStyle/>
            <a:p>
              <a:pPr marL="0" marR="0" lvl="0" indent="0" algn="ctr" defTabSz="1600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Step 2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46E7AA-600B-008A-A54A-749F6D0E25BB}"/>
                </a:ext>
              </a:extLst>
            </p:cNvPr>
            <p:cNvSpPr/>
            <p:nvPr/>
          </p:nvSpPr>
          <p:spPr>
            <a:xfrm>
              <a:off x="3691278" y="2047364"/>
              <a:ext cx="2102071" cy="629609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marR="0" lvl="0" indent="0" algn="ctr" defTabSz="755650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Count the total number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A8D1979-1954-DBCC-4867-7FA7222A7CB6}"/>
                </a:ext>
              </a:extLst>
            </p:cNvPr>
            <p:cNvSpPr/>
            <p:nvPr/>
          </p:nvSpPr>
          <p:spPr>
            <a:xfrm>
              <a:off x="3372138" y="1606483"/>
              <a:ext cx="248920" cy="24892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Connector: Elbow 19">
              <a:extLst>
                <a:ext uri="{FF2B5EF4-FFF2-40B4-BE49-F238E27FC236}">
                  <a16:creationId xmlns:a16="http://schemas.microsoft.com/office/drawing/2014/main" id="{BC5CB28D-6AB0-FFC5-AEF5-9D66D0CE5515}"/>
                </a:ext>
              </a:extLst>
            </p:cNvPr>
            <p:cNvCxnSpPr>
              <a:cxnSpLocks/>
              <a:stCxn id="29" idx="2"/>
              <a:endCxn id="28" idx="1"/>
            </p:cNvCxnSpPr>
            <p:nvPr/>
          </p:nvCxnSpPr>
          <p:spPr>
            <a:xfrm rot="16200000" flipH="1">
              <a:off x="3340555" y="2011446"/>
              <a:ext cx="506766" cy="194680"/>
            </a:xfrm>
            <a:prstGeom prst="bentConnector2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031BA0B-4549-3814-F88B-ABD3FAFA5282}"/>
              </a:ext>
            </a:extLst>
          </p:cNvPr>
          <p:cNvGrpSpPr/>
          <p:nvPr/>
        </p:nvGrpSpPr>
        <p:grpSpPr>
          <a:xfrm>
            <a:off x="6230312" y="1361702"/>
            <a:ext cx="2673721" cy="1315271"/>
            <a:chOff x="6398652" y="1361702"/>
            <a:chExt cx="2421211" cy="131527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EA8BD1C-6B53-D6CB-7020-AB433C8484C6}"/>
                </a:ext>
              </a:extLst>
            </p:cNvPr>
            <p:cNvSpPr/>
            <p:nvPr/>
          </p:nvSpPr>
          <p:spPr>
            <a:xfrm>
              <a:off x="6398652" y="1361702"/>
              <a:ext cx="2421211" cy="4937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069" tIns="68209" rIns="91069" bIns="68209" numCol="1" spcCol="1270" anchor="ctr" anchorCtr="0">
              <a:noAutofit/>
            </a:bodyPr>
            <a:lstStyle/>
            <a:p>
              <a:pPr marL="0" marR="0" lvl="0" indent="0" algn="ctr" defTabSz="1600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Step 3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844167F-947F-B685-4A49-FBD07E52C42A}"/>
                </a:ext>
              </a:extLst>
            </p:cNvPr>
            <p:cNvSpPr/>
            <p:nvPr/>
          </p:nvSpPr>
          <p:spPr>
            <a:xfrm>
              <a:off x="6717792" y="2047364"/>
              <a:ext cx="2102071" cy="629609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marR="0" lvl="0" indent="0" algn="ctr" defTabSz="755650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formula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4450089-073C-AD60-7A03-974428297A5A}"/>
                </a:ext>
              </a:extLst>
            </p:cNvPr>
            <p:cNvSpPr/>
            <p:nvPr/>
          </p:nvSpPr>
          <p:spPr>
            <a:xfrm>
              <a:off x="6398652" y="1606483"/>
              <a:ext cx="248920" cy="24892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Connector: Elbow 15">
              <a:extLst>
                <a:ext uri="{FF2B5EF4-FFF2-40B4-BE49-F238E27FC236}">
                  <a16:creationId xmlns:a16="http://schemas.microsoft.com/office/drawing/2014/main" id="{48271EA0-BDEC-800A-BC03-9FD17C789655}"/>
                </a:ext>
              </a:extLst>
            </p:cNvPr>
            <p:cNvCxnSpPr>
              <a:cxnSpLocks/>
              <a:stCxn id="34" idx="2"/>
              <a:endCxn id="33" idx="1"/>
            </p:cNvCxnSpPr>
            <p:nvPr/>
          </p:nvCxnSpPr>
          <p:spPr>
            <a:xfrm rot="16200000" flipH="1">
              <a:off x="6367069" y="2011446"/>
              <a:ext cx="506766" cy="194680"/>
            </a:xfrm>
            <a:prstGeom prst="bentConnector2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0F62E7-477A-5E64-9F93-79CF9B3C4AA9}"/>
              </a:ext>
            </a:extLst>
          </p:cNvPr>
          <p:cNvGrpSpPr/>
          <p:nvPr/>
        </p:nvGrpSpPr>
        <p:grpSpPr>
          <a:xfrm>
            <a:off x="9172656" y="1361702"/>
            <a:ext cx="2673723" cy="1315271"/>
            <a:chOff x="9425166" y="1361702"/>
            <a:chExt cx="2421213" cy="131527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62463D9-F915-C799-9FE5-803AA629DEB9}"/>
                </a:ext>
              </a:extLst>
            </p:cNvPr>
            <p:cNvSpPr/>
            <p:nvPr/>
          </p:nvSpPr>
          <p:spPr>
            <a:xfrm>
              <a:off x="9425166" y="1361702"/>
              <a:ext cx="2421211" cy="4937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069" tIns="68209" rIns="91069" bIns="68209" numCol="1" spcCol="1270" anchor="ctr" anchorCtr="0">
              <a:noAutofit/>
            </a:bodyPr>
            <a:lstStyle/>
            <a:p>
              <a:pPr marL="0" marR="0" lvl="0" indent="0" algn="ctr" defTabSz="1600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Step 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D0E97E2-2D8F-9540-A3C6-A4034997E070}"/>
                </a:ext>
              </a:extLst>
            </p:cNvPr>
            <p:cNvSpPr/>
            <p:nvPr/>
          </p:nvSpPr>
          <p:spPr>
            <a:xfrm>
              <a:off x="9744308" y="2047364"/>
              <a:ext cx="2102071" cy="629609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marR="0" lvl="0" indent="0" algn="ctr" defTabSz="755650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Answer 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75C788A-6FA3-DC47-0080-6631122F0532}"/>
                </a:ext>
              </a:extLst>
            </p:cNvPr>
            <p:cNvSpPr/>
            <p:nvPr/>
          </p:nvSpPr>
          <p:spPr>
            <a:xfrm>
              <a:off x="9425166" y="1606483"/>
              <a:ext cx="248920" cy="24892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Connector: Elbow 11">
              <a:extLst>
                <a:ext uri="{FF2B5EF4-FFF2-40B4-BE49-F238E27FC236}">
                  <a16:creationId xmlns:a16="http://schemas.microsoft.com/office/drawing/2014/main" id="{C53BE96D-6071-025D-3C6D-58977FECFE29}"/>
                </a:ext>
              </a:extLst>
            </p:cNvPr>
            <p:cNvCxnSpPr>
              <a:cxnSpLocks/>
              <a:stCxn id="39" idx="2"/>
              <a:endCxn id="38" idx="1"/>
            </p:cNvCxnSpPr>
            <p:nvPr/>
          </p:nvCxnSpPr>
          <p:spPr>
            <a:xfrm rot="16200000" flipH="1">
              <a:off x="9393584" y="2011445"/>
              <a:ext cx="506766" cy="194682"/>
            </a:xfrm>
            <a:prstGeom prst="bentConnector2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2E198680-FE5C-CA25-3E0C-7193C5C85CBC}"/>
              </a:ext>
            </a:extLst>
          </p:cNvPr>
          <p:cNvSpPr>
            <a:spLocks/>
          </p:cNvSpPr>
          <p:nvPr/>
        </p:nvSpPr>
        <p:spPr>
          <a:xfrm>
            <a:off x="3069485" y="3007917"/>
            <a:ext cx="6053030" cy="28615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7475523-625E-8C17-5E1B-0E0E4DD7B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83587" y="3707362"/>
                <a:ext cx="5624827" cy="1991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125DA2"/>
                  </a:buClr>
                  <a:buSzPts val="2800"/>
                  <a:buFont typeface="Noto Sans Symbols"/>
                  <a:buChar char="▪"/>
                  <a:defRPr sz="2800" b="0" i="0" u="none" strike="noStrike" cap="none">
                    <a:solidFill>
                      <a:schemeClr val="dk1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lvl1pPr>
                <a:lvl2pPr marL="914400" marR="0" lvl="1" indent="-3810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125DA2"/>
                  </a:buClr>
                  <a:buSzPts val="2400"/>
                  <a:buFont typeface="Noto Sans Symbols"/>
                  <a:buChar char="▪"/>
                  <a:defRPr sz="2400" b="0" i="0" u="none" strike="noStrike" cap="none">
                    <a:solidFill>
                      <a:schemeClr val="dk1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lvl2pPr>
                <a:lvl3pPr marL="1371600" marR="0" lvl="2" indent="-355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125DA2"/>
                  </a:buClr>
                  <a:buSzPts val="2000"/>
                  <a:buFont typeface="Noto Sans Symbols"/>
                  <a:buChar char="▪"/>
                  <a:defRPr sz="2000" b="0" i="0" u="none" strike="noStrike" cap="none">
                    <a:solidFill>
                      <a:schemeClr val="dk1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125DA2"/>
                  </a:buClr>
                  <a:buSzPts val="1800"/>
                  <a:buFont typeface="Noto Sans Symbols"/>
                  <a:buChar char="▪"/>
                  <a:defRPr sz="1800" b="0" i="0" u="none" strike="noStrike" cap="none">
                    <a:solidFill>
                      <a:schemeClr val="dk1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125DA2"/>
                  </a:buClr>
                  <a:buSzPts val="1800"/>
                  <a:buFont typeface="Noto Sans Symbols"/>
                  <a:buChar char="▪"/>
                  <a:defRPr sz="1800" b="0" i="0" u="none" strike="noStrike" cap="none">
                    <a:solidFill>
                      <a:schemeClr val="dk1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>
                    <a:srgbClr val="125DA2"/>
                  </a:buClr>
                  <a:buSzPts val="2800"/>
                  <a:buFont typeface="Noto Sans Symbols"/>
                  <a:buNone/>
                  <a:tabLst/>
                  <a:defRPr/>
                </a:pPr>
                <a:r>
                  <a:rPr kumimoji="0" lang="en-US" sz="16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Garamond"/>
                  </a:rPr>
                  <a:t>Step 1  :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Garamond"/>
                  </a:rPr>
                  <a:t>14, 55, 63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>
                    <a:srgbClr val="125DA2"/>
                  </a:buClr>
                  <a:buSzPts val="2800"/>
                  <a:buFont typeface="Noto Sans Symbols"/>
                  <a:buNone/>
                  <a:tabLst/>
                  <a:defRPr/>
                </a:pPr>
                <a:r>
                  <a:rPr kumimoji="0" lang="en-US" sz="16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Garamond"/>
                  </a:rPr>
                  <a:t>Step 2 :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Garamond"/>
                  </a:rPr>
                  <a:t>n = 3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>
                    <a:srgbClr val="125DA2"/>
                  </a:buClr>
                  <a:buSzPts val="2800"/>
                  <a:buFont typeface="Noto Sans Symbols"/>
                  <a:buNone/>
                  <a:tabLst/>
                  <a:defRPr/>
                </a:pPr>
                <a:r>
                  <a:rPr kumimoji="0" lang="en-US" sz="16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Garamond"/>
                  </a:rPr>
                  <a:t>Step 3 :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Poppins" panose="00000500000000000000" pitchFamily="2" charset="0"/>
                        <a:sym typeface="Garamond"/>
                      </a:rPr>
                      <m:t>𝑀𝑒𝑑𝑖𝑎𝑛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Poppins" panose="00000500000000000000" pitchFamily="2" charset="0"/>
                        <a:sym typeface="Garamond"/>
                      </a:rPr>
                      <m:t>= </m:t>
                    </m:r>
                    <m:f>
                      <m:fPr>
                        <m:ctrlP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Poppins" panose="00000500000000000000" pitchFamily="2" charset="0"/>
                            <a:sym typeface="Garamond"/>
                          </a:rPr>
                        </m:ctrlPr>
                      </m:fPr>
                      <m:num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Poppins" panose="00000500000000000000" pitchFamily="2" charset="0"/>
                            <a:sym typeface="Garamond"/>
                          </a:rPr>
                          <m:t>𝑛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Poppins" panose="00000500000000000000" pitchFamily="2" charset="0"/>
                            <a:sym typeface="Garamond"/>
                          </a:rPr>
                          <m:t>+1</m:t>
                        </m:r>
                      </m:num>
                      <m:den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Poppins" panose="00000500000000000000" pitchFamily="2" charset="0"/>
                            <a:sym typeface="Garamond"/>
                          </a:rPr>
                          <m:t>2</m:t>
                        </m:r>
                      </m:den>
                    </m:f>
                  </m:oMath>
                </a14:m>
                <a:r>
                  <a:rPr kumimoji="0" lang="en-US" sz="16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Garamond"/>
                  </a:rPr>
                  <a:t> = 2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Garamond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125DA2"/>
                  </a:buClr>
                  <a:buSzPts val="2800"/>
                  <a:buFont typeface="Noto Sans Symbols"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Garamond"/>
                  </a:rPr>
                  <a:t>The 2</a:t>
                </a:r>
                <a:r>
                  <a:rPr kumimoji="0" lang="en-US" sz="1600" b="0" i="0" u="none" strike="noStrike" kern="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Garamond"/>
                  </a:rPr>
                  <a:t>nd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Garamond"/>
                  </a:rPr>
                  <a:t> number is 55, so the median is 55</a:t>
                </a:r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475523-625E-8C17-5E1B-0E0E4DD7B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587" y="3707362"/>
                <a:ext cx="5624827" cy="1991443"/>
              </a:xfrm>
              <a:prstGeom prst="rect">
                <a:avLst/>
              </a:prstGeom>
              <a:blipFill rotWithShape="0">
                <a:blip r:embed="rId2"/>
                <a:stretch>
                  <a:fillRect b="-55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95E0F1AB-E3D2-6F7D-45FE-7CFACA16485B}"/>
              </a:ext>
            </a:extLst>
          </p:cNvPr>
          <p:cNvSpPr txBox="1"/>
          <p:nvPr/>
        </p:nvSpPr>
        <p:spPr>
          <a:xfrm>
            <a:off x="3283587" y="3242361"/>
            <a:ext cx="5624827" cy="3046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285750" marR="0" lvl="0" indent="-28575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 kumimoji="0" sz="16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Poppins"/>
                <a:cs typeface="Poppins"/>
              </a:defRPr>
            </a:lvl1pPr>
            <a:lvl2pPr marL="914400" marR="0" lvl="1" indent="-381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2pPr>
            <a:lvl3pPr marL="1371600" marR="0" lvl="2" indent="-355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3pPr>
            <a:lvl4pPr marL="1828800" marR="0" lvl="3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4pPr>
            <a:lvl5pPr marL="2286000" marR="0" lvl="4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</a:defRPr>
            </a:lvl5pPr>
            <a:lvl6pPr marL="2743200" marR="0" lvl="5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Find the Median of 14, 63 and 55</a:t>
            </a:r>
          </a:p>
        </p:txBody>
      </p:sp>
    </p:spTree>
    <p:extLst>
      <p:ext uri="{BB962C8B-B14F-4D97-AF65-F5344CB8AC3E}">
        <p14:creationId xmlns:p14="http://schemas.microsoft.com/office/powerpoint/2010/main" val="150838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3834</TotalTime>
  <Words>1158</Words>
  <Application>Microsoft Office PowerPoint</Application>
  <PresentationFormat>Widescreen</PresentationFormat>
  <Paragraphs>274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Cambria Math</vt:lpstr>
      <vt:lpstr>Garamond</vt:lpstr>
      <vt:lpstr>Noto Sans Symbols</vt:lpstr>
      <vt:lpstr>Poppins</vt:lpstr>
      <vt:lpstr>Times New Roman</vt:lpstr>
      <vt:lpstr>Wingdings</vt:lpstr>
      <vt:lpstr>Thème Office</vt:lpstr>
      <vt:lpstr>PowerPoint Presentation</vt:lpstr>
      <vt:lpstr>Module Overview</vt:lpstr>
      <vt:lpstr>Summary Statistics</vt:lpstr>
      <vt:lpstr>Overview of Summary Statistics</vt:lpstr>
      <vt:lpstr>Averages in Summary Statistics</vt:lpstr>
      <vt:lpstr>Mean in Statistics</vt:lpstr>
      <vt:lpstr>Example</vt:lpstr>
      <vt:lpstr>Median in Statistics</vt:lpstr>
      <vt:lpstr>Example</vt:lpstr>
      <vt:lpstr>Mode in Statistics</vt:lpstr>
      <vt:lpstr>Example</vt:lpstr>
      <vt:lpstr>Case Study</vt:lpstr>
      <vt:lpstr>Inter-Quartile Range (IQR)</vt:lpstr>
      <vt:lpstr>Example</vt:lpstr>
      <vt:lpstr>Variance</vt:lpstr>
      <vt:lpstr>Example</vt:lpstr>
      <vt:lpstr>Standard  Deviation (σ)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SP19-PEE-004</cp:lastModifiedBy>
  <cp:revision>231</cp:revision>
  <dcterms:created xsi:type="dcterms:W3CDTF">2022-06-22T08:29:07Z</dcterms:created>
  <dcterms:modified xsi:type="dcterms:W3CDTF">2022-12-22T07:54:49Z</dcterms:modified>
</cp:coreProperties>
</file>