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8" r:id="rId2"/>
    <p:sldId id="289" r:id="rId3"/>
    <p:sldId id="270" r:id="rId4"/>
    <p:sldId id="267" r:id="rId5"/>
    <p:sldId id="277" r:id="rId6"/>
    <p:sldId id="276" r:id="rId7"/>
    <p:sldId id="290" r:id="rId8"/>
    <p:sldId id="291" r:id="rId9"/>
    <p:sldId id="275" r:id="rId10"/>
    <p:sldId id="273" r:id="rId11"/>
    <p:sldId id="272" r:id="rId12"/>
    <p:sldId id="271" r:id="rId13"/>
    <p:sldId id="278" r:id="rId14"/>
    <p:sldId id="279" r:id="rId15"/>
    <p:sldId id="282" r:id="rId16"/>
    <p:sldId id="29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55B4"/>
    <a:srgbClr val="FFB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5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F9650-F84E-4EB3-BB84-79053745A165}"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C6731BA6-9F39-4D64-B77B-150301914ADE}">
      <dgm:prSet custT="1"/>
      <dgm:spPr>
        <a:solidFill>
          <a:schemeClr val="accent1"/>
        </a:solidFill>
      </dgm:spPr>
      <dgm:t>
        <a:bodyPr/>
        <a:lstStyle/>
        <a:p>
          <a:pPr>
            <a:lnSpc>
              <a:spcPct val="110000"/>
            </a:lnSpc>
            <a:spcBef>
              <a:spcPts val="0"/>
            </a:spcBef>
            <a:spcAft>
              <a:spcPts val="0"/>
            </a:spcAft>
          </a:pPr>
          <a:r>
            <a:rPr lang="en-US" sz="1400" b="0" i="0" baseline="0" dirty="0">
              <a:latin typeface="Poppins" panose="00000500000000000000" pitchFamily="2" charset="0"/>
              <a:cs typeface="Poppins" panose="00000500000000000000" pitchFamily="2" charset="0"/>
            </a:rPr>
            <a:t>Null Hypothesis</a:t>
          </a:r>
          <a:endParaRPr lang="en-US" sz="1400" dirty="0">
            <a:latin typeface="Poppins" panose="00000500000000000000" pitchFamily="2" charset="0"/>
            <a:cs typeface="Poppins" panose="00000500000000000000" pitchFamily="2" charset="0"/>
          </a:endParaRPr>
        </a:p>
      </dgm:t>
    </dgm:pt>
    <dgm:pt modelId="{28AB5EF1-B2BE-46EE-A8FE-94C415C6FF0D}" type="parTrans" cxnId="{A80219F0-3C9E-4AAE-933C-E663813D3705}">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2049C8D6-4ABA-4FE2-81AB-6589877610CD}" type="sibTrans" cxnId="{A80219F0-3C9E-4AAE-933C-E663813D3705}">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10DF16BB-A2C0-4CDE-A617-151600FD3ED4}">
      <dgm:prSet custT="1"/>
      <dgm:spPr>
        <a:solidFill>
          <a:schemeClr val="accent2"/>
        </a:solidFill>
      </dgm:spPr>
      <dgm:t>
        <a:bodyPr/>
        <a:lstStyle/>
        <a:p>
          <a:pPr>
            <a:lnSpc>
              <a:spcPct val="110000"/>
            </a:lnSpc>
            <a:spcBef>
              <a:spcPts val="0"/>
            </a:spcBef>
            <a:spcAft>
              <a:spcPts val="0"/>
            </a:spcAft>
          </a:pPr>
          <a:r>
            <a:rPr lang="en-US" sz="1400" b="0" i="0" dirty="0">
              <a:latin typeface="Poppins" panose="00000500000000000000" pitchFamily="2" charset="0"/>
              <a:cs typeface="Poppins" panose="00000500000000000000" pitchFamily="2" charset="0"/>
            </a:rPr>
            <a:t>Alternative Hypothesis</a:t>
          </a:r>
          <a:endParaRPr lang="en-US" sz="1400" dirty="0">
            <a:latin typeface="Poppins" panose="00000500000000000000" pitchFamily="2" charset="0"/>
            <a:cs typeface="Poppins" panose="00000500000000000000" pitchFamily="2" charset="0"/>
          </a:endParaRPr>
        </a:p>
      </dgm:t>
    </dgm:pt>
    <dgm:pt modelId="{13A8647F-9E37-4DBB-A4A5-44AB558634A6}" type="parTrans" cxnId="{1033779D-C717-4C2E-B282-3A0B9634DA63}">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9E081755-1672-4A87-9C8C-85828B6BBBB7}" type="sibTrans" cxnId="{1033779D-C717-4C2E-B282-3A0B9634DA63}">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AACDEE48-0C57-4FF8-9176-AB4F9EA7A640}">
      <dgm:prSet custT="1"/>
      <dgm:spPr>
        <a:solidFill>
          <a:schemeClr val="accent3"/>
        </a:solidFill>
      </dgm:spPr>
      <dgm:t>
        <a:bodyPr/>
        <a:lstStyle/>
        <a:p>
          <a:pPr>
            <a:lnSpc>
              <a:spcPct val="110000"/>
            </a:lnSpc>
            <a:spcBef>
              <a:spcPts val="0"/>
            </a:spcBef>
            <a:spcAft>
              <a:spcPts val="0"/>
            </a:spcAft>
          </a:pPr>
          <a:r>
            <a:rPr lang="en-US" sz="1400" b="0" i="0" baseline="0" dirty="0">
              <a:latin typeface="Poppins" panose="00000500000000000000" pitchFamily="2" charset="0"/>
              <a:cs typeface="Poppins" panose="00000500000000000000" pitchFamily="2" charset="0"/>
            </a:rPr>
            <a:t>Level</a:t>
          </a:r>
          <a:r>
            <a:rPr lang="en-US" sz="1400" b="0" i="0" dirty="0">
              <a:latin typeface="Poppins" panose="00000500000000000000" pitchFamily="2" charset="0"/>
              <a:cs typeface="Poppins" panose="00000500000000000000" pitchFamily="2" charset="0"/>
            </a:rPr>
            <a:t> of Significance</a:t>
          </a:r>
          <a:endParaRPr lang="en-US" sz="1400" dirty="0">
            <a:latin typeface="Poppins" panose="00000500000000000000" pitchFamily="2" charset="0"/>
            <a:cs typeface="Poppins" panose="00000500000000000000" pitchFamily="2" charset="0"/>
          </a:endParaRPr>
        </a:p>
      </dgm:t>
    </dgm:pt>
    <dgm:pt modelId="{78E84923-34F9-471F-B176-7A007BDB0F3C}" type="parTrans" cxnId="{3E4A3A06-E17B-4267-B79E-7C011746492D}">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F5901401-72BC-42CF-A1EF-2E90F58BE4F0}" type="sibTrans" cxnId="{3E4A3A06-E17B-4267-B79E-7C011746492D}">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D3A0C9CB-6ED9-4CC7-8F1B-2C1AF6DF2446}">
      <dgm:prSet custT="1"/>
      <dgm:spPr>
        <a:solidFill>
          <a:schemeClr val="accent4"/>
        </a:solidFill>
      </dgm:spPr>
      <dgm:t>
        <a:bodyPr/>
        <a:lstStyle/>
        <a:p>
          <a:pPr>
            <a:lnSpc>
              <a:spcPct val="110000"/>
            </a:lnSpc>
            <a:spcBef>
              <a:spcPts val="0"/>
            </a:spcBef>
            <a:spcAft>
              <a:spcPts val="0"/>
            </a:spcAft>
          </a:pPr>
          <a:r>
            <a:rPr lang="en-US" sz="1400" b="0" i="0" baseline="0" dirty="0">
              <a:latin typeface="Poppins" panose="00000500000000000000" pitchFamily="2" charset="0"/>
              <a:cs typeface="Poppins" panose="00000500000000000000" pitchFamily="2" charset="0"/>
            </a:rPr>
            <a:t>Critical</a:t>
          </a:r>
          <a:r>
            <a:rPr lang="en-US" sz="1400" b="0" i="0" dirty="0">
              <a:latin typeface="Poppins" panose="00000500000000000000" pitchFamily="2" charset="0"/>
              <a:cs typeface="Poppins" panose="00000500000000000000" pitchFamily="2" charset="0"/>
            </a:rPr>
            <a:t> Value</a:t>
          </a:r>
          <a:endParaRPr lang="en-US" sz="1400" dirty="0">
            <a:latin typeface="Poppins" panose="00000500000000000000" pitchFamily="2" charset="0"/>
            <a:cs typeface="Poppins" panose="00000500000000000000" pitchFamily="2" charset="0"/>
          </a:endParaRPr>
        </a:p>
      </dgm:t>
    </dgm:pt>
    <dgm:pt modelId="{79151667-F717-4712-A16A-F2ED320E6C8B}" type="parTrans" cxnId="{4D6CE3AE-8955-4F61-836C-095B9AF1D6CD}">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273C244C-C939-44BF-929F-0C4ADBB3B2EC}" type="sibTrans" cxnId="{4D6CE3AE-8955-4F61-836C-095B9AF1D6CD}">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F65A6BF2-83CB-493C-9C19-E5B1AC54D5F7}">
      <dgm:prSet custT="1"/>
      <dgm:spPr>
        <a:solidFill>
          <a:schemeClr val="accent5"/>
        </a:solidFill>
      </dgm:spPr>
      <dgm:t>
        <a:bodyPr/>
        <a:lstStyle/>
        <a:p>
          <a:pPr>
            <a:lnSpc>
              <a:spcPct val="110000"/>
            </a:lnSpc>
            <a:spcBef>
              <a:spcPts val="0"/>
            </a:spcBef>
            <a:spcAft>
              <a:spcPts val="0"/>
            </a:spcAft>
          </a:pPr>
          <a:r>
            <a:rPr lang="en-US" sz="1400" b="0" i="0" baseline="0" dirty="0">
              <a:latin typeface="Poppins" panose="00000500000000000000" pitchFamily="2" charset="0"/>
              <a:cs typeface="Poppins" panose="00000500000000000000" pitchFamily="2" charset="0"/>
            </a:rPr>
            <a:t>Test</a:t>
          </a:r>
          <a:r>
            <a:rPr lang="en-US" sz="1400" b="0" i="0" dirty="0">
              <a:latin typeface="Poppins" panose="00000500000000000000" pitchFamily="2" charset="0"/>
              <a:cs typeface="Poppins" panose="00000500000000000000" pitchFamily="2" charset="0"/>
            </a:rPr>
            <a:t> Statistics</a:t>
          </a:r>
          <a:endParaRPr lang="en-US" sz="1400" dirty="0">
            <a:latin typeface="Poppins" panose="00000500000000000000" pitchFamily="2" charset="0"/>
            <a:cs typeface="Poppins" panose="00000500000000000000" pitchFamily="2" charset="0"/>
          </a:endParaRPr>
        </a:p>
      </dgm:t>
    </dgm:pt>
    <dgm:pt modelId="{46A42891-1E34-405A-B66F-73394D66C015}" type="parTrans" cxnId="{38D3D8C0-0F1C-4511-932B-CE5140F99444}">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04160D86-E4E1-432A-94D4-55D3BF635D54}" type="sibTrans" cxnId="{38D3D8C0-0F1C-4511-932B-CE5140F99444}">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3A7BE3EF-8A6B-403A-8A09-95F8CD4A94F2}">
      <dgm:prSet custT="1"/>
      <dgm:spPr>
        <a:solidFill>
          <a:schemeClr val="accent6"/>
        </a:solidFill>
      </dgm:spPr>
      <dgm:t>
        <a:bodyPr/>
        <a:lstStyle/>
        <a:p>
          <a:pPr>
            <a:lnSpc>
              <a:spcPct val="110000"/>
            </a:lnSpc>
            <a:spcBef>
              <a:spcPts val="0"/>
            </a:spcBef>
            <a:spcAft>
              <a:spcPts val="0"/>
            </a:spcAft>
          </a:pPr>
          <a:r>
            <a:rPr lang="en-US" sz="1400" b="0" i="0" baseline="0" dirty="0">
              <a:latin typeface="Poppins" panose="00000500000000000000" pitchFamily="2" charset="0"/>
              <a:cs typeface="Poppins" panose="00000500000000000000" pitchFamily="2" charset="0"/>
            </a:rPr>
            <a:t>p-value</a:t>
          </a:r>
          <a:endParaRPr lang="en-US" sz="1400" dirty="0">
            <a:latin typeface="Poppins" panose="00000500000000000000" pitchFamily="2" charset="0"/>
            <a:cs typeface="Poppins" panose="00000500000000000000" pitchFamily="2" charset="0"/>
          </a:endParaRPr>
        </a:p>
      </dgm:t>
    </dgm:pt>
    <dgm:pt modelId="{B8F3B0B5-214D-4708-9AF9-53E51271BDF9}" type="parTrans" cxnId="{0C734D35-DF25-4455-AF5A-1E50F7AFFA56}">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CF44E5D2-0B97-46D4-84BF-4589FB51A346}" type="sibTrans" cxnId="{0C734D35-DF25-4455-AF5A-1E50F7AFFA56}">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D9284503-4EC9-4BF6-9BE8-363729C30509}">
      <dgm:prSet custT="1"/>
      <dgm:spPr>
        <a:solidFill>
          <a:schemeClr val="accent2">
            <a:lumMod val="50000"/>
          </a:schemeClr>
        </a:solidFill>
      </dgm:spPr>
      <dgm:t>
        <a:bodyPr/>
        <a:lstStyle/>
        <a:p>
          <a:pPr>
            <a:lnSpc>
              <a:spcPct val="110000"/>
            </a:lnSpc>
            <a:spcBef>
              <a:spcPts val="0"/>
            </a:spcBef>
            <a:spcAft>
              <a:spcPts val="0"/>
            </a:spcAft>
          </a:pPr>
          <a:r>
            <a:rPr lang="en-US" sz="1400" dirty="0">
              <a:latin typeface="Poppins" panose="00000500000000000000" pitchFamily="2" charset="0"/>
              <a:cs typeface="Poppins" panose="00000500000000000000" pitchFamily="2" charset="0"/>
            </a:rPr>
            <a:t>Terminologies</a:t>
          </a:r>
        </a:p>
      </dgm:t>
    </dgm:pt>
    <dgm:pt modelId="{DD1B881F-368D-452A-9F8E-59B80507AE41}" type="parTrans" cxnId="{3F44C87A-E661-481B-81ED-9BF9C0A4F0E3}">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0EC50623-72CE-4C85-B8C4-E51CEE20754C}" type="sibTrans" cxnId="{3F44C87A-E661-481B-81ED-9BF9C0A4F0E3}">
      <dgm:prSet/>
      <dgm:spPr/>
      <dgm:t>
        <a:bodyPr/>
        <a:lstStyle/>
        <a:p>
          <a:pPr>
            <a:lnSpc>
              <a:spcPct val="110000"/>
            </a:lnSpc>
            <a:spcBef>
              <a:spcPts val="0"/>
            </a:spcBef>
            <a:spcAft>
              <a:spcPts val="0"/>
            </a:spcAft>
          </a:pPr>
          <a:endParaRPr lang="en-US" sz="1400">
            <a:latin typeface="Poppins" panose="00000500000000000000" pitchFamily="2" charset="0"/>
            <a:cs typeface="Poppins" panose="00000500000000000000" pitchFamily="2" charset="0"/>
          </a:endParaRPr>
        </a:p>
      </dgm:t>
    </dgm:pt>
    <dgm:pt modelId="{B56326C6-8EF9-467F-8E73-F4F1E90F3003}" type="pres">
      <dgm:prSet presAssocID="{67AF9650-F84E-4EB3-BB84-79053745A165}" presName="Name0" presStyleCnt="0">
        <dgm:presLayoutVars>
          <dgm:chMax val="1"/>
          <dgm:chPref val="1"/>
          <dgm:dir/>
          <dgm:animOne val="branch"/>
          <dgm:animLvl val="lvl"/>
        </dgm:presLayoutVars>
      </dgm:prSet>
      <dgm:spPr/>
    </dgm:pt>
    <dgm:pt modelId="{B6A3526A-0C70-409F-AA44-950F205870C7}" type="pres">
      <dgm:prSet presAssocID="{D9284503-4EC9-4BF6-9BE8-363729C30509}" presName="Parent" presStyleLbl="node0" presStyleIdx="0" presStyleCnt="1">
        <dgm:presLayoutVars>
          <dgm:chMax val="6"/>
          <dgm:chPref val="6"/>
        </dgm:presLayoutVars>
      </dgm:prSet>
      <dgm:spPr/>
    </dgm:pt>
    <dgm:pt modelId="{9FE9905B-6CFB-466A-8AC6-16FB5DA6F043}" type="pres">
      <dgm:prSet presAssocID="{C6731BA6-9F39-4D64-B77B-150301914ADE}" presName="Accent1" presStyleCnt="0"/>
      <dgm:spPr/>
    </dgm:pt>
    <dgm:pt modelId="{186EEE61-F22A-4701-879D-542F9DA93BD5}" type="pres">
      <dgm:prSet presAssocID="{C6731BA6-9F39-4D64-B77B-150301914ADE}" presName="Accent" presStyleLbl="bgShp" presStyleIdx="0" presStyleCnt="6"/>
      <dgm:spPr/>
    </dgm:pt>
    <dgm:pt modelId="{763E36FB-8997-4243-94E1-EFE58F83F1D8}" type="pres">
      <dgm:prSet presAssocID="{C6731BA6-9F39-4D64-B77B-150301914ADE}" presName="Child1" presStyleLbl="node1" presStyleIdx="0" presStyleCnt="6">
        <dgm:presLayoutVars>
          <dgm:chMax val="0"/>
          <dgm:chPref val="0"/>
          <dgm:bulletEnabled val="1"/>
        </dgm:presLayoutVars>
      </dgm:prSet>
      <dgm:spPr/>
    </dgm:pt>
    <dgm:pt modelId="{993B41BC-2456-4FF8-9C88-91F78164F1D3}" type="pres">
      <dgm:prSet presAssocID="{10DF16BB-A2C0-4CDE-A617-151600FD3ED4}" presName="Accent2" presStyleCnt="0"/>
      <dgm:spPr/>
    </dgm:pt>
    <dgm:pt modelId="{A7F2E62F-B0DC-43B4-B22D-A9EAEDE856A6}" type="pres">
      <dgm:prSet presAssocID="{10DF16BB-A2C0-4CDE-A617-151600FD3ED4}" presName="Accent" presStyleLbl="bgShp" presStyleIdx="1" presStyleCnt="6"/>
      <dgm:spPr/>
    </dgm:pt>
    <dgm:pt modelId="{B842873D-5061-4F7C-9072-1A14EFA5461F}" type="pres">
      <dgm:prSet presAssocID="{10DF16BB-A2C0-4CDE-A617-151600FD3ED4}" presName="Child2" presStyleLbl="node1" presStyleIdx="1" presStyleCnt="6">
        <dgm:presLayoutVars>
          <dgm:chMax val="0"/>
          <dgm:chPref val="0"/>
          <dgm:bulletEnabled val="1"/>
        </dgm:presLayoutVars>
      </dgm:prSet>
      <dgm:spPr/>
    </dgm:pt>
    <dgm:pt modelId="{0C4C52B4-D207-455C-B70D-10548FDD6C7D}" type="pres">
      <dgm:prSet presAssocID="{AACDEE48-0C57-4FF8-9176-AB4F9EA7A640}" presName="Accent3" presStyleCnt="0"/>
      <dgm:spPr/>
    </dgm:pt>
    <dgm:pt modelId="{D5C6EE19-D648-4E3C-A18B-9E6580B1F122}" type="pres">
      <dgm:prSet presAssocID="{AACDEE48-0C57-4FF8-9176-AB4F9EA7A640}" presName="Accent" presStyleLbl="bgShp" presStyleIdx="2" presStyleCnt="6"/>
      <dgm:spPr/>
    </dgm:pt>
    <dgm:pt modelId="{F4887068-C198-4768-A518-97623353CE0A}" type="pres">
      <dgm:prSet presAssocID="{AACDEE48-0C57-4FF8-9176-AB4F9EA7A640}" presName="Child3" presStyleLbl="node1" presStyleIdx="2" presStyleCnt="6">
        <dgm:presLayoutVars>
          <dgm:chMax val="0"/>
          <dgm:chPref val="0"/>
          <dgm:bulletEnabled val="1"/>
        </dgm:presLayoutVars>
      </dgm:prSet>
      <dgm:spPr/>
    </dgm:pt>
    <dgm:pt modelId="{97EED014-681F-4D31-AF78-D0D3DA2192EC}" type="pres">
      <dgm:prSet presAssocID="{D3A0C9CB-6ED9-4CC7-8F1B-2C1AF6DF2446}" presName="Accent4" presStyleCnt="0"/>
      <dgm:spPr/>
    </dgm:pt>
    <dgm:pt modelId="{CEDC7624-D275-43BE-8582-A82919C21D8E}" type="pres">
      <dgm:prSet presAssocID="{D3A0C9CB-6ED9-4CC7-8F1B-2C1AF6DF2446}" presName="Accent" presStyleLbl="bgShp" presStyleIdx="3" presStyleCnt="6"/>
      <dgm:spPr/>
    </dgm:pt>
    <dgm:pt modelId="{2B14AB12-4A54-4A19-B0C0-FE12EA0DC7AB}" type="pres">
      <dgm:prSet presAssocID="{D3A0C9CB-6ED9-4CC7-8F1B-2C1AF6DF2446}" presName="Child4" presStyleLbl="node1" presStyleIdx="3" presStyleCnt="6">
        <dgm:presLayoutVars>
          <dgm:chMax val="0"/>
          <dgm:chPref val="0"/>
          <dgm:bulletEnabled val="1"/>
        </dgm:presLayoutVars>
      </dgm:prSet>
      <dgm:spPr/>
    </dgm:pt>
    <dgm:pt modelId="{AD6743F5-CB0C-46D9-9218-2F34FB6A7AB8}" type="pres">
      <dgm:prSet presAssocID="{F65A6BF2-83CB-493C-9C19-E5B1AC54D5F7}" presName="Accent5" presStyleCnt="0"/>
      <dgm:spPr/>
    </dgm:pt>
    <dgm:pt modelId="{5E421AF6-7EC3-4AF5-94C8-D01C5DF2054B}" type="pres">
      <dgm:prSet presAssocID="{F65A6BF2-83CB-493C-9C19-E5B1AC54D5F7}" presName="Accent" presStyleLbl="bgShp" presStyleIdx="4" presStyleCnt="6"/>
      <dgm:spPr/>
    </dgm:pt>
    <dgm:pt modelId="{12489479-3F7A-448B-B501-379579C9AD76}" type="pres">
      <dgm:prSet presAssocID="{F65A6BF2-83CB-493C-9C19-E5B1AC54D5F7}" presName="Child5" presStyleLbl="node1" presStyleIdx="4" presStyleCnt="6">
        <dgm:presLayoutVars>
          <dgm:chMax val="0"/>
          <dgm:chPref val="0"/>
          <dgm:bulletEnabled val="1"/>
        </dgm:presLayoutVars>
      </dgm:prSet>
      <dgm:spPr/>
    </dgm:pt>
    <dgm:pt modelId="{9EE17BBB-FA81-4BF4-8B04-174F687E63F5}" type="pres">
      <dgm:prSet presAssocID="{3A7BE3EF-8A6B-403A-8A09-95F8CD4A94F2}" presName="Accent6" presStyleCnt="0"/>
      <dgm:spPr/>
    </dgm:pt>
    <dgm:pt modelId="{B15CA61E-9837-4C69-B424-7C231CE3EC1E}" type="pres">
      <dgm:prSet presAssocID="{3A7BE3EF-8A6B-403A-8A09-95F8CD4A94F2}" presName="Accent" presStyleLbl="bgShp" presStyleIdx="5" presStyleCnt="6"/>
      <dgm:spPr/>
    </dgm:pt>
    <dgm:pt modelId="{8026B79D-6641-4E72-B578-D4410C3D7974}" type="pres">
      <dgm:prSet presAssocID="{3A7BE3EF-8A6B-403A-8A09-95F8CD4A94F2}" presName="Child6" presStyleLbl="node1" presStyleIdx="5" presStyleCnt="6">
        <dgm:presLayoutVars>
          <dgm:chMax val="0"/>
          <dgm:chPref val="0"/>
          <dgm:bulletEnabled val="1"/>
        </dgm:presLayoutVars>
      </dgm:prSet>
      <dgm:spPr/>
    </dgm:pt>
  </dgm:ptLst>
  <dgm:cxnLst>
    <dgm:cxn modelId="{3E4A3A06-E17B-4267-B79E-7C011746492D}" srcId="{D9284503-4EC9-4BF6-9BE8-363729C30509}" destId="{AACDEE48-0C57-4FF8-9176-AB4F9EA7A640}" srcOrd="2" destOrd="0" parTransId="{78E84923-34F9-471F-B176-7A007BDB0F3C}" sibTransId="{F5901401-72BC-42CF-A1EF-2E90F58BE4F0}"/>
    <dgm:cxn modelId="{6CD06107-D67E-44F8-BD52-F29A1132D92E}" type="presOf" srcId="{D3A0C9CB-6ED9-4CC7-8F1B-2C1AF6DF2446}" destId="{2B14AB12-4A54-4A19-B0C0-FE12EA0DC7AB}" srcOrd="0" destOrd="0" presId="urn:microsoft.com/office/officeart/2011/layout/HexagonRadial"/>
    <dgm:cxn modelId="{966FF732-D4B1-4E26-B573-F7BED5619327}" type="presOf" srcId="{AACDEE48-0C57-4FF8-9176-AB4F9EA7A640}" destId="{F4887068-C198-4768-A518-97623353CE0A}" srcOrd="0" destOrd="0" presId="urn:microsoft.com/office/officeart/2011/layout/HexagonRadial"/>
    <dgm:cxn modelId="{0C734D35-DF25-4455-AF5A-1E50F7AFFA56}" srcId="{D9284503-4EC9-4BF6-9BE8-363729C30509}" destId="{3A7BE3EF-8A6B-403A-8A09-95F8CD4A94F2}" srcOrd="5" destOrd="0" parTransId="{B8F3B0B5-214D-4708-9AF9-53E51271BDF9}" sibTransId="{CF44E5D2-0B97-46D4-84BF-4589FB51A346}"/>
    <dgm:cxn modelId="{66186567-21BA-4564-BC5E-4C84ABAD4B65}" type="presOf" srcId="{D9284503-4EC9-4BF6-9BE8-363729C30509}" destId="{B6A3526A-0C70-409F-AA44-950F205870C7}" srcOrd="0" destOrd="0" presId="urn:microsoft.com/office/officeart/2011/layout/HexagonRadial"/>
    <dgm:cxn modelId="{276CE54A-DE67-444D-A13F-D1E71EC74803}" type="presOf" srcId="{3A7BE3EF-8A6B-403A-8A09-95F8CD4A94F2}" destId="{8026B79D-6641-4E72-B578-D4410C3D7974}" srcOrd="0" destOrd="0" presId="urn:microsoft.com/office/officeart/2011/layout/HexagonRadial"/>
    <dgm:cxn modelId="{3F44C87A-E661-481B-81ED-9BF9C0A4F0E3}" srcId="{67AF9650-F84E-4EB3-BB84-79053745A165}" destId="{D9284503-4EC9-4BF6-9BE8-363729C30509}" srcOrd="0" destOrd="0" parTransId="{DD1B881F-368D-452A-9F8E-59B80507AE41}" sibTransId="{0EC50623-72CE-4C85-B8C4-E51CEE20754C}"/>
    <dgm:cxn modelId="{416D3D80-3EE0-43E7-913E-B1AB485B5EE7}" type="presOf" srcId="{C6731BA6-9F39-4D64-B77B-150301914ADE}" destId="{763E36FB-8997-4243-94E1-EFE58F83F1D8}" srcOrd="0" destOrd="0" presId="urn:microsoft.com/office/officeart/2011/layout/HexagonRadial"/>
    <dgm:cxn modelId="{D7C43985-0F73-47E0-B915-1A9C33C3CF94}" type="presOf" srcId="{10DF16BB-A2C0-4CDE-A617-151600FD3ED4}" destId="{B842873D-5061-4F7C-9072-1A14EFA5461F}" srcOrd="0" destOrd="0" presId="urn:microsoft.com/office/officeart/2011/layout/HexagonRadial"/>
    <dgm:cxn modelId="{1033779D-C717-4C2E-B282-3A0B9634DA63}" srcId="{D9284503-4EC9-4BF6-9BE8-363729C30509}" destId="{10DF16BB-A2C0-4CDE-A617-151600FD3ED4}" srcOrd="1" destOrd="0" parTransId="{13A8647F-9E37-4DBB-A4A5-44AB558634A6}" sibTransId="{9E081755-1672-4A87-9C8C-85828B6BBBB7}"/>
    <dgm:cxn modelId="{E9138E9E-BB8C-401D-8170-011ED02CE4ED}" type="presOf" srcId="{67AF9650-F84E-4EB3-BB84-79053745A165}" destId="{B56326C6-8EF9-467F-8E73-F4F1E90F3003}" srcOrd="0" destOrd="0" presId="urn:microsoft.com/office/officeart/2011/layout/HexagonRadial"/>
    <dgm:cxn modelId="{4D6CE3AE-8955-4F61-836C-095B9AF1D6CD}" srcId="{D9284503-4EC9-4BF6-9BE8-363729C30509}" destId="{D3A0C9CB-6ED9-4CC7-8F1B-2C1AF6DF2446}" srcOrd="3" destOrd="0" parTransId="{79151667-F717-4712-A16A-F2ED320E6C8B}" sibTransId="{273C244C-C939-44BF-929F-0C4ADBB3B2EC}"/>
    <dgm:cxn modelId="{38D3D8C0-0F1C-4511-932B-CE5140F99444}" srcId="{D9284503-4EC9-4BF6-9BE8-363729C30509}" destId="{F65A6BF2-83CB-493C-9C19-E5B1AC54D5F7}" srcOrd="4" destOrd="0" parTransId="{46A42891-1E34-405A-B66F-73394D66C015}" sibTransId="{04160D86-E4E1-432A-94D4-55D3BF635D54}"/>
    <dgm:cxn modelId="{A0AA8BEC-065E-4635-B3E2-9FC31932B004}" type="presOf" srcId="{F65A6BF2-83CB-493C-9C19-E5B1AC54D5F7}" destId="{12489479-3F7A-448B-B501-379579C9AD76}" srcOrd="0" destOrd="0" presId="urn:microsoft.com/office/officeart/2011/layout/HexagonRadial"/>
    <dgm:cxn modelId="{A80219F0-3C9E-4AAE-933C-E663813D3705}" srcId="{D9284503-4EC9-4BF6-9BE8-363729C30509}" destId="{C6731BA6-9F39-4D64-B77B-150301914ADE}" srcOrd="0" destOrd="0" parTransId="{28AB5EF1-B2BE-46EE-A8FE-94C415C6FF0D}" sibTransId="{2049C8D6-4ABA-4FE2-81AB-6589877610CD}"/>
    <dgm:cxn modelId="{F056F071-5F45-470D-A480-C6C19FD771AE}" type="presParOf" srcId="{B56326C6-8EF9-467F-8E73-F4F1E90F3003}" destId="{B6A3526A-0C70-409F-AA44-950F205870C7}" srcOrd="0" destOrd="0" presId="urn:microsoft.com/office/officeart/2011/layout/HexagonRadial"/>
    <dgm:cxn modelId="{2F6A5C48-9760-4017-946F-94DD6FB9A41E}" type="presParOf" srcId="{B56326C6-8EF9-467F-8E73-F4F1E90F3003}" destId="{9FE9905B-6CFB-466A-8AC6-16FB5DA6F043}" srcOrd="1" destOrd="0" presId="urn:microsoft.com/office/officeart/2011/layout/HexagonRadial"/>
    <dgm:cxn modelId="{4892D92E-D955-4C5C-B50B-2D06A7B6207D}" type="presParOf" srcId="{9FE9905B-6CFB-466A-8AC6-16FB5DA6F043}" destId="{186EEE61-F22A-4701-879D-542F9DA93BD5}" srcOrd="0" destOrd="0" presId="urn:microsoft.com/office/officeart/2011/layout/HexagonRadial"/>
    <dgm:cxn modelId="{CD07E692-5694-416D-BB76-D2EB2636F4A9}" type="presParOf" srcId="{B56326C6-8EF9-467F-8E73-F4F1E90F3003}" destId="{763E36FB-8997-4243-94E1-EFE58F83F1D8}" srcOrd="2" destOrd="0" presId="urn:microsoft.com/office/officeart/2011/layout/HexagonRadial"/>
    <dgm:cxn modelId="{E7764875-14F1-4C29-AEFC-92B77AFAED09}" type="presParOf" srcId="{B56326C6-8EF9-467F-8E73-F4F1E90F3003}" destId="{993B41BC-2456-4FF8-9C88-91F78164F1D3}" srcOrd="3" destOrd="0" presId="urn:microsoft.com/office/officeart/2011/layout/HexagonRadial"/>
    <dgm:cxn modelId="{F57DFFE2-3C53-4067-9E36-4A8B5EC04CEC}" type="presParOf" srcId="{993B41BC-2456-4FF8-9C88-91F78164F1D3}" destId="{A7F2E62F-B0DC-43B4-B22D-A9EAEDE856A6}" srcOrd="0" destOrd="0" presId="urn:microsoft.com/office/officeart/2011/layout/HexagonRadial"/>
    <dgm:cxn modelId="{DDB5D1F7-AD59-4541-ACE2-909619BD53B9}" type="presParOf" srcId="{B56326C6-8EF9-467F-8E73-F4F1E90F3003}" destId="{B842873D-5061-4F7C-9072-1A14EFA5461F}" srcOrd="4" destOrd="0" presId="urn:microsoft.com/office/officeart/2011/layout/HexagonRadial"/>
    <dgm:cxn modelId="{63A4D1F3-E23E-4208-9DD2-33EC435BFA52}" type="presParOf" srcId="{B56326C6-8EF9-467F-8E73-F4F1E90F3003}" destId="{0C4C52B4-D207-455C-B70D-10548FDD6C7D}" srcOrd="5" destOrd="0" presId="urn:microsoft.com/office/officeart/2011/layout/HexagonRadial"/>
    <dgm:cxn modelId="{625549D5-3E03-42E4-8D6F-4E094612601C}" type="presParOf" srcId="{0C4C52B4-D207-455C-B70D-10548FDD6C7D}" destId="{D5C6EE19-D648-4E3C-A18B-9E6580B1F122}" srcOrd="0" destOrd="0" presId="urn:microsoft.com/office/officeart/2011/layout/HexagonRadial"/>
    <dgm:cxn modelId="{E69D87D3-A371-4524-BF7F-F7C68B2F412A}" type="presParOf" srcId="{B56326C6-8EF9-467F-8E73-F4F1E90F3003}" destId="{F4887068-C198-4768-A518-97623353CE0A}" srcOrd="6" destOrd="0" presId="urn:microsoft.com/office/officeart/2011/layout/HexagonRadial"/>
    <dgm:cxn modelId="{1CFA97AE-C134-4E59-B4A2-6A6D3FFE0944}" type="presParOf" srcId="{B56326C6-8EF9-467F-8E73-F4F1E90F3003}" destId="{97EED014-681F-4D31-AF78-D0D3DA2192EC}" srcOrd="7" destOrd="0" presId="urn:microsoft.com/office/officeart/2011/layout/HexagonRadial"/>
    <dgm:cxn modelId="{29F6A891-2690-48E1-A91D-766A79A682D1}" type="presParOf" srcId="{97EED014-681F-4D31-AF78-D0D3DA2192EC}" destId="{CEDC7624-D275-43BE-8582-A82919C21D8E}" srcOrd="0" destOrd="0" presId="urn:microsoft.com/office/officeart/2011/layout/HexagonRadial"/>
    <dgm:cxn modelId="{988E9447-CCC0-470D-AD54-4BD769A7EBD2}" type="presParOf" srcId="{B56326C6-8EF9-467F-8E73-F4F1E90F3003}" destId="{2B14AB12-4A54-4A19-B0C0-FE12EA0DC7AB}" srcOrd="8" destOrd="0" presId="urn:microsoft.com/office/officeart/2011/layout/HexagonRadial"/>
    <dgm:cxn modelId="{AD536AFE-6488-4643-9EC4-F9F92E43010E}" type="presParOf" srcId="{B56326C6-8EF9-467F-8E73-F4F1E90F3003}" destId="{AD6743F5-CB0C-46D9-9218-2F34FB6A7AB8}" srcOrd="9" destOrd="0" presId="urn:microsoft.com/office/officeart/2011/layout/HexagonRadial"/>
    <dgm:cxn modelId="{05310021-49BB-49B5-A177-6052ED0D0C6A}" type="presParOf" srcId="{AD6743F5-CB0C-46D9-9218-2F34FB6A7AB8}" destId="{5E421AF6-7EC3-4AF5-94C8-D01C5DF2054B}" srcOrd="0" destOrd="0" presId="urn:microsoft.com/office/officeart/2011/layout/HexagonRadial"/>
    <dgm:cxn modelId="{43A86CC4-9352-446C-BD78-8D6BEEDC6014}" type="presParOf" srcId="{B56326C6-8EF9-467F-8E73-F4F1E90F3003}" destId="{12489479-3F7A-448B-B501-379579C9AD76}" srcOrd="10" destOrd="0" presId="urn:microsoft.com/office/officeart/2011/layout/HexagonRadial"/>
    <dgm:cxn modelId="{C73C573C-9592-4874-88C3-4E140EC916F7}" type="presParOf" srcId="{B56326C6-8EF9-467F-8E73-F4F1E90F3003}" destId="{9EE17BBB-FA81-4BF4-8B04-174F687E63F5}" srcOrd="11" destOrd="0" presId="urn:microsoft.com/office/officeart/2011/layout/HexagonRadial"/>
    <dgm:cxn modelId="{8FF18066-A7B2-4975-8792-44F00C8B5100}" type="presParOf" srcId="{9EE17BBB-FA81-4BF4-8B04-174F687E63F5}" destId="{B15CA61E-9837-4C69-B424-7C231CE3EC1E}" srcOrd="0" destOrd="0" presId="urn:microsoft.com/office/officeart/2011/layout/HexagonRadial"/>
    <dgm:cxn modelId="{48F4A3AC-FD8D-4D91-B3BA-88C717195962}" type="presParOf" srcId="{B56326C6-8EF9-467F-8E73-F4F1E90F3003}" destId="{8026B79D-6641-4E72-B578-D4410C3D7974}"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3526A-0C70-409F-AA44-950F205870C7}">
      <dsp:nvSpPr>
        <dsp:cNvPr id="0" name=""/>
        <dsp:cNvSpPr/>
      </dsp:nvSpPr>
      <dsp:spPr>
        <a:xfrm>
          <a:off x="3857427" y="1656019"/>
          <a:ext cx="2104872" cy="1820800"/>
        </a:xfrm>
        <a:prstGeom prst="hexagon">
          <a:avLst>
            <a:gd name="adj" fmla="val 28570"/>
            <a:gd name="vf" fmla="val 11547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10000"/>
            </a:lnSpc>
            <a:spcBef>
              <a:spcPct val="0"/>
            </a:spcBef>
            <a:spcAft>
              <a:spcPts val="0"/>
            </a:spcAft>
            <a:buNone/>
          </a:pPr>
          <a:r>
            <a:rPr lang="en-US" sz="1400" kern="1200" dirty="0">
              <a:latin typeface="Poppins" panose="00000500000000000000" pitchFamily="2" charset="0"/>
              <a:cs typeface="Poppins" panose="00000500000000000000" pitchFamily="2" charset="0"/>
            </a:rPr>
            <a:t>Terminologies</a:t>
          </a:r>
        </a:p>
      </dsp:txBody>
      <dsp:txXfrm>
        <a:off x="4206234" y="1957751"/>
        <a:ext cx="1407258" cy="1217336"/>
      </dsp:txXfrm>
    </dsp:sp>
    <dsp:sp modelId="{A7F2E62F-B0DC-43B4-B22D-A9EAEDE856A6}">
      <dsp:nvSpPr>
        <dsp:cNvPr id="0" name=""/>
        <dsp:cNvSpPr/>
      </dsp:nvSpPr>
      <dsp:spPr>
        <a:xfrm>
          <a:off x="5175482" y="784889"/>
          <a:ext cx="794162" cy="68427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E36FB-8997-4243-94E1-EFE58F83F1D8}">
      <dsp:nvSpPr>
        <dsp:cNvPr id="0" name=""/>
        <dsp:cNvSpPr/>
      </dsp:nvSpPr>
      <dsp:spPr>
        <a:xfrm>
          <a:off x="4051316" y="0"/>
          <a:ext cx="1724928" cy="1492265"/>
        </a:xfrm>
        <a:prstGeom prst="hexagon">
          <a:avLst>
            <a:gd name="adj" fmla="val 28570"/>
            <a:gd name="vf" fmla="val 11547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10000"/>
            </a:lnSpc>
            <a:spcBef>
              <a:spcPct val="0"/>
            </a:spcBef>
            <a:spcAft>
              <a:spcPts val="0"/>
            </a:spcAft>
            <a:buNone/>
          </a:pPr>
          <a:r>
            <a:rPr lang="en-US" sz="1400" b="0" i="0" kern="1200" baseline="0" dirty="0">
              <a:latin typeface="Poppins" panose="00000500000000000000" pitchFamily="2" charset="0"/>
              <a:cs typeface="Poppins" panose="00000500000000000000" pitchFamily="2" charset="0"/>
            </a:rPr>
            <a:t>Null Hypothesis</a:t>
          </a:r>
          <a:endParaRPr lang="en-US" sz="1400" kern="1200" dirty="0">
            <a:latin typeface="Poppins" panose="00000500000000000000" pitchFamily="2" charset="0"/>
            <a:cs typeface="Poppins" panose="00000500000000000000" pitchFamily="2" charset="0"/>
          </a:endParaRPr>
        </a:p>
      </dsp:txBody>
      <dsp:txXfrm>
        <a:off x="4337173" y="247300"/>
        <a:ext cx="1153214" cy="997665"/>
      </dsp:txXfrm>
    </dsp:sp>
    <dsp:sp modelId="{D5C6EE19-D648-4E3C-A18B-9E6580B1F122}">
      <dsp:nvSpPr>
        <dsp:cNvPr id="0" name=""/>
        <dsp:cNvSpPr/>
      </dsp:nvSpPr>
      <dsp:spPr>
        <a:xfrm>
          <a:off x="6102331" y="2064121"/>
          <a:ext cx="794162" cy="68427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2873D-5061-4F7C-9072-1A14EFA5461F}">
      <dsp:nvSpPr>
        <dsp:cNvPr id="0" name=""/>
        <dsp:cNvSpPr/>
      </dsp:nvSpPr>
      <dsp:spPr>
        <a:xfrm>
          <a:off x="5633276" y="917843"/>
          <a:ext cx="1724928" cy="1492265"/>
        </a:xfrm>
        <a:prstGeom prst="hexagon">
          <a:avLst>
            <a:gd name="adj" fmla="val 2857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10000"/>
            </a:lnSpc>
            <a:spcBef>
              <a:spcPct val="0"/>
            </a:spcBef>
            <a:spcAft>
              <a:spcPts val="0"/>
            </a:spcAft>
            <a:buNone/>
          </a:pPr>
          <a:r>
            <a:rPr lang="en-US" sz="1400" b="0" i="0" kern="1200" dirty="0">
              <a:latin typeface="Poppins" panose="00000500000000000000" pitchFamily="2" charset="0"/>
              <a:cs typeface="Poppins" panose="00000500000000000000" pitchFamily="2" charset="0"/>
            </a:rPr>
            <a:t>Alternative Hypothesis</a:t>
          </a:r>
          <a:endParaRPr lang="en-US" sz="1400" kern="1200" dirty="0">
            <a:latin typeface="Poppins" panose="00000500000000000000" pitchFamily="2" charset="0"/>
            <a:cs typeface="Poppins" panose="00000500000000000000" pitchFamily="2" charset="0"/>
          </a:endParaRPr>
        </a:p>
      </dsp:txBody>
      <dsp:txXfrm>
        <a:off x="5919133" y="1165143"/>
        <a:ext cx="1153214" cy="997665"/>
      </dsp:txXfrm>
    </dsp:sp>
    <dsp:sp modelId="{CEDC7624-D275-43BE-8582-A82919C21D8E}">
      <dsp:nvSpPr>
        <dsp:cNvPr id="0" name=""/>
        <dsp:cNvSpPr/>
      </dsp:nvSpPr>
      <dsp:spPr>
        <a:xfrm>
          <a:off x="5458482" y="3508133"/>
          <a:ext cx="794162" cy="68427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87068-C198-4768-A518-97623353CE0A}">
      <dsp:nvSpPr>
        <dsp:cNvPr id="0" name=""/>
        <dsp:cNvSpPr/>
      </dsp:nvSpPr>
      <dsp:spPr>
        <a:xfrm>
          <a:off x="5633276" y="2722217"/>
          <a:ext cx="1724928" cy="1492265"/>
        </a:xfrm>
        <a:prstGeom prst="hexagon">
          <a:avLst>
            <a:gd name="adj" fmla="val 28570"/>
            <a:gd name="vf" fmla="val 11547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10000"/>
            </a:lnSpc>
            <a:spcBef>
              <a:spcPct val="0"/>
            </a:spcBef>
            <a:spcAft>
              <a:spcPts val="0"/>
            </a:spcAft>
            <a:buNone/>
          </a:pPr>
          <a:r>
            <a:rPr lang="en-US" sz="1400" b="0" i="0" kern="1200" baseline="0" dirty="0">
              <a:latin typeface="Poppins" panose="00000500000000000000" pitchFamily="2" charset="0"/>
              <a:cs typeface="Poppins" panose="00000500000000000000" pitchFamily="2" charset="0"/>
            </a:rPr>
            <a:t>Level</a:t>
          </a:r>
          <a:r>
            <a:rPr lang="en-US" sz="1400" b="0" i="0" kern="1200" dirty="0">
              <a:latin typeface="Poppins" panose="00000500000000000000" pitchFamily="2" charset="0"/>
              <a:cs typeface="Poppins" panose="00000500000000000000" pitchFamily="2" charset="0"/>
            </a:rPr>
            <a:t> of Significance</a:t>
          </a:r>
          <a:endParaRPr lang="en-US" sz="1400" kern="1200" dirty="0">
            <a:latin typeface="Poppins" panose="00000500000000000000" pitchFamily="2" charset="0"/>
            <a:cs typeface="Poppins" panose="00000500000000000000" pitchFamily="2" charset="0"/>
          </a:endParaRPr>
        </a:p>
      </dsp:txBody>
      <dsp:txXfrm>
        <a:off x="5919133" y="2969517"/>
        <a:ext cx="1153214" cy="997665"/>
      </dsp:txXfrm>
    </dsp:sp>
    <dsp:sp modelId="{5E421AF6-7EC3-4AF5-94C8-D01C5DF2054B}">
      <dsp:nvSpPr>
        <dsp:cNvPr id="0" name=""/>
        <dsp:cNvSpPr/>
      </dsp:nvSpPr>
      <dsp:spPr>
        <a:xfrm>
          <a:off x="3861344" y="3658027"/>
          <a:ext cx="794162" cy="68427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14AB12-4A54-4A19-B0C0-FE12EA0DC7AB}">
      <dsp:nvSpPr>
        <dsp:cNvPr id="0" name=""/>
        <dsp:cNvSpPr/>
      </dsp:nvSpPr>
      <dsp:spPr>
        <a:xfrm>
          <a:off x="4051316" y="3641087"/>
          <a:ext cx="1724928" cy="1492265"/>
        </a:xfrm>
        <a:prstGeom prst="hexagon">
          <a:avLst>
            <a:gd name="adj" fmla="val 28570"/>
            <a:gd name="vf" fmla="val 11547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10000"/>
            </a:lnSpc>
            <a:spcBef>
              <a:spcPct val="0"/>
            </a:spcBef>
            <a:spcAft>
              <a:spcPts val="0"/>
            </a:spcAft>
            <a:buNone/>
          </a:pPr>
          <a:r>
            <a:rPr lang="en-US" sz="1400" b="0" i="0" kern="1200" baseline="0" dirty="0">
              <a:latin typeface="Poppins" panose="00000500000000000000" pitchFamily="2" charset="0"/>
              <a:cs typeface="Poppins" panose="00000500000000000000" pitchFamily="2" charset="0"/>
            </a:rPr>
            <a:t>Critical</a:t>
          </a:r>
          <a:r>
            <a:rPr lang="en-US" sz="1400" b="0" i="0" kern="1200" dirty="0">
              <a:latin typeface="Poppins" panose="00000500000000000000" pitchFamily="2" charset="0"/>
              <a:cs typeface="Poppins" panose="00000500000000000000" pitchFamily="2" charset="0"/>
            </a:rPr>
            <a:t> Value</a:t>
          </a:r>
          <a:endParaRPr lang="en-US" sz="1400" kern="1200" dirty="0">
            <a:latin typeface="Poppins" panose="00000500000000000000" pitchFamily="2" charset="0"/>
            <a:cs typeface="Poppins" panose="00000500000000000000" pitchFamily="2" charset="0"/>
          </a:endParaRPr>
        </a:p>
      </dsp:txBody>
      <dsp:txXfrm>
        <a:off x="4337173" y="3888387"/>
        <a:ext cx="1153214" cy="997665"/>
      </dsp:txXfrm>
    </dsp:sp>
    <dsp:sp modelId="{B15CA61E-9837-4C69-B424-7C231CE3EC1E}">
      <dsp:nvSpPr>
        <dsp:cNvPr id="0" name=""/>
        <dsp:cNvSpPr/>
      </dsp:nvSpPr>
      <dsp:spPr>
        <a:xfrm>
          <a:off x="2919316" y="2379309"/>
          <a:ext cx="794162" cy="68427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89479-3F7A-448B-B501-379579C9AD76}">
      <dsp:nvSpPr>
        <dsp:cNvPr id="0" name=""/>
        <dsp:cNvSpPr/>
      </dsp:nvSpPr>
      <dsp:spPr>
        <a:xfrm>
          <a:off x="2462012" y="2723243"/>
          <a:ext cx="1724928" cy="1492265"/>
        </a:xfrm>
        <a:prstGeom prst="hexagon">
          <a:avLst>
            <a:gd name="adj" fmla="val 28570"/>
            <a:gd name="vf" fmla="val 11547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10000"/>
            </a:lnSpc>
            <a:spcBef>
              <a:spcPct val="0"/>
            </a:spcBef>
            <a:spcAft>
              <a:spcPts val="0"/>
            </a:spcAft>
            <a:buNone/>
          </a:pPr>
          <a:r>
            <a:rPr lang="en-US" sz="1400" b="0" i="0" kern="1200" baseline="0" dirty="0">
              <a:latin typeface="Poppins" panose="00000500000000000000" pitchFamily="2" charset="0"/>
              <a:cs typeface="Poppins" panose="00000500000000000000" pitchFamily="2" charset="0"/>
            </a:rPr>
            <a:t>Test</a:t>
          </a:r>
          <a:r>
            <a:rPr lang="en-US" sz="1400" b="0" i="0" kern="1200" dirty="0">
              <a:latin typeface="Poppins" panose="00000500000000000000" pitchFamily="2" charset="0"/>
              <a:cs typeface="Poppins" panose="00000500000000000000" pitchFamily="2" charset="0"/>
            </a:rPr>
            <a:t> Statistics</a:t>
          </a:r>
          <a:endParaRPr lang="en-US" sz="1400" kern="1200" dirty="0">
            <a:latin typeface="Poppins" panose="00000500000000000000" pitchFamily="2" charset="0"/>
            <a:cs typeface="Poppins" panose="00000500000000000000" pitchFamily="2" charset="0"/>
          </a:endParaRPr>
        </a:p>
      </dsp:txBody>
      <dsp:txXfrm>
        <a:off x="2747869" y="2970543"/>
        <a:ext cx="1153214" cy="997665"/>
      </dsp:txXfrm>
    </dsp:sp>
    <dsp:sp modelId="{8026B79D-6641-4E72-B578-D4410C3D7974}">
      <dsp:nvSpPr>
        <dsp:cNvPr id="0" name=""/>
        <dsp:cNvSpPr/>
      </dsp:nvSpPr>
      <dsp:spPr>
        <a:xfrm>
          <a:off x="2462012" y="915790"/>
          <a:ext cx="1724928" cy="1492265"/>
        </a:xfrm>
        <a:prstGeom prst="hexagon">
          <a:avLst>
            <a:gd name="adj" fmla="val 28570"/>
            <a:gd name="vf" fmla="val 11547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10000"/>
            </a:lnSpc>
            <a:spcBef>
              <a:spcPct val="0"/>
            </a:spcBef>
            <a:spcAft>
              <a:spcPts val="0"/>
            </a:spcAft>
            <a:buNone/>
          </a:pPr>
          <a:r>
            <a:rPr lang="en-US" sz="1400" b="0" i="0" kern="1200" baseline="0" dirty="0">
              <a:latin typeface="Poppins" panose="00000500000000000000" pitchFamily="2" charset="0"/>
              <a:cs typeface="Poppins" panose="00000500000000000000" pitchFamily="2" charset="0"/>
            </a:rPr>
            <a:t>p-value</a:t>
          </a:r>
          <a:endParaRPr lang="en-US" sz="1400" kern="1200" dirty="0">
            <a:latin typeface="Poppins" panose="00000500000000000000" pitchFamily="2" charset="0"/>
            <a:cs typeface="Poppins" panose="00000500000000000000" pitchFamily="2" charset="0"/>
          </a:endParaRPr>
        </a:p>
      </dsp:txBody>
      <dsp:txXfrm>
        <a:off x="2747869" y="1163090"/>
        <a:ext cx="1153214" cy="99766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B9438-0D7A-454F-95D5-B5DEE55815DA}"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C71DE-D41B-49CD-A92E-4874A517561A}" type="slidenum">
              <a:rPr lang="en-US" smtClean="0"/>
              <a:t>‹#›</a:t>
            </a:fld>
            <a:endParaRPr lang="en-US"/>
          </a:p>
        </p:txBody>
      </p:sp>
    </p:spTree>
    <p:extLst>
      <p:ext uri="{BB962C8B-B14F-4D97-AF65-F5344CB8AC3E}">
        <p14:creationId xmlns:p14="http://schemas.microsoft.com/office/powerpoint/2010/main" val="238672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67494"/>
            <a:ext cx="10972800" cy="1399032"/>
          </a:xfrm>
        </p:spPr>
        <p:txBody>
          <a:bodyPr/>
          <a:lstStyle/>
          <a:p>
            <a:r>
              <a:rPr lang="ar-SA"/>
              <a:t>انقر لتحرير نمط العنوان الرئيسي</a:t>
            </a:r>
            <a:endParaRPr lang="en-US"/>
          </a:p>
        </p:txBody>
      </p:sp>
      <p:sp>
        <p:nvSpPr>
          <p:cNvPr id="3" name="عنصر نائب للمحتوى 2"/>
          <p:cNvSpPr>
            <a:spLocks noGrp="1"/>
          </p:cNvSpPr>
          <p:nvPr>
            <p:ph idx="1"/>
          </p:nvPr>
        </p:nvSpPr>
        <p:spPr>
          <a:xfrm>
            <a:off x="609600" y="1882808"/>
            <a:ext cx="10972800" cy="4572000"/>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a:xfrm>
            <a:off x="6388100" y="6480176"/>
            <a:ext cx="2844800" cy="301625"/>
          </a:xfr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9CEC7117-368B-4A59-8CDF-EBA27A230039}" type="datetimeFigureOut">
              <a:rPr kumimoji="0" lang="en-US" sz="1200" b="0" i="0" u="none" strike="noStrike" kern="0" cap="none" spc="0" normalizeH="0" baseline="0" noProof="0">
                <a:ln>
                  <a:noFill/>
                </a:ln>
                <a:solidFill>
                  <a:srgbClr val="888888"/>
                </a:solidFill>
                <a:effectLst/>
                <a:uLnTx/>
                <a:uFillTx/>
                <a:latin typeface="Garamond"/>
                <a:sym typeface="Garamond"/>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12/23/2022</a:t>
            </a:fld>
            <a:endParaRPr kumimoji="0" lang="en-US" sz="1200" b="0" i="0" u="none" strike="noStrike" kern="0" cap="none" spc="0" normalizeH="0" baseline="0" noProof="0">
              <a:ln>
                <a:noFill/>
              </a:ln>
              <a:solidFill>
                <a:srgbClr val="888888"/>
              </a:solidFill>
              <a:effectLst/>
              <a:uLnTx/>
              <a:uFillTx/>
              <a:latin typeface="Garamond"/>
              <a:sym typeface="Garamond"/>
            </a:endParaRPr>
          </a:p>
        </p:txBody>
      </p:sp>
      <p:sp>
        <p:nvSpPr>
          <p:cNvPr id="5" name="عنصر نائب للتذييل 4"/>
          <p:cNvSpPr>
            <a:spLocks noGrp="1"/>
          </p:cNvSpPr>
          <p:nvPr>
            <p:ph type="ftr" sz="quarter" idx="11"/>
          </p:nvPr>
        </p:nvSpPr>
        <p:spPr>
          <a:xfrm>
            <a:off x="609601" y="6481764"/>
            <a:ext cx="5679017" cy="300037"/>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200" b="0" i="0" u="none" strike="noStrike" kern="0" cap="none" spc="0" normalizeH="0" baseline="0" noProof="0">
              <a:ln>
                <a:noFill/>
              </a:ln>
              <a:solidFill>
                <a:srgbClr val="888888"/>
              </a:solidFill>
              <a:effectLst/>
              <a:uLnTx/>
              <a:uFillTx/>
              <a:latin typeface="Garamond"/>
              <a:sym typeface="Garamond"/>
            </a:endParaRPr>
          </a:p>
        </p:txBody>
      </p:sp>
      <p:sp>
        <p:nvSpPr>
          <p:cNvPr id="6" name="عنصر نائب لرقم الشريحة 5"/>
          <p:cNvSpPr>
            <a:spLocks noGrp="1"/>
          </p:cNvSpPr>
          <p:nvPr>
            <p:ph type="sldNum" sz="quarter" idx="12"/>
          </p:nvPr>
        </p:nvSpPr>
        <p:spPr>
          <a:xfrm>
            <a:off x="10119785" y="6481764"/>
            <a:ext cx="670983" cy="301625"/>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02820F9-8192-4DCB-8DD4-B357BCE7BB57}"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066346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25DA2"/>
              </a:buClr>
              <a:buSzPts val="4400"/>
              <a:buFont typeface="Garamond"/>
              <a:buNone/>
              <a:defRPr sz="4400" b="1" i="0" u="none" strike="noStrike" cap="non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Garamond"/>
              <a:sym typeface="Garamond"/>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Garamond"/>
              <a:sym typeface="Garamond"/>
            </a:endParaRPr>
          </a:p>
        </p:txBody>
      </p:sp>
    </p:spTree>
    <p:extLst>
      <p:ext uri="{BB962C8B-B14F-4D97-AF65-F5344CB8AC3E}">
        <p14:creationId xmlns:p14="http://schemas.microsoft.com/office/powerpoint/2010/main" val="2100045750"/>
      </p:ext>
    </p:extLst>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p1"/>
          <p:cNvSpPr txBox="1"/>
          <p:nvPr/>
        </p:nvSpPr>
        <p:spPr>
          <a:xfrm>
            <a:off x="227670" y="943019"/>
            <a:ext cx="11964300" cy="1630200"/>
          </a:xfrm>
          <a:prstGeom prst="rect">
            <a:avLst/>
          </a:prstGeom>
          <a:noFill/>
          <a:ln>
            <a:noFill/>
          </a:ln>
          <a:effectLst>
            <a:outerShdw blurRad="50800" dist="38100" dir="5400000" algn="t" rotWithShape="0">
              <a:prstClr val="black">
                <a:alpha val="40000"/>
              </a:prstClr>
            </a:outerShdw>
          </a:effectLst>
        </p:spPr>
        <p:txBody>
          <a:bodyPr spcFirstLastPara="1" wrap="square" lIns="91425" tIns="45700" rIns="91425" bIns="45700" anchor="ctr" anchorCtr="0">
            <a:normAutofit fontScale="90000" lnSpcReduction="10000"/>
          </a:bodyPr>
          <a:lstStyle>
            <a:defPPr marR="0" lvl="0" algn="l" rtl="0">
              <a:lnSpc>
                <a:spcPct val="100000"/>
              </a:lnSpc>
              <a:spcBef>
                <a:spcPts val="0"/>
              </a:spcBef>
              <a:spcAft>
                <a:spcPts val="0"/>
              </a:spcAft>
            </a:defPPr>
            <a:lvl1pPr marR="0" lvl="0" algn="ctr">
              <a:lnSpc>
                <a:spcPct val="90000"/>
              </a:lnSpc>
              <a:spcBef>
                <a:spcPts val="0"/>
              </a:spcBef>
              <a:spcAft>
                <a:spcPts val="0"/>
              </a:spcAft>
              <a:buClr>
                <a:srgbClr val="125DA2"/>
              </a:buClr>
              <a:buSzPts val="4400"/>
              <a:buFont typeface="Garamond"/>
              <a:buNone/>
              <a:defRPr sz="4400" b="1" i="0" u="none" strike="noStrike" cap="none">
                <a:solidFill>
                  <a:srgbClr val="125DA2"/>
                </a:solidFill>
                <a:latin typeface="Garamond"/>
                <a:ea typeface="Garamond"/>
                <a:cs typeface="Garamond"/>
                <a:sym typeface="Garamond"/>
              </a:defRPr>
            </a:lvl1pPr>
            <a:lvl2pPr marR="0" lvl="1">
              <a:lnSpc>
                <a:spcPct val="100000"/>
              </a:lnSpc>
              <a:spcBef>
                <a:spcPts val="0"/>
              </a:spcBef>
              <a:spcAft>
                <a:spcPts val="0"/>
              </a:spcAft>
              <a:buClr>
                <a:srgbClr val="000000"/>
              </a:buClr>
              <a:buSzPts val="1400"/>
              <a:buFont typeface="Arial"/>
              <a:buNone/>
              <a:defRPr b="0" i="0" u="none" strike="noStrike" cap="none">
                <a:solidFill>
                  <a:srgbClr val="000000"/>
                </a:solidFill>
                <a:latin typeface="Arial"/>
                <a:ea typeface="Arial"/>
                <a:cs typeface="Arial"/>
                <a:sym typeface="Arial"/>
              </a:defRPr>
            </a:lvl2pPr>
            <a:lvl3pPr marR="0" lvl="2">
              <a:lnSpc>
                <a:spcPct val="100000"/>
              </a:lnSpc>
              <a:spcBef>
                <a:spcPts val="0"/>
              </a:spcBef>
              <a:spcAft>
                <a:spcPts val="0"/>
              </a:spcAft>
              <a:buClr>
                <a:srgbClr val="000000"/>
              </a:buClr>
              <a:buSzPts val="1400"/>
              <a:buFont typeface="Arial"/>
              <a:buNone/>
              <a:defRPr b="0" i="0" u="none" strike="noStrike" cap="none">
                <a:solidFill>
                  <a:srgbClr val="000000"/>
                </a:solidFill>
                <a:latin typeface="Arial"/>
                <a:ea typeface="Arial"/>
                <a:cs typeface="Arial"/>
                <a:sym typeface="Arial"/>
              </a:defRPr>
            </a:lvl3pPr>
            <a:lvl4pPr marR="0" lvl="3">
              <a:lnSpc>
                <a:spcPct val="100000"/>
              </a:lnSpc>
              <a:spcBef>
                <a:spcPts val="0"/>
              </a:spcBef>
              <a:spcAft>
                <a:spcPts val="0"/>
              </a:spcAft>
              <a:buClr>
                <a:srgbClr val="000000"/>
              </a:buClr>
              <a:buSzPts val="1400"/>
              <a:buFont typeface="Arial"/>
              <a:buNone/>
              <a:defRPr b="0" i="0" u="none" strike="noStrike" cap="none">
                <a:solidFill>
                  <a:srgbClr val="000000"/>
                </a:solidFill>
                <a:latin typeface="Arial"/>
                <a:ea typeface="Arial"/>
                <a:cs typeface="Arial"/>
                <a:sym typeface="Arial"/>
              </a:defRPr>
            </a:lvl4pPr>
            <a:lvl5pPr marR="0" lvl="4">
              <a:lnSpc>
                <a:spcPct val="100000"/>
              </a:lnSpc>
              <a:spcBef>
                <a:spcPts val="0"/>
              </a:spcBef>
              <a:spcAft>
                <a:spcPts val="0"/>
              </a:spcAft>
              <a:buClr>
                <a:srgbClr val="000000"/>
              </a:buClr>
              <a:buSzPts val="1400"/>
              <a:buFont typeface="Arial"/>
              <a:buNone/>
              <a:defRPr b="0" i="0" u="none" strike="noStrike" cap="none">
                <a:solidFill>
                  <a:srgbClr val="000000"/>
                </a:solidFill>
                <a:latin typeface="Arial"/>
                <a:ea typeface="Arial"/>
                <a:cs typeface="Arial"/>
                <a:sym typeface="Arial"/>
              </a:defRPr>
            </a:lvl5pPr>
            <a:lvl6pPr marR="0" lvl="5">
              <a:lnSpc>
                <a:spcPct val="100000"/>
              </a:lnSpc>
              <a:spcBef>
                <a:spcPts val="0"/>
              </a:spcBef>
              <a:spcAft>
                <a:spcPts val="0"/>
              </a:spcAft>
              <a:buClr>
                <a:srgbClr val="000000"/>
              </a:buClr>
              <a:buSzPts val="1400"/>
              <a:buFont typeface="Arial"/>
              <a:buNone/>
              <a:defRPr b="0" i="0" u="none" strike="noStrike" cap="none">
                <a:solidFill>
                  <a:srgbClr val="000000"/>
                </a:solidFill>
                <a:latin typeface="Arial"/>
                <a:ea typeface="Arial"/>
                <a:cs typeface="Arial"/>
                <a:sym typeface="Arial"/>
              </a:defRPr>
            </a:lvl6pPr>
            <a:lvl7pPr marR="0" lvl="6">
              <a:lnSpc>
                <a:spcPct val="100000"/>
              </a:lnSpc>
              <a:spcBef>
                <a:spcPts val="0"/>
              </a:spcBef>
              <a:spcAft>
                <a:spcPts val="0"/>
              </a:spcAft>
              <a:buClr>
                <a:srgbClr val="000000"/>
              </a:buClr>
              <a:buSzPts val="1400"/>
              <a:buFont typeface="Arial"/>
              <a:buNone/>
              <a:defRPr b="0" i="0" u="none" strike="noStrike" cap="none">
                <a:solidFill>
                  <a:srgbClr val="000000"/>
                </a:solidFill>
                <a:latin typeface="Arial"/>
                <a:ea typeface="Arial"/>
                <a:cs typeface="Arial"/>
                <a:sym typeface="Arial"/>
              </a:defRPr>
            </a:lvl7pPr>
            <a:lvl8pPr marR="0" lvl="7">
              <a:lnSpc>
                <a:spcPct val="100000"/>
              </a:lnSpc>
              <a:spcBef>
                <a:spcPts val="0"/>
              </a:spcBef>
              <a:spcAft>
                <a:spcPts val="0"/>
              </a:spcAft>
              <a:buClr>
                <a:srgbClr val="000000"/>
              </a:buClr>
              <a:buSzPts val="1400"/>
              <a:buFont typeface="Arial"/>
              <a:buNone/>
              <a:defRPr b="0" i="0" u="none" strike="noStrike" cap="none">
                <a:solidFill>
                  <a:srgbClr val="000000"/>
                </a:solidFill>
                <a:latin typeface="Arial"/>
                <a:ea typeface="Arial"/>
                <a:cs typeface="Arial"/>
                <a:sym typeface="Arial"/>
              </a:defRPr>
            </a:lvl8pPr>
            <a:lvl9pPr marR="0" lvl="8">
              <a:lnSpc>
                <a:spcPct val="100000"/>
              </a:lnSpc>
              <a:spcBef>
                <a:spcPts val="0"/>
              </a:spcBef>
              <a:spcAft>
                <a:spcPts val="0"/>
              </a:spcAft>
              <a:buClr>
                <a:srgbClr val="000000"/>
              </a:buClr>
              <a:buSzPts val="1400"/>
              <a:buFont typeface="Arial"/>
              <a:buNone/>
              <a:defRPr b="0" i="0" u="none" strike="noStrike" cap="none">
                <a:solidFill>
                  <a:srgbClr val="000000"/>
                </a:solidFill>
                <a:latin typeface="Arial"/>
                <a:ea typeface="Arial"/>
                <a:cs typeface="Arial"/>
                <a:sym typeface="Arial"/>
              </a:defRPr>
            </a:lvl9pPr>
          </a:lstStyle>
          <a:p>
            <a:r>
              <a:rPr lang="en-US" sz="6600" dirty="0"/>
              <a:t>Statistical Modeling </a:t>
            </a:r>
            <a:r>
              <a:rPr lang="en-US" sz="6600"/>
              <a:t>Explained in </a:t>
            </a:r>
            <a:r>
              <a:rPr lang="en-US" sz="6600" dirty="0"/>
              <a:t>Python</a:t>
            </a:r>
          </a:p>
          <a:p>
            <a:endParaRPr lang="en-US" sz="6500" dirty="0"/>
          </a:p>
        </p:txBody>
      </p:sp>
      <p:sp>
        <p:nvSpPr>
          <p:cNvPr id="5" name="Rectangle 4"/>
          <p:cNvSpPr/>
          <p:nvPr/>
        </p:nvSpPr>
        <p:spPr>
          <a:xfrm>
            <a:off x="26895" y="3294528"/>
            <a:ext cx="12191970" cy="3563471"/>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0;p1"/>
          <p:cNvSpPr txBox="1"/>
          <p:nvPr/>
        </p:nvSpPr>
        <p:spPr>
          <a:xfrm>
            <a:off x="227670" y="3498212"/>
            <a:ext cx="6876916" cy="432786"/>
          </a:xfrm>
          <a:prstGeom prst="rect">
            <a:avLst/>
          </a:prstGeom>
          <a:noFill/>
          <a:ln>
            <a:noFill/>
          </a:ln>
        </p:spPr>
        <p:txBody>
          <a:bodyPr spcFirstLastPara="1" wrap="square" lIns="91425" tIns="45700" rIns="91425" bIns="45700" anchor="t" anchorCtr="0">
            <a:noAutofit/>
          </a:bodyPr>
          <a:lstStyle/>
          <a:p>
            <a:pPr marL="342900" marR="0" lvl="0" indent="-3429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2000" kern="0" dirty="0">
                <a:solidFill>
                  <a:schemeClr val="bg1"/>
                </a:solidFill>
                <a:latin typeface="Times New Roman" panose="02020603050405020304" pitchFamily="18" charset="0"/>
                <a:ea typeface="Garamond"/>
                <a:cs typeface="Times New Roman" panose="02020603050405020304" pitchFamily="18" charset="0"/>
                <a:sym typeface="Garamond"/>
              </a:rPr>
              <a:t>Introduction to Hypothesis Testing</a:t>
            </a:r>
            <a:endParaRPr kumimoji="0" lang="en-US" sz="2000" i="0" u="none" strike="noStrike" kern="0" cap="none" spc="0" normalizeH="0" baseline="0" noProof="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7" name="Google Shape;40;p1">
            <a:extLst>
              <a:ext uri="{FF2B5EF4-FFF2-40B4-BE49-F238E27FC236}">
                <a16:creationId xmlns:a16="http://schemas.microsoft.com/office/drawing/2014/main" id="{E6B6D38F-7456-39C6-4980-3A886BC3FB25}"/>
              </a:ext>
            </a:extLst>
          </p:cNvPr>
          <p:cNvSpPr txBox="1"/>
          <p:nvPr/>
        </p:nvSpPr>
        <p:spPr>
          <a:xfrm>
            <a:off x="227670" y="3861935"/>
            <a:ext cx="6876916" cy="432786"/>
          </a:xfrm>
          <a:prstGeom prst="rect">
            <a:avLst/>
          </a:prstGeom>
          <a:noFill/>
          <a:ln>
            <a:noFill/>
          </a:ln>
        </p:spPr>
        <p:txBody>
          <a:bodyPr spcFirstLastPara="1" wrap="square" lIns="91425" tIns="45700" rIns="91425" bIns="45700" anchor="t" anchorCtr="0">
            <a:noAutofit/>
          </a:bodyPr>
          <a:lstStyle/>
          <a:p>
            <a:pPr marL="342900" lvl="0" indent="-342900">
              <a:buClr>
                <a:schemeClr val="tx1"/>
              </a:buClr>
              <a:buFont typeface="Arial" panose="020B0604020202020204" pitchFamily="34" charset="0"/>
              <a:buChar char="•"/>
              <a:defRPr/>
            </a:pPr>
            <a:r>
              <a:rPr lang="en-US" sz="2000" kern="0" noProof="0" dirty="0">
                <a:solidFill>
                  <a:schemeClr val="bg1"/>
                </a:solidFill>
                <a:latin typeface="Times New Roman" panose="02020603050405020304" pitchFamily="18" charset="0"/>
                <a:ea typeface="Garamond"/>
                <a:cs typeface="Times New Roman" panose="02020603050405020304" pitchFamily="18" charset="0"/>
                <a:sym typeface="Garamond"/>
              </a:rPr>
              <a:t>Terminologies( Null, Alternative)</a:t>
            </a:r>
            <a:endParaRPr kumimoji="0" lang="en-US" sz="2000" i="0" u="none" strike="noStrike" kern="0" cap="none" spc="0" normalizeH="0" baseline="0" noProof="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8" name="Google Shape;40;p1">
            <a:extLst>
              <a:ext uri="{FF2B5EF4-FFF2-40B4-BE49-F238E27FC236}">
                <a16:creationId xmlns:a16="http://schemas.microsoft.com/office/drawing/2014/main" id="{8D1C4092-536E-F2C1-1D60-C61BAC387C4D}"/>
              </a:ext>
            </a:extLst>
          </p:cNvPr>
          <p:cNvSpPr txBox="1"/>
          <p:nvPr/>
        </p:nvSpPr>
        <p:spPr>
          <a:xfrm>
            <a:off x="227670" y="4225113"/>
            <a:ext cx="6876916" cy="432786"/>
          </a:xfrm>
          <a:prstGeom prst="rect">
            <a:avLst/>
          </a:prstGeom>
          <a:noFill/>
          <a:ln>
            <a:noFill/>
          </a:ln>
        </p:spPr>
        <p:txBody>
          <a:bodyPr spcFirstLastPara="1" wrap="square" lIns="91425" tIns="45700" rIns="91425" bIns="45700" anchor="t" anchorCtr="0">
            <a:noAutofit/>
          </a:bodyPr>
          <a:lstStyle/>
          <a:p>
            <a:pPr marL="342900" lvl="0" indent="-342900">
              <a:buClr>
                <a:schemeClr val="tx1"/>
              </a:buClr>
              <a:buFont typeface="Arial" panose="020B0604020202020204" pitchFamily="34" charset="0"/>
              <a:buChar char="•"/>
              <a:defRPr/>
            </a:pPr>
            <a:r>
              <a:rPr kumimoji="0" lang="en-US" sz="2000" i="0" u="none" strike="noStrike" kern="0" cap="none" spc="0" normalizeH="0" baseline="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rPr>
              <a:t>P-Value</a:t>
            </a:r>
          </a:p>
          <a:p>
            <a:pPr marL="342900" lvl="0" indent="-342900">
              <a:buClr>
                <a:schemeClr val="tx1"/>
              </a:buClr>
              <a:buFont typeface="Arial" panose="020B0604020202020204" pitchFamily="34" charset="0"/>
              <a:buChar char="•"/>
              <a:defRPr/>
            </a:pPr>
            <a:r>
              <a:rPr lang="en-US" sz="2000" kern="0" dirty="0">
                <a:solidFill>
                  <a:schemeClr val="bg1"/>
                </a:solidFill>
                <a:latin typeface="Times New Roman" panose="02020603050405020304" pitchFamily="18" charset="0"/>
                <a:ea typeface="Garamond"/>
                <a:cs typeface="Times New Roman" panose="02020603050405020304" pitchFamily="18" charset="0"/>
                <a:sym typeface="Garamond"/>
              </a:rPr>
              <a:t>Test Statistics</a:t>
            </a:r>
            <a:endParaRPr kumimoji="0" lang="en-US" sz="2000" i="0" u="none" strike="noStrike" kern="0" cap="none" spc="0" normalizeH="0" baseline="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endParaRPr>
          </a:p>
          <a:p>
            <a:pPr marL="342900" lvl="0" indent="-342900">
              <a:buClr>
                <a:schemeClr val="tx1"/>
              </a:buClr>
              <a:buFont typeface="Arial" panose="020B0604020202020204" pitchFamily="34" charset="0"/>
              <a:buChar char="•"/>
              <a:defRPr/>
            </a:pPr>
            <a:r>
              <a:rPr kumimoji="0" lang="en-US" sz="2000" i="0" u="none" strike="noStrike" kern="0" cap="none" spc="0" normalizeH="0" baseline="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rPr>
              <a:t>Critical Value</a:t>
            </a:r>
          </a:p>
          <a:p>
            <a:pPr marL="342900" lvl="0" indent="-342900">
              <a:buClr>
                <a:schemeClr val="tx1"/>
              </a:buClr>
              <a:buFont typeface="Arial" panose="020B0604020202020204" pitchFamily="34" charset="0"/>
              <a:buChar char="•"/>
              <a:defRPr/>
            </a:pPr>
            <a:r>
              <a:rPr lang="en-US" sz="2000" kern="0" dirty="0">
                <a:solidFill>
                  <a:schemeClr val="bg1"/>
                </a:solidFill>
                <a:latin typeface="Times New Roman" panose="02020603050405020304" pitchFamily="18" charset="0"/>
                <a:ea typeface="Garamond"/>
                <a:cs typeface="Times New Roman" panose="02020603050405020304" pitchFamily="18" charset="0"/>
                <a:sym typeface="Garamond"/>
              </a:rPr>
              <a:t>Level of Significant</a:t>
            </a:r>
            <a:endParaRPr kumimoji="0" lang="en-US" sz="2000" i="0" u="none" strike="noStrike" kern="0" cap="none" spc="0" normalizeH="0" baseline="0" noProof="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9" name="Google Shape;40;p1">
            <a:extLst>
              <a:ext uri="{FF2B5EF4-FFF2-40B4-BE49-F238E27FC236}">
                <a16:creationId xmlns:a16="http://schemas.microsoft.com/office/drawing/2014/main" id="{92C8302A-679C-6DBB-2936-52DC098124B4}"/>
              </a:ext>
            </a:extLst>
          </p:cNvPr>
          <p:cNvSpPr txBox="1"/>
          <p:nvPr/>
        </p:nvSpPr>
        <p:spPr>
          <a:xfrm>
            <a:off x="227670" y="6045249"/>
            <a:ext cx="6876916" cy="432786"/>
          </a:xfrm>
          <a:prstGeom prst="rect">
            <a:avLst/>
          </a:prstGeom>
          <a:noFill/>
          <a:ln>
            <a:noFill/>
          </a:ln>
        </p:spPr>
        <p:txBody>
          <a:bodyPr spcFirstLastPara="1" wrap="square" lIns="91425" tIns="45700" rIns="91425" bIns="45700" anchor="t" anchorCtr="0">
            <a:noAutofit/>
          </a:bodyPr>
          <a:lstStyle/>
          <a:p>
            <a:pPr lvl="0">
              <a:buClr>
                <a:schemeClr val="tx1"/>
              </a:buClr>
              <a:defRPr/>
            </a:pPr>
            <a:r>
              <a:rPr lang="en-US" sz="2000" kern="0" dirty="0">
                <a:solidFill>
                  <a:schemeClr val="bg1"/>
                </a:solidFill>
                <a:latin typeface="Times New Roman" panose="02020603050405020304" pitchFamily="18" charset="0"/>
                <a:ea typeface="Garamond"/>
                <a:cs typeface="Times New Roman" panose="02020603050405020304" pitchFamily="18" charset="0"/>
                <a:sym typeface="Garamond"/>
              </a:rPr>
              <a:t>     </a:t>
            </a:r>
            <a:r>
              <a:rPr lang="en-US" sz="2000" kern="0" dirty="0" err="1">
                <a:solidFill>
                  <a:schemeClr val="bg1"/>
                </a:solidFill>
                <a:latin typeface="Times New Roman" panose="02020603050405020304" pitchFamily="18" charset="0"/>
                <a:ea typeface="Garamond"/>
                <a:cs typeface="Times New Roman" panose="02020603050405020304" pitchFamily="18" charset="0"/>
                <a:sym typeface="Garamond"/>
              </a:rPr>
              <a:t>Shahzaib</a:t>
            </a:r>
            <a:r>
              <a:rPr lang="en-US" sz="2000" kern="0" dirty="0">
                <a:solidFill>
                  <a:schemeClr val="bg1"/>
                </a:solidFill>
                <a:latin typeface="Times New Roman" panose="02020603050405020304" pitchFamily="18" charset="0"/>
                <a:ea typeface="Garamond"/>
                <a:cs typeface="Times New Roman" panose="02020603050405020304" pitchFamily="18" charset="0"/>
                <a:sym typeface="Garamond"/>
              </a:rPr>
              <a:t> Hamid</a:t>
            </a:r>
            <a:endParaRPr kumimoji="0" lang="en-US" sz="2000" i="0" u="none" strike="noStrike" kern="0" cap="none" spc="0" normalizeH="0" baseline="0" noProof="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10" name="Google Shape;40;p1">
            <a:extLst>
              <a:ext uri="{FF2B5EF4-FFF2-40B4-BE49-F238E27FC236}">
                <a16:creationId xmlns:a16="http://schemas.microsoft.com/office/drawing/2014/main" id="{5BFCE082-EACE-D89D-6C72-80D0EE1EFE1F}"/>
              </a:ext>
            </a:extLst>
          </p:cNvPr>
          <p:cNvSpPr txBox="1"/>
          <p:nvPr/>
        </p:nvSpPr>
        <p:spPr>
          <a:xfrm>
            <a:off x="227670" y="6425214"/>
            <a:ext cx="6876916" cy="432786"/>
          </a:xfrm>
          <a:prstGeom prst="rect">
            <a:avLst/>
          </a:prstGeom>
          <a:noFill/>
          <a:ln>
            <a:noFill/>
          </a:ln>
        </p:spPr>
        <p:txBody>
          <a:bodyPr spcFirstLastPara="1" wrap="square" lIns="91425" tIns="45700" rIns="91425" bIns="45700" anchor="t" anchorCtr="0">
            <a:noAutofit/>
          </a:bodyPr>
          <a:lstStyle/>
          <a:p>
            <a:pPr lvl="0">
              <a:buClr>
                <a:schemeClr val="tx1"/>
              </a:buClr>
              <a:defRPr/>
            </a:pPr>
            <a:r>
              <a:rPr lang="en-US" sz="2000" kern="0" dirty="0">
                <a:solidFill>
                  <a:schemeClr val="bg1"/>
                </a:solidFill>
                <a:latin typeface="Times New Roman" panose="02020603050405020304" pitchFamily="18" charset="0"/>
                <a:ea typeface="Garamond"/>
                <a:cs typeface="Times New Roman" panose="02020603050405020304" pitchFamily="18" charset="0"/>
                <a:sym typeface="Garamond"/>
              </a:rPr>
              <a:t>     </a:t>
            </a:r>
            <a:r>
              <a:rPr kumimoji="0" lang="en-US" sz="2000" i="0" u="none" strike="noStrike" kern="0" cap="none" spc="0" normalizeH="0" baseline="0" noProof="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rPr>
              <a:t>AI</a:t>
            </a:r>
            <a:r>
              <a:rPr kumimoji="0" lang="en-US" sz="2000" i="0" u="none" strike="noStrike" kern="0" cap="none" spc="0" normalizeH="0" noProof="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rPr>
              <a:t> Sciences Instructor</a:t>
            </a:r>
            <a:endParaRPr kumimoji="0" lang="en-US" sz="2000" i="0" u="none" strike="noStrike" kern="0" cap="none" spc="0" normalizeH="0" baseline="0" noProof="0" dirty="0">
              <a:ln>
                <a:noFill/>
              </a:ln>
              <a:solidFill>
                <a:schemeClr val="bg1"/>
              </a:solidFill>
              <a:effectLst/>
              <a:uLnTx/>
              <a:uFillTx/>
              <a:latin typeface="Times New Roman" panose="02020603050405020304" pitchFamily="18" charset="0"/>
              <a:ea typeface="Garamond"/>
              <a:cs typeface="Times New Roman" panose="02020603050405020304" pitchFamily="18" charset="0"/>
              <a:sym typeface="Garamond"/>
            </a:endParaRPr>
          </a:p>
        </p:txBody>
      </p:sp>
    </p:spTree>
    <p:extLst>
      <p:ext uri="{BB962C8B-B14F-4D97-AF65-F5344CB8AC3E}">
        <p14:creationId xmlns:p14="http://schemas.microsoft.com/office/powerpoint/2010/main" val="38976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fade">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4B3B-D8C2-1816-0F2D-7714B6571E30}"/>
              </a:ext>
            </a:extLst>
          </p:cNvPr>
          <p:cNvSpPr>
            <a:spLocks noGrp="1"/>
          </p:cNvSpPr>
          <p:nvPr>
            <p:ph type="title"/>
          </p:nvPr>
        </p:nvSpPr>
        <p:spPr>
          <a:xfrm>
            <a:off x="609600" y="267494"/>
            <a:ext cx="10972800" cy="555466"/>
          </a:xfrm>
        </p:spPr>
        <p:txBody>
          <a:bodyPr>
            <a:normAutofit fontScale="90000"/>
          </a:bodyPr>
          <a:lstStyle/>
          <a:p>
            <a:pPr algn="ctr"/>
            <a:r>
              <a:rPr lang="en-US" dirty="0"/>
              <a:t>Critical Value</a:t>
            </a:r>
          </a:p>
        </p:txBody>
      </p:sp>
      <p:grpSp>
        <p:nvGrpSpPr>
          <p:cNvPr id="18" name="Group 17">
            <a:extLst>
              <a:ext uri="{FF2B5EF4-FFF2-40B4-BE49-F238E27FC236}">
                <a16:creationId xmlns:a16="http://schemas.microsoft.com/office/drawing/2014/main" id="{18221E3D-B180-F1F9-D5B8-C644AA0EA29F}"/>
              </a:ext>
            </a:extLst>
          </p:cNvPr>
          <p:cNvGrpSpPr/>
          <p:nvPr/>
        </p:nvGrpSpPr>
        <p:grpSpPr>
          <a:xfrm>
            <a:off x="345622" y="1637038"/>
            <a:ext cx="3723473" cy="3553901"/>
            <a:chOff x="345622" y="1637038"/>
            <a:chExt cx="3723473" cy="3553901"/>
          </a:xfrm>
        </p:grpSpPr>
        <p:grpSp>
          <p:nvGrpSpPr>
            <p:cNvPr id="19" name="Group 18">
              <a:extLst>
                <a:ext uri="{FF2B5EF4-FFF2-40B4-BE49-F238E27FC236}">
                  <a16:creationId xmlns:a16="http://schemas.microsoft.com/office/drawing/2014/main" id="{1E35CBB9-FBD7-E492-5DDB-FE75C3245DFF}"/>
                </a:ext>
              </a:extLst>
            </p:cNvPr>
            <p:cNvGrpSpPr/>
            <p:nvPr/>
          </p:nvGrpSpPr>
          <p:grpSpPr>
            <a:xfrm>
              <a:off x="345622" y="1637038"/>
              <a:ext cx="3723473" cy="3062622"/>
              <a:chOff x="345622" y="1637038"/>
              <a:chExt cx="3723473" cy="3062622"/>
            </a:xfrm>
          </p:grpSpPr>
          <p:sp>
            <p:nvSpPr>
              <p:cNvPr id="21" name="Rectangle 20">
                <a:extLst>
                  <a:ext uri="{FF2B5EF4-FFF2-40B4-BE49-F238E27FC236}">
                    <a16:creationId xmlns:a16="http://schemas.microsoft.com/office/drawing/2014/main" id="{C2963999-9F1B-E7A8-042A-E6CB0EDFDCA5}"/>
                  </a:ext>
                </a:extLst>
              </p:cNvPr>
              <p:cNvSpPr>
                <a:spLocks/>
              </p:cNvSpPr>
              <p:nvPr/>
            </p:nvSpPr>
            <p:spPr>
              <a:xfrm>
                <a:off x="345622" y="1637038"/>
                <a:ext cx="3723473" cy="3062622"/>
              </a:xfrm>
              <a:prstGeom prst="rect">
                <a:avLst/>
              </a:prstGeom>
              <a:solidFill>
                <a:schemeClr val="bg1"/>
              </a:solidFill>
              <a:ln>
                <a:noFill/>
              </a:ln>
              <a:effectLst>
                <a:outerShdw blurRad="63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b="1" dirty="0"/>
              </a:p>
            </p:txBody>
          </p:sp>
          <p:pic>
            <p:nvPicPr>
              <p:cNvPr id="22" name="Picture 2">
                <a:extLst>
                  <a:ext uri="{FF2B5EF4-FFF2-40B4-BE49-F238E27FC236}">
                    <a16:creationId xmlns:a16="http://schemas.microsoft.com/office/drawing/2014/main" id="{65B8F2C2-0F05-4FE9-5C37-CBBD8C37D96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72"/>
              <a:stretch/>
            </p:blipFill>
            <p:spPr bwMode="auto">
              <a:xfrm>
                <a:off x="542926" y="1847849"/>
                <a:ext cx="3328866" cy="2667001"/>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EE9A880E-0033-62DA-DC2E-55CEC514351C}"/>
                </a:ext>
              </a:extLst>
            </p:cNvPr>
            <p:cNvSpPr txBox="1"/>
            <p:nvPr/>
          </p:nvSpPr>
          <p:spPr>
            <a:xfrm>
              <a:off x="1147586" y="4944718"/>
              <a:ext cx="2119544" cy="246221"/>
            </a:xfrm>
            <a:prstGeom prst="rect">
              <a:avLst/>
            </a:prstGeom>
            <a:noFill/>
          </p:spPr>
          <p:txBody>
            <a:bodyPr wrap="square" lIns="0" tIns="0" rIns="0" bIns="0">
              <a:spAutoFit/>
            </a:bodyPr>
            <a:lstStyle/>
            <a:p>
              <a:pPr algn="ctr"/>
              <a:r>
                <a:rPr lang="en-US" sz="1600" b="1" dirty="0">
                  <a:latin typeface="Poppins" panose="00000500000000000000" pitchFamily="2" charset="0"/>
                  <a:cs typeface="Poppins" panose="00000500000000000000" pitchFamily="2" charset="0"/>
                </a:rPr>
                <a:t>Two-Sided Test</a:t>
              </a:r>
              <a:endParaRPr lang="en-US" sz="1600" b="1" dirty="0"/>
            </a:p>
          </p:txBody>
        </p:sp>
      </p:grpSp>
      <p:grpSp>
        <p:nvGrpSpPr>
          <p:cNvPr id="23" name="Group 22">
            <a:extLst>
              <a:ext uri="{FF2B5EF4-FFF2-40B4-BE49-F238E27FC236}">
                <a16:creationId xmlns:a16="http://schemas.microsoft.com/office/drawing/2014/main" id="{140D266D-E18D-DD88-F6AA-BE4B1CB40F0E}"/>
              </a:ext>
            </a:extLst>
          </p:cNvPr>
          <p:cNvGrpSpPr/>
          <p:nvPr/>
        </p:nvGrpSpPr>
        <p:grpSpPr>
          <a:xfrm>
            <a:off x="4234264" y="1637038"/>
            <a:ext cx="3723473" cy="3521635"/>
            <a:chOff x="4234264" y="1637038"/>
            <a:chExt cx="3723473" cy="3521635"/>
          </a:xfrm>
        </p:grpSpPr>
        <p:grpSp>
          <p:nvGrpSpPr>
            <p:cNvPr id="24" name="Group 23">
              <a:extLst>
                <a:ext uri="{FF2B5EF4-FFF2-40B4-BE49-F238E27FC236}">
                  <a16:creationId xmlns:a16="http://schemas.microsoft.com/office/drawing/2014/main" id="{CB437214-BF91-2A1D-2574-8AD996432296}"/>
                </a:ext>
              </a:extLst>
            </p:cNvPr>
            <p:cNvGrpSpPr/>
            <p:nvPr/>
          </p:nvGrpSpPr>
          <p:grpSpPr>
            <a:xfrm>
              <a:off x="4234264" y="1637038"/>
              <a:ext cx="3723473" cy="3062622"/>
              <a:chOff x="4234264" y="1637038"/>
              <a:chExt cx="3723473" cy="3062622"/>
            </a:xfrm>
          </p:grpSpPr>
          <p:sp>
            <p:nvSpPr>
              <p:cNvPr id="26" name="Rectangle 25">
                <a:extLst>
                  <a:ext uri="{FF2B5EF4-FFF2-40B4-BE49-F238E27FC236}">
                    <a16:creationId xmlns:a16="http://schemas.microsoft.com/office/drawing/2014/main" id="{4282B815-E520-237A-B3C6-55384F4E8707}"/>
                  </a:ext>
                </a:extLst>
              </p:cNvPr>
              <p:cNvSpPr>
                <a:spLocks/>
              </p:cNvSpPr>
              <p:nvPr/>
            </p:nvSpPr>
            <p:spPr>
              <a:xfrm>
                <a:off x="4234264" y="1637038"/>
                <a:ext cx="3723473" cy="3062622"/>
              </a:xfrm>
              <a:prstGeom prst="rect">
                <a:avLst/>
              </a:prstGeom>
              <a:solidFill>
                <a:schemeClr val="bg1"/>
              </a:solidFill>
              <a:ln>
                <a:noFill/>
              </a:ln>
              <a:effectLst>
                <a:outerShdw blurRad="63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b="1" dirty="0"/>
              </a:p>
            </p:txBody>
          </p:sp>
          <p:pic>
            <p:nvPicPr>
              <p:cNvPr id="27" name="Picture 6">
                <a:extLst>
                  <a:ext uri="{FF2B5EF4-FFF2-40B4-BE49-F238E27FC236}">
                    <a16:creationId xmlns:a16="http://schemas.microsoft.com/office/drawing/2014/main" id="{A0B6B76C-64F6-9B6E-5DF8-3E4181E18E4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69"/>
              <a:stretch/>
            </p:blipFill>
            <p:spPr bwMode="auto">
              <a:xfrm>
                <a:off x="4410076" y="1885949"/>
                <a:ext cx="3371850" cy="2628901"/>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a:extLst>
                <a:ext uri="{FF2B5EF4-FFF2-40B4-BE49-F238E27FC236}">
                  <a16:creationId xmlns:a16="http://schemas.microsoft.com/office/drawing/2014/main" id="{AE231AA9-0A9D-CCC7-8734-3186AFF006B9}"/>
                </a:ext>
              </a:extLst>
            </p:cNvPr>
            <p:cNvSpPr txBox="1"/>
            <p:nvPr/>
          </p:nvSpPr>
          <p:spPr>
            <a:xfrm>
              <a:off x="5036228" y="4912452"/>
              <a:ext cx="2119544" cy="246221"/>
            </a:xfrm>
            <a:prstGeom prst="rect">
              <a:avLst/>
            </a:prstGeom>
            <a:noFill/>
          </p:spPr>
          <p:txBody>
            <a:bodyPr wrap="square" lIns="0" tIns="0" rIns="0" bIns="0">
              <a:spAutoFit/>
            </a:bodyPr>
            <a:lstStyle/>
            <a:p>
              <a:pPr algn="ctr"/>
              <a:r>
                <a:rPr lang="en-US" sz="1600" b="1" dirty="0">
                  <a:latin typeface="Poppins" panose="00000500000000000000" pitchFamily="2" charset="0"/>
                  <a:cs typeface="Poppins" panose="00000500000000000000" pitchFamily="2" charset="0"/>
                </a:rPr>
                <a:t>Left-Tailed Test</a:t>
              </a:r>
              <a:endParaRPr lang="en-US" sz="1600" b="1" dirty="0"/>
            </a:p>
          </p:txBody>
        </p:sp>
      </p:grpSp>
      <p:grpSp>
        <p:nvGrpSpPr>
          <p:cNvPr id="28" name="Group 27">
            <a:extLst>
              <a:ext uri="{FF2B5EF4-FFF2-40B4-BE49-F238E27FC236}">
                <a16:creationId xmlns:a16="http://schemas.microsoft.com/office/drawing/2014/main" id="{6E2C6365-A9FA-7533-C8AC-2B31764D8D5B}"/>
              </a:ext>
            </a:extLst>
          </p:cNvPr>
          <p:cNvGrpSpPr/>
          <p:nvPr/>
        </p:nvGrpSpPr>
        <p:grpSpPr>
          <a:xfrm>
            <a:off x="8122906" y="1637038"/>
            <a:ext cx="3723473" cy="3521635"/>
            <a:chOff x="8122906" y="1637038"/>
            <a:chExt cx="3723473" cy="3521635"/>
          </a:xfrm>
        </p:grpSpPr>
        <p:grpSp>
          <p:nvGrpSpPr>
            <p:cNvPr id="29" name="Group 28">
              <a:extLst>
                <a:ext uri="{FF2B5EF4-FFF2-40B4-BE49-F238E27FC236}">
                  <a16:creationId xmlns:a16="http://schemas.microsoft.com/office/drawing/2014/main" id="{9BE71DD8-5489-33A2-8F05-9E814B5DC686}"/>
                </a:ext>
              </a:extLst>
            </p:cNvPr>
            <p:cNvGrpSpPr/>
            <p:nvPr/>
          </p:nvGrpSpPr>
          <p:grpSpPr>
            <a:xfrm>
              <a:off x="8122906" y="1637038"/>
              <a:ext cx="3723473" cy="3062622"/>
              <a:chOff x="8122906" y="1637038"/>
              <a:chExt cx="3723473" cy="3062622"/>
            </a:xfrm>
          </p:grpSpPr>
          <p:sp>
            <p:nvSpPr>
              <p:cNvPr id="31" name="Rectangle 30">
                <a:extLst>
                  <a:ext uri="{FF2B5EF4-FFF2-40B4-BE49-F238E27FC236}">
                    <a16:creationId xmlns:a16="http://schemas.microsoft.com/office/drawing/2014/main" id="{13DE4BFE-8F99-66FB-2760-FE78F0C86BC8}"/>
                  </a:ext>
                </a:extLst>
              </p:cNvPr>
              <p:cNvSpPr>
                <a:spLocks/>
              </p:cNvSpPr>
              <p:nvPr/>
            </p:nvSpPr>
            <p:spPr>
              <a:xfrm>
                <a:off x="8122906" y="1637038"/>
                <a:ext cx="3723473" cy="3062622"/>
              </a:xfrm>
              <a:prstGeom prst="rect">
                <a:avLst/>
              </a:prstGeom>
              <a:solidFill>
                <a:schemeClr val="bg1"/>
              </a:solidFill>
              <a:ln>
                <a:noFill/>
              </a:ln>
              <a:effectLst>
                <a:outerShdw blurRad="63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b="1" dirty="0"/>
              </a:p>
            </p:txBody>
          </p:sp>
          <p:pic>
            <p:nvPicPr>
              <p:cNvPr id="32" name="Picture 8">
                <a:extLst>
                  <a:ext uri="{FF2B5EF4-FFF2-40B4-BE49-F238E27FC236}">
                    <a16:creationId xmlns:a16="http://schemas.microsoft.com/office/drawing/2014/main" id="{FBEBB6D5-5AF4-6818-8B94-4EB94E24A7A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803"/>
              <a:stretch/>
            </p:blipFill>
            <p:spPr bwMode="auto">
              <a:xfrm>
                <a:off x="8286751" y="1847850"/>
                <a:ext cx="3395784" cy="2657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4735737D-48EA-6839-6C51-983B8884E9A3}"/>
                </a:ext>
              </a:extLst>
            </p:cNvPr>
            <p:cNvSpPr txBox="1"/>
            <p:nvPr/>
          </p:nvSpPr>
          <p:spPr>
            <a:xfrm>
              <a:off x="8924870" y="4912452"/>
              <a:ext cx="2119544" cy="246221"/>
            </a:xfrm>
            <a:prstGeom prst="rect">
              <a:avLst/>
            </a:prstGeom>
            <a:noFill/>
          </p:spPr>
          <p:txBody>
            <a:bodyPr wrap="square" lIns="0" tIns="0" rIns="0" bIns="0">
              <a:spAutoFit/>
            </a:bodyPr>
            <a:lstStyle/>
            <a:p>
              <a:pPr algn="ctr"/>
              <a:r>
                <a:rPr lang="en-US" sz="1600" b="1" dirty="0">
                  <a:latin typeface="Poppins" panose="00000500000000000000" pitchFamily="2" charset="0"/>
                  <a:cs typeface="Poppins" panose="00000500000000000000" pitchFamily="2" charset="0"/>
                </a:rPr>
                <a:t>Right-Tailed Test</a:t>
              </a:r>
              <a:endParaRPr lang="en-US" sz="1600" b="1" dirty="0"/>
            </a:p>
          </p:txBody>
        </p:sp>
      </p:grpSp>
    </p:spTree>
    <p:extLst>
      <p:ext uri="{BB962C8B-B14F-4D97-AF65-F5344CB8AC3E}">
        <p14:creationId xmlns:p14="http://schemas.microsoft.com/office/powerpoint/2010/main" val="108115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6F4E-AA23-E75E-5E6B-79901C4833F4}"/>
              </a:ext>
            </a:extLst>
          </p:cNvPr>
          <p:cNvSpPr>
            <a:spLocks noGrp="1"/>
          </p:cNvSpPr>
          <p:nvPr>
            <p:ph type="title"/>
          </p:nvPr>
        </p:nvSpPr>
        <p:spPr>
          <a:xfrm>
            <a:off x="609600" y="267494"/>
            <a:ext cx="10972800" cy="532128"/>
          </a:xfrm>
        </p:spPr>
        <p:txBody>
          <a:bodyPr>
            <a:normAutofit fontScale="90000"/>
          </a:bodyPr>
          <a:lstStyle/>
          <a:p>
            <a:pPr algn="ctr"/>
            <a:r>
              <a:rPr lang="en-US" dirty="0"/>
              <a:t>Level of Significance</a:t>
            </a:r>
          </a:p>
        </p:txBody>
      </p:sp>
      <p:grpSp>
        <p:nvGrpSpPr>
          <p:cNvPr id="46" name="Group 45">
            <a:extLst>
              <a:ext uri="{FF2B5EF4-FFF2-40B4-BE49-F238E27FC236}">
                <a16:creationId xmlns:a16="http://schemas.microsoft.com/office/drawing/2014/main" id="{B949065B-3122-8FD3-D87A-51B172B1F6DD}"/>
              </a:ext>
            </a:extLst>
          </p:cNvPr>
          <p:cNvGrpSpPr/>
          <p:nvPr/>
        </p:nvGrpSpPr>
        <p:grpSpPr>
          <a:xfrm>
            <a:off x="1102104" y="2506081"/>
            <a:ext cx="4793675" cy="2801305"/>
            <a:chOff x="1102104" y="2506081"/>
            <a:chExt cx="4793675" cy="2801305"/>
          </a:xfrm>
          <a:effectLst>
            <a:glow rad="228600">
              <a:schemeClr val="accent3">
                <a:satMod val="175000"/>
                <a:alpha val="40000"/>
              </a:schemeClr>
            </a:glow>
          </a:effectLst>
        </p:grpSpPr>
        <p:sp>
          <p:nvSpPr>
            <p:cNvPr id="47" name="Rectangle 46">
              <a:extLst>
                <a:ext uri="{FF2B5EF4-FFF2-40B4-BE49-F238E27FC236}">
                  <a16:creationId xmlns:a16="http://schemas.microsoft.com/office/drawing/2014/main" id="{D56ECE52-C3E4-BE79-01AC-5FC5436F28A2}"/>
                </a:ext>
              </a:extLst>
            </p:cNvPr>
            <p:cNvSpPr>
              <a:spLocks/>
            </p:cNvSpPr>
            <p:nvPr/>
          </p:nvSpPr>
          <p:spPr>
            <a:xfrm>
              <a:off x="1102104" y="2514632"/>
              <a:ext cx="4793675" cy="2784202"/>
            </a:xfrm>
            <a:prstGeom prst="rect">
              <a:avLst/>
            </a:prstGeom>
            <a:solidFill>
              <a:schemeClr val="bg1"/>
            </a:solidFill>
            <a:ln>
              <a:noFill/>
            </a:ln>
            <a:effectLst>
              <a:outerShdw blurRad="63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48" name="Picture 2" descr="level of significance and hypothesis testing">
              <a:extLst>
                <a:ext uri="{FF2B5EF4-FFF2-40B4-BE49-F238E27FC236}">
                  <a16:creationId xmlns:a16="http://schemas.microsoft.com/office/drawing/2014/main" id="{C0255C7F-56C9-7078-57BA-E2B72FDBC2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38"/>
            <a:stretch/>
          </p:blipFill>
          <p:spPr bwMode="auto">
            <a:xfrm>
              <a:off x="1186908" y="2506081"/>
              <a:ext cx="4624066" cy="2801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a:extLst>
              <a:ext uri="{FF2B5EF4-FFF2-40B4-BE49-F238E27FC236}">
                <a16:creationId xmlns:a16="http://schemas.microsoft.com/office/drawing/2014/main" id="{E2AC856C-77A8-9355-8ACB-3AA897AC9979}"/>
              </a:ext>
            </a:extLst>
          </p:cNvPr>
          <p:cNvGrpSpPr/>
          <p:nvPr/>
        </p:nvGrpSpPr>
        <p:grpSpPr>
          <a:xfrm>
            <a:off x="6296222" y="2514632"/>
            <a:ext cx="4793675" cy="2784202"/>
            <a:chOff x="6296222" y="2514632"/>
            <a:chExt cx="4793675" cy="2784202"/>
          </a:xfrm>
          <a:effectLst>
            <a:glow rad="228600">
              <a:schemeClr val="accent3">
                <a:satMod val="175000"/>
                <a:alpha val="40000"/>
              </a:schemeClr>
            </a:glow>
          </a:effectLst>
        </p:grpSpPr>
        <p:sp>
          <p:nvSpPr>
            <p:cNvPr id="50" name="Rectangle 49">
              <a:extLst>
                <a:ext uri="{FF2B5EF4-FFF2-40B4-BE49-F238E27FC236}">
                  <a16:creationId xmlns:a16="http://schemas.microsoft.com/office/drawing/2014/main" id="{CEC1C348-2FCC-2D27-0E4C-9B83138BDCB5}"/>
                </a:ext>
              </a:extLst>
            </p:cNvPr>
            <p:cNvSpPr>
              <a:spLocks/>
            </p:cNvSpPr>
            <p:nvPr/>
          </p:nvSpPr>
          <p:spPr>
            <a:xfrm>
              <a:off x="6296222" y="2514632"/>
              <a:ext cx="4793675" cy="2784202"/>
            </a:xfrm>
            <a:prstGeom prst="rect">
              <a:avLst/>
            </a:prstGeom>
            <a:solidFill>
              <a:schemeClr val="bg1"/>
            </a:solidFill>
            <a:ln>
              <a:noFill/>
            </a:ln>
            <a:effectLst>
              <a:outerShdw blurRad="63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51" name="Picture 4">
              <a:extLst>
                <a:ext uri="{FF2B5EF4-FFF2-40B4-BE49-F238E27FC236}">
                  <a16:creationId xmlns:a16="http://schemas.microsoft.com/office/drawing/2014/main" id="{6E698EE9-778F-DEC0-B6BA-CE503E00C4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381026" y="2690042"/>
              <a:ext cx="4624066" cy="2433383"/>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TextBox 51">
            <a:extLst>
              <a:ext uri="{FF2B5EF4-FFF2-40B4-BE49-F238E27FC236}">
                <a16:creationId xmlns:a16="http://schemas.microsoft.com/office/drawing/2014/main" id="{FB2B586E-7CE0-BEC3-D0EF-EDDA4B8D27ED}"/>
              </a:ext>
            </a:extLst>
          </p:cNvPr>
          <p:cNvSpPr txBox="1">
            <a:spLocks/>
          </p:cNvSpPr>
          <p:nvPr/>
        </p:nvSpPr>
        <p:spPr>
          <a:xfrm>
            <a:off x="0" y="1033029"/>
            <a:ext cx="12192000" cy="639021"/>
          </a:xfrm>
          <a:prstGeom prst="rect">
            <a:avLst/>
          </a:prstGeom>
          <a:solidFill>
            <a:schemeClr val="accent1">
              <a:lumMod val="60000"/>
              <a:lumOff val="40000"/>
            </a:schemeClr>
          </a:solidFill>
        </p:spPr>
        <p:txBody>
          <a:bodyPr wrap="square" lIns="365760" tIns="182880" rIns="182880" bIns="182880" anchor="ctr" anchorCtr="0">
            <a:spAutoFit/>
          </a:bodyPr>
          <a:lstStyle/>
          <a:p>
            <a:pPr marL="285750" indent="-285750">
              <a:lnSpc>
                <a:spcPct val="120000"/>
              </a:lnSpc>
              <a:spcAft>
                <a:spcPts val="1800"/>
              </a:spcAft>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6397854D-248C-94DC-E47A-2EE993A7BFD3}"/>
              </a:ext>
            </a:extLst>
          </p:cNvPr>
          <p:cNvSpPr txBox="1"/>
          <p:nvPr/>
        </p:nvSpPr>
        <p:spPr>
          <a:xfrm>
            <a:off x="319535" y="1125381"/>
            <a:ext cx="9987793" cy="984885"/>
          </a:xfrm>
          <a:prstGeom prst="rect">
            <a:avLst/>
          </a:prstGeom>
          <a:noFill/>
        </p:spPr>
        <p:txBody>
          <a:bodyPr wrap="square" lIns="0" tIns="0" rIns="0" bIns="0">
            <a:spAutoFit/>
          </a:bodyPr>
          <a:lstStyle/>
          <a:p>
            <a:pPr marL="171450" indent="-171450">
              <a:buFont typeface="Arial" panose="020B0604020202020204" pitchFamily="34" charset="0"/>
              <a:buChar char="•"/>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Also called Alpha level</a:t>
            </a:r>
          </a:p>
          <a:p>
            <a:pPr marL="171450" indent="-171450">
              <a:buFont typeface="Arial" panose="020B0604020202020204" pitchFamily="34" charset="0"/>
              <a:buChar char="•"/>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 threshold, which reject of accept any hypothesis</a:t>
            </a:r>
          </a:p>
          <a:p>
            <a:pPr marL="171450" indent="-171450">
              <a:buFont typeface="Arial" panose="020B0604020202020204" pitchFamily="34" charset="0"/>
              <a:buChar char="•"/>
            </a:pP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838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fade">
                                      <p:cBhvr>
                                        <p:cTn id="12" dur="500"/>
                                        <p:tgtEl>
                                          <p:spTgt spid="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animEffect transition="in" filter="fade">
                                      <p:cBhvr>
                                        <p:cTn id="17" dur="500"/>
                                        <p:tgtEl>
                                          <p:spTgt spid="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D849-7883-0551-68CE-8984A2CAAC7C}"/>
              </a:ext>
            </a:extLst>
          </p:cNvPr>
          <p:cNvSpPr>
            <a:spLocks noGrp="1"/>
          </p:cNvSpPr>
          <p:nvPr>
            <p:ph type="title"/>
          </p:nvPr>
        </p:nvSpPr>
        <p:spPr>
          <a:xfrm>
            <a:off x="609600" y="267494"/>
            <a:ext cx="10972800" cy="684837"/>
          </a:xfrm>
        </p:spPr>
        <p:txBody>
          <a:bodyPr>
            <a:normAutofit fontScale="90000"/>
          </a:bodyPr>
          <a:lstStyle/>
          <a:p>
            <a:pPr algn="ctr"/>
            <a:r>
              <a:rPr lang="en-US" dirty="0"/>
              <a:t>Case Study -1</a:t>
            </a:r>
          </a:p>
        </p:txBody>
      </p:sp>
      <p:sp>
        <p:nvSpPr>
          <p:cNvPr id="14" name="TextBox 13">
            <a:extLst>
              <a:ext uri="{FF2B5EF4-FFF2-40B4-BE49-F238E27FC236}">
                <a16:creationId xmlns:a16="http://schemas.microsoft.com/office/drawing/2014/main" id="{EADE99B4-5D71-657D-DE54-910FE083E537}"/>
              </a:ext>
            </a:extLst>
          </p:cNvPr>
          <p:cNvSpPr txBox="1">
            <a:spLocks/>
          </p:cNvSpPr>
          <p:nvPr/>
        </p:nvSpPr>
        <p:spPr>
          <a:xfrm>
            <a:off x="347472" y="1069848"/>
            <a:ext cx="11500757" cy="615553"/>
          </a:xfrm>
          <a:prstGeom prst="rect">
            <a:avLst/>
          </a:prstGeom>
          <a:noFill/>
        </p:spPr>
        <p:txBody>
          <a:bodyPr wrap="square" lIns="0" tIns="0" rIns="0" bIns="0">
            <a:sp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Compared the smoking cessation rates for smokers randomly assigned to use a nicotine patch versus a placebo patch.</a:t>
            </a:r>
          </a:p>
        </p:txBody>
      </p:sp>
      <p:grpSp>
        <p:nvGrpSpPr>
          <p:cNvPr id="16" name="Group 15">
            <a:extLst>
              <a:ext uri="{FF2B5EF4-FFF2-40B4-BE49-F238E27FC236}">
                <a16:creationId xmlns:a16="http://schemas.microsoft.com/office/drawing/2014/main" id="{FF67986A-9453-1416-F51E-ED627FDBD63F}"/>
              </a:ext>
            </a:extLst>
          </p:cNvPr>
          <p:cNvGrpSpPr/>
          <p:nvPr/>
        </p:nvGrpSpPr>
        <p:grpSpPr>
          <a:xfrm>
            <a:off x="345623" y="1833522"/>
            <a:ext cx="11331541" cy="900153"/>
            <a:chOff x="345623" y="1833522"/>
            <a:chExt cx="11331541" cy="900153"/>
          </a:xfrm>
        </p:grpSpPr>
        <p:sp>
          <p:nvSpPr>
            <p:cNvPr id="17" name="TextBox 16">
              <a:extLst>
                <a:ext uri="{FF2B5EF4-FFF2-40B4-BE49-F238E27FC236}">
                  <a16:creationId xmlns:a16="http://schemas.microsoft.com/office/drawing/2014/main" id="{2116BFD5-CB20-BC3F-7356-7A7B6119430B}"/>
                </a:ext>
              </a:extLst>
            </p:cNvPr>
            <p:cNvSpPr txBox="1">
              <a:spLocks/>
            </p:cNvSpPr>
            <p:nvPr/>
          </p:nvSpPr>
          <p:spPr>
            <a:xfrm>
              <a:off x="2054897" y="1996340"/>
              <a:ext cx="9622267" cy="574516"/>
            </a:xfrm>
            <a:prstGeom prst="rect">
              <a:avLst/>
            </a:prstGeom>
            <a:noFill/>
          </p:spPr>
          <p:txBody>
            <a:bodyPr wrap="square" lIns="0" tIns="0" rIns="0" bIns="0">
              <a:noAutofit/>
            </a:bodyPr>
            <a:lstStyle/>
            <a:p>
              <a:pPr>
                <a:lnSpc>
                  <a:spcPct val="120000"/>
                </a:lnSpc>
                <a:spcAft>
                  <a:spcPts val="1200"/>
                </a:spcAft>
              </a:pPr>
              <a:r>
                <a:rPr lang="en-US" dirty="0">
                  <a:latin typeface="Times New Roman" panose="02020603050405020304" pitchFamily="18" charset="0"/>
                  <a:ea typeface="Tahoma" panose="020B0604030504040204" pitchFamily="34" charset="0"/>
                  <a:cs typeface="Times New Roman" panose="02020603050405020304" pitchFamily="18" charset="0"/>
                </a:rPr>
                <a:t>The proportion of smokers in the population who would quit smoking using a nicotine patch and a placebo patch are the same.</a:t>
              </a:r>
            </a:p>
          </p:txBody>
        </p:sp>
        <p:sp>
          <p:nvSpPr>
            <p:cNvPr id="18" name="TextBox 17">
              <a:extLst>
                <a:ext uri="{FF2B5EF4-FFF2-40B4-BE49-F238E27FC236}">
                  <a16:creationId xmlns:a16="http://schemas.microsoft.com/office/drawing/2014/main" id="{59740EF2-3018-2534-78F3-9B203D66F178}"/>
                </a:ext>
              </a:extLst>
            </p:cNvPr>
            <p:cNvSpPr txBox="1">
              <a:spLocks/>
            </p:cNvSpPr>
            <p:nvPr/>
          </p:nvSpPr>
          <p:spPr>
            <a:xfrm>
              <a:off x="345623" y="1833522"/>
              <a:ext cx="1559377" cy="900153"/>
            </a:xfrm>
            <a:prstGeom prst="roundRect">
              <a:avLst>
                <a:gd name="adj" fmla="val 7983"/>
              </a:avLst>
            </a:prstGeom>
            <a:solidFill>
              <a:schemeClr val="accent1">
                <a:lumMod val="60000"/>
                <a:lumOff val="40000"/>
              </a:schemeClr>
            </a:solidFill>
          </p:spPr>
          <p:txBody>
            <a:bodyPr wrap="square" tIns="91440" bIns="91440" anchor="ctr" anchorCtr="0">
              <a:noAutofit/>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Null hypothesis</a:t>
              </a:r>
            </a:p>
          </p:txBody>
        </p:sp>
      </p:grpSp>
      <p:grpSp>
        <p:nvGrpSpPr>
          <p:cNvPr id="19" name="Group 18">
            <a:extLst>
              <a:ext uri="{FF2B5EF4-FFF2-40B4-BE49-F238E27FC236}">
                <a16:creationId xmlns:a16="http://schemas.microsoft.com/office/drawing/2014/main" id="{54AEDD6C-FA3D-D43D-62A8-714FAC6711AC}"/>
              </a:ext>
            </a:extLst>
          </p:cNvPr>
          <p:cNvGrpSpPr/>
          <p:nvPr/>
        </p:nvGrpSpPr>
        <p:grpSpPr>
          <a:xfrm>
            <a:off x="345623" y="2918405"/>
            <a:ext cx="11331541" cy="900153"/>
            <a:chOff x="345623" y="2918405"/>
            <a:chExt cx="11331541" cy="900153"/>
          </a:xfrm>
        </p:grpSpPr>
        <p:sp>
          <p:nvSpPr>
            <p:cNvPr id="27" name="TextBox 26">
              <a:extLst>
                <a:ext uri="{FF2B5EF4-FFF2-40B4-BE49-F238E27FC236}">
                  <a16:creationId xmlns:a16="http://schemas.microsoft.com/office/drawing/2014/main" id="{785C0F68-B7A0-F3A1-A569-61D6B39A69EE}"/>
                </a:ext>
              </a:extLst>
            </p:cNvPr>
            <p:cNvSpPr txBox="1">
              <a:spLocks/>
            </p:cNvSpPr>
            <p:nvPr/>
          </p:nvSpPr>
          <p:spPr>
            <a:xfrm>
              <a:off x="2054897" y="3081223"/>
              <a:ext cx="9622267" cy="574516"/>
            </a:xfrm>
            <a:prstGeom prst="rect">
              <a:avLst/>
            </a:prstGeom>
            <a:noFill/>
          </p:spPr>
          <p:txBody>
            <a:bodyPr wrap="square" lIns="0" tIns="0" rIns="0" bIns="0">
              <a:noAutofit/>
            </a:bodyPr>
            <a:lstStyle/>
            <a:p>
              <a:pPr>
                <a:lnSpc>
                  <a:spcPct val="120000"/>
                </a:lnSpc>
                <a:spcAft>
                  <a:spcPts val="1200"/>
                </a:spcAft>
              </a:pPr>
              <a:r>
                <a:rPr lang="en-US" dirty="0">
                  <a:latin typeface="Times New Roman" panose="02020603050405020304" pitchFamily="18" charset="0"/>
                  <a:ea typeface="Tahoma" panose="020B0604030504040204" pitchFamily="34" charset="0"/>
                  <a:cs typeface="Times New Roman" panose="02020603050405020304" pitchFamily="18" charset="0"/>
                </a:rPr>
                <a:t>The proportion of smokers in the population who would quit smoking using a nicotine patch is higher than the proportion who would quit using a placebo patch</a:t>
              </a:r>
            </a:p>
          </p:txBody>
        </p:sp>
        <p:sp>
          <p:nvSpPr>
            <p:cNvPr id="28" name="TextBox 27">
              <a:extLst>
                <a:ext uri="{FF2B5EF4-FFF2-40B4-BE49-F238E27FC236}">
                  <a16:creationId xmlns:a16="http://schemas.microsoft.com/office/drawing/2014/main" id="{B0BB4D51-71CC-842C-8D75-627AFDFBED36}"/>
                </a:ext>
              </a:extLst>
            </p:cNvPr>
            <p:cNvSpPr txBox="1">
              <a:spLocks/>
            </p:cNvSpPr>
            <p:nvPr/>
          </p:nvSpPr>
          <p:spPr>
            <a:xfrm>
              <a:off x="345623" y="2918405"/>
              <a:ext cx="1559377" cy="900153"/>
            </a:xfrm>
            <a:prstGeom prst="roundRect">
              <a:avLst>
                <a:gd name="adj" fmla="val 7983"/>
              </a:avLst>
            </a:prstGeom>
            <a:solidFill>
              <a:schemeClr val="accent1">
                <a:lumMod val="60000"/>
                <a:lumOff val="40000"/>
              </a:schemeClr>
            </a:solidFill>
          </p:spPr>
          <p:txBody>
            <a:bodyPr wrap="square" tIns="91440" bIns="91440" anchor="ctr" anchorCtr="0">
              <a:noAutofit/>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Alternative hypothesis</a:t>
              </a:r>
            </a:p>
          </p:txBody>
        </p:sp>
      </p:grpSp>
      <p:grpSp>
        <p:nvGrpSpPr>
          <p:cNvPr id="29" name="Group 28">
            <a:extLst>
              <a:ext uri="{FF2B5EF4-FFF2-40B4-BE49-F238E27FC236}">
                <a16:creationId xmlns:a16="http://schemas.microsoft.com/office/drawing/2014/main" id="{C981FD72-132C-9798-88E6-66FF1061083E}"/>
              </a:ext>
            </a:extLst>
          </p:cNvPr>
          <p:cNvGrpSpPr/>
          <p:nvPr/>
        </p:nvGrpSpPr>
        <p:grpSpPr>
          <a:xfrm>
            <a:off x="345623" y="4003288"/>
            <a:ext cx="11331541" cy="900153"/>
            <a:chOff x="345623" y="4003288"/>
            <a:chExt cx="11331541" cy="900153"/>
          </a:xfrm>
        </p:grpSpPr>
        <p:sp>
          <p:nvSpPr>
            <p:cNvPr id="30" name="TextBox 29">
              <a:extLst>
                <a:ext uri="{FF2B5EF4-FFF2-40B4-BE49-F238E27FC236}">
                  <a16:creationId xmlns:a16="http://schemas.microsoft.com/office/drawing/2014/main" id="{3218D114-7ECC-C6DF-4B4E-1C30E0DD47CF}"/>
                </a:ext>
              </a:extLst>
            </p:cNvPr>
            <p:cNvSpPr txBox="1">
              <a:spLocks/>
            </p:cNvSpPr>
            <p:nvPr/>
          </p:nvSpPr>
          <p:spPr>
            <a:xfrm>
              <a:off x="2054897" y="4166106"/>
              <a:ext cx="9622267" cy="574516"/>
            </a:xfrm>
            <a:prstGeom prst="rect">
              <a:avLst/>
            </a:prstGeom>
            <a:noFill/>
          </p:spPr>
          <p:txBody>
            <a:bodyPr wrap="square" lIns="0" tIns="0" rIns="0" bIns="0">
              <a:noAutofit/>
            </a:bodyPr>
            <a:lstStyle/>
            <a:p>
              <a:pPr>
                <a:lnSpc>
                  <a:spcPct val="120000"/>
                </a:lnSpc>
                <a:spcAft>
                  <a:spcPts val="1200"/>
                </a:spcAft>
              </a:pPr>
              <a:r>
                <a:rPr lang="en-US" dirty="0">
                  <a:latin typeface="Times New Roman" panose="02020603050405020304" pitchFamily="18" charset="0"/>
                  <a:ea typeface="Tahoma" panose="020B0604030504040204" pitchFamily="34" charset="0"/>
                  <a:cs typeface="Times New Roman" panose="02020603050405020304" pitchFamily="18" charset="0"/>
                </a:rPr>
                <a:t>Higher smoking cessation rates were observed in the active nicotine patch group at 8 weeks (46.7% vs 20%) (P &lt; .001) and at 1 year (27.5% vs 14.2%) (P = .011). (Hurt et al., 1994, p. 595)</a:t>
              </a:r>
            </a:p>
          </p:txBody>
        </p:sp>
        <p:sp>
          <p:nvSpPr>
            <p:cNvPr id="31" name="TextBox 30">
              <a:extLst>
                <a:ext uri="{FF2B5EF4-FFF2-40B4-BE49-F238E27FC236}">
                  <a16:creationId xmlns:a16="http://schemas.microsoft.com/office/drawing/2014/main" id="{5D400FA3-488D-8A59-4145-52CA415E5C3A}"/>
                </a:ext>
              </a:extLst>
            </p:cNvPr>
            <p:cNvSpPr txBox="1">
              <a:spLocks/>
            </p:cNvSpPr>
            <p:nvPr/>
          </p:nvSpPr>
          <p:spPr>
            <a:xfrm>
              <a:off x="345623" y="4003288"/>
              <a:ext cx="1559377" cy="900153"/>
            </a:xfrm>
            <a:prstGeom prst="roundRect">
              <a:avLst>
                <a:gd name="adj" fmla="val 7983"/>
              </a:avLst>
            </a:prstGeom>
            <a:solidFill>
              <a:schemeClr val="accent1">
                <a:lumMod val="60000"/>
                <a:lumOff val="40000"/>
              </a:schemeClr>
            </a:solidFill>
          </p:spPr>
          <p:txBody>
            <a:bodyPr wrap="square" tIns="91440" bIns="91440" anchor="ctr" anchorCtr="0">
              <a:noAutofit/>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Test Statistics</a:t>
              </a:r>
            </a:p>
          </p:txBody>
        </p:sp>
      </p:grpSp>
      <p:grpSp>
        <p:nvGrpSpPr>
          <p:cNvPr id="32" name="Group 31">
            <a:extLst>
              <a:ext uri="{FF2B5EF4-FFF2-40B4-BE49-F238E27FC236}">
                <a16:creationId xmlns:a16="http://schemas.microsoft.com/office/drawing/2014/main" id="{A3712EA9-4166-844D-F6F6-293797E6CB21}"/>
              </a:ext>
            </a:extLst>
          </p:cNvPr>
          <p:cNvGrpSpPr/>
          <p:nvPr/>
        </p:nvGrpSpPr>
        <p:grpSpPr>
          <a:xfrm>
            <a:off x="345623" y="5088170"/>
            <a:ext cx="11331541" cy="1012281"/>
            <a:chOff x="345623" y="5088170"/>
            <a:chExt cx="11331541" cy="1012281"/>
          </a:xfrm>
        </p:grpSpPr>
        <p:sp>
          <p:nvSpPr>
            <p:cNvPr id="33" name="TextBox 32">
              <a:extLst>
                <a:ext uri="{FF2B5EF4-FFF2-40B4-BE49-F238E27FC236}">
                  <a16:creationId xmlns:a16="http://schemas.microsoft.com/office/drawing/2014/main" id="{7CC70E3B-742C-72A1-0ABA-B869DB16B0F0}"/>
                </a:ext>
              </a:extLst>
            </p:cNvPr>
            <p:cNvSpPr txBox="1">
              <a:spLocks/>
            </p:cNvSpPr>
            <p:nvPr/>
          </p:nvSpPr>
          <p:spPr>
            <a:xfrm>
              <a:off x="2054897" y="5103255"/>
              <a:ext cx="9622267" cy="997196"/>
            </a:xfrm>
            <a:prstGeom prst="rect">
              <a:avLst/>
            </a:prstGeom>
            <a:noFill/>
          </p:spPr>
          <p:txBody>
            <a:bodyPr wrap="square" lIns="0" tIns="0" rIns="0" bIns="0">
              <a:spAutoFit/>
            </a:bodyPr>
            <a:lstStyle/>
            <a:p>
              <a:pPr>
                <a:lnSpc>
                  <a:spcPct val="120000"/>
                </a:lnSpc>
                <a:spcAft>
                  <a:spcPts val="1200"/>
                </a:spcAft>
              </a:pPr>
              <a:r>
                <a:rPr lang="en-US" dirty="0">
                  <a:latin typeface="Times New Roman" panose="02020603050405020304" pitchFamily="18" charset="0"/>
                  <a:ea typeface="Tahoma" panose="020B0604030504040204" pitchFamily="34" charset="0"/>
                  <a:cs typeface="Times New Roman" panose="02020603050405020304" pitchFamily="18" charset="0"/>
                </a:rPr>
                <a:t>p-values are quite small: less than 0.001 for difference after 8 weeks and equal to 0.011 for difference after a year. Therefore, rates of quitting are significantly higher using a nicotine patch than using a placebo patch after 8 weeks and after 1 year.</a:t>
              </a:r>
            </a:p>
          </p:txBody>
        </p:sp>
        <p:sp>
          <p:nvSpPr>
            <p:cNvPr id="34" name="TextBox 33">
              <a:extLst>
                <a:ext uri="{FF2B5EF4-FFF2-40B4-BE49-F238E27FC236}">
                  <a16:creationId xmlns:a16="http://schemas.microsoft.com/office/drawing/2014/main" id="{136FB605-AE48-CC9E-8C54-DE7084E76A6F}"/>
                </a:ext>
              </a:extLst>
            </p:cNvPr>
            <p:cNvSpPr txBox="1">
              <a:spLocks/>
            </p:cNvSpPr>
            <p:nvPr/>
          </p:nvSpPr>
          <p:spPr>
            <a:xfrm>
              <a:off x="345623" y="5088170"/>
              <a:ext cx="1559377" cy="900153"/>
            </a:xfrm>
            <a:prstGeom prst="roundRect">
              <a:avLst>
                <a:gd name="adj" fmla="val 7983"/>
              </a:avLst>
            </a:prstGeom>
            <a:solidFill>
              <a:schemeClr val="accent1">
                <a:lumMod val="60000"/>
                <a:lumOff val="40000"/>
              </a:schemeClr>
            </a:solidFill>
          </p:spPr>
          <p:txBody>
            <a:bodyPr wrap="square" tIns="91440" bIns="91440" anchor="ctr" anchorCtr="0">
              <a:noAutofit/>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Conclusion</a:t>
              </a:r>
            </a:p>
          </p:txBody>
        </p:sp>
      </p:grpSp>
    </p:spTree>
    <p:extLst>
      <p:ext uri="{BB962C8B-B14F-4D97-AF65-F5344CB8AC3E}">
        <p14:creationId xmlns:p14="http://schemas.microsoft.com/office/powerpoint/2010/main" val="287763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56B502-48D4-EC88-7DF8-678F7F62B63B}"/>
              </a:ext>
            </a:extLst>
          </p:cNvPr>
          <p:cNvSpPr>
            <a:spLocks noGrp="1"/>
          </p:cNvSpPr>
          <p:nvPr>
            <p:ph type="title"/>
          </p:nvPr>
        </p:nvSpPr>
        <p:spPr>
          <a:xfrm>
            <a:off x="609600" y="267494"/>
            <a:ext cx="10972800" cy="548052"/>
          </a:xfrm>
          <a:effectLst>
            <a:outerShdw blurRad="50800" dist="38100" dir="5400000" algn="t" rotWithShape="0">
              <a:prstClr val="black">
                <a:alpha val="40000"/>
              </a:prstClr>
            </a:outerShdw>
          </a:effectLst>
        </p:spPr>
        <p:txBody>
          <a:bodyPr>
            <a:normAutofit fontScale="90000"/>
          </a:bodyPr>
          <a:lstStyle/>
          <a:p>
            <a:pPr algn="ctr"/>
            <a:r>
              <a:rPr lang="en-US" dirty="0"/>
              <a:t>Case Study -2</a:t>
            </a:r>
          </a:p>
        </p:txBody>
      </p:sp>
      <p:sp>
        <p:nvSpPr>
          <p:cNvPr id="17" name="TextBox 16">
            <a:extLst>
              <a:ext uri="{FF2B5EF4-FFF2-40B4-BE49-F238E27FC236}">
                <a16:creationId xmlns:a16="http://schemas.microsoft.com/office/drawing/2014/main" id="{E71A31B1-0F51-3AB5-9222-28B2694CAF73}"/>
              </a:ext>
            </a:extLst>
          </p:cNvPr>
          <p:cNvSpPr txBox="1">
            <a:spLocks/>
          </p:cNvSpPr>
          <p:nvPr/>
        </p:nvSpPr>
        <p:spPr>
          <a:xfrm>
            <a:off x="466932" y="1940602"/>
            <a:ext cx="3556813" cy="2976795"/>
          </a:xfrm>
          <a:prstGeom prst="rect">
            <a:avLst/>
          </a:prstGeom>
          <a:solidFill>
            <a:schemeClr val="accent1">
              <a:lumMod val="60000"/>
              <a:lumOff val="40000"/>
            </a:schemeClr>
          </a:solidFill>
        </p:spPr>
        <p:txBody>
          <a:bodyPr wrap="square" lIns="91440" tIns="91440" rIns="91440" bIns="91440" anchor="ctr" anchorCtr="0">
            <a:noAutofit/>
          </a:bodyPr>
          <a:lstStyle/>
          <a:p>
            <a:pPr algn="ctr">
              <a:lnSpc>
                <a:spcPct val="120000"/>
              </a:lnSpc>
            </a:pPr>
            <a:r>
              <a:rPr lang="en-US" sz="1600" dirty="0">
                <a:solidFill>
                  <a:schemeClr val="bg1"/>
                </a:solidFill>
                <a:latin typeface="Poppins" panose="00000500000000000000" pitchFamily="2" charset="0"/>
                <a:cs typeface="Poppins" panose="00000500000000000000" pitchFamily="2" charset="0"/>
              </a:rPr>
              <a:t>On May 16, 1994, Newsweek reported the results of a public opinion poll that asked: </a:t>
            </a:r>
          </a:p>
          <a:p>
            <a:pPr algn="ctr">
              <a:lnSpc>
                <a:spcPct val="120000"/>
              </a:lnSpc>
            </a:pPr>
            <a:endParaRPr lang="en-US" sz="1600" dirty="0">
              <a:solidFill>
                <a:schemeClr val="bg1"/>
              </a:solidFill>
              <a:latin typeface="Poppins" panose="00000500000000000000" pitchFamily="2" charset="0"/>
              <a:cs typeface="Poppins" panose="00000500000000000000" pitchFamily="2" charset="0"/>
            </a:endParaRPr>
          </a:p>
          <a:p>
            <a:pPr algn="ctr">
              <a:lnSpc>
                <a:spcPct val="120000"/>
              </a:lnSpc>
            </a:pPr>
            <a:r>
              <a:rPr lang="en-US" sz="1600" dirty="0">
                <a:solidFill>
                  <a:schemeClr val="bg1"/>
                </a:solidFill>
                <a:latin typeface="Poppins" panose="00000500000000000000" pitchFamily="2" charset="0"/>
                <a:cs typeface="Poppins" panose="00000500000000000000" pitchFamily="2" charset="0"/>
              </a:rPr>
              <a:t>“From everything you know about Bill Clinton, does he have the honesty and integrity you expect in a president?”</a:t>
            </a:r>
          </a:p>
        </p:txBody>
      </p:sp>
      <p:sp>
        <p:nvSpPr>
          <p:cNvPr id="18" name="TextBox 17">
            <a:extLst>
              <a:ext uri="{FF2B5EF4-FFF2-40B4-BE49-F238E27FC236}">
                <a16:creationId xmlns:a16="http://schemas.microsoft.com/office/drawing/2014/main" id="{3C27696E-E533-CF73-5450-8170ABBD5922}"/>
              </a:ext>
            </a:extLst>
          </p:cNvPr>
          <p:cNvSpPr txBox="1">
            <a:spLocks/>
          </p:cNvSpPr>
          <p:nvPr/>
        </p:nvSpPr>
        <p:spPr>
          <a:xfrm>
            <a:off x="4317594" y="1940602"/>
            <a:ext cx="3556813" cy="2976795"/>
          </a:xfrm>
          <a:prstGeom prst="rect">
            <a:avLst/>
          </a:prstGeom>
          <a:solidFill>
            <a:schemeClr val="accent1">
              <a:lumMod val="40000"/>
              <a:lumOff val="60000"/>
            </a:schemeClr>
          </a:solidFill>
        </p:spPr>
        <p:txBody>
          <a:bodyPr wrap="square" lIns="91440" tIns="91440" rIns="91440" bIns="91440" anchor="ctr" anchorCtr="0">
            <a:noAutofit/>
          </a:bodyPr>
          <a:lstStyle/>
          <a:p>
            <a:pPr algn="ctr">
              <a:lnSpc>
                <a:spcPct val="120000"/>
              </a:lnSpc>
            </a:pPr>
            <a:r>
              <a:rPr lang="en-US" sz="1600" dirty="0">
                <a:solidFill>
                  <a:schemeClr val="bg1"/>
                </a:solidFill>
                <a:latin typeface="Poppins" panose="00000500000000000000" pitchFamily="2" charset="0"/>
                <a:cs typeface="Poppins" panose="00000500000000000000" pitchFamily="2" charset="0"/>
              </a:rPr>
              <a:t>Poll surveyed 518 adults and 233, or 0.45 of them </a:t>
            </a:r>
          </a:p>
          <a:p>
            <a:pPr algn="ctr">
              <a:lnSpc>
                <a:spcPct val="120000"/>
              </a:lnSpc>
            </a:pPr>
            <a:r>
              <a:rPr lang="en-US" sz="1600" dirty="0">
                <a:solidFill>
                  <a:schemeClr val="bg1"/>
                </a:solidFill>
                <a:latin typeface="Poppins" panose="00000500000000000000" pitchFamily="2" charset="0"/>
                <a:cs typeface="Poppins" panose="00000500000000000000" pitchFamily="2" charset="0"/>
              </a:rPr>
              <a:t>(clearly less than half), </a:t>
            </a:r>
          </a:p>
          <a:p>
            <a:pPr algn="ctr">
              <a:lnSpc>
                <a:spcPct val="120000"/>
              </a:lnSpc>
            </a:pPr>
            <a:r>
              <a:rPr lang="en-US" sz="1600" dirty="0">
                <a:solidFill>
                  <a:schemeClr val="bg1"/>
                </a:solidFill>
                <a:latin typeface="Poppins" panose="00000500000000000000" pitchFamily="2" charset="0"/>
                <a:cs typeface="Poppins" panose="00000500000000000000" pitchFamily="2" charset="0"/>
              </a:rPr>
              <a:t>answered yes.</a:t>
            </a:r>
          </a:p>
        </p:txBody>
      </p:sp>
      <p:sp>
        <p:nvSpPr>
          <p:cNvPr id="19" name="TextBox 18">
            <a:extLst>
              <a:ext uri="{FF2B5EF4-FFF2-40B4-BE49-F238E27FC236}">
                <a16:creationId xmlns:a16="http://schemas.microsoft.com/office/drawing/2014/main" id="{E66F12AA-6880-B668-5A77-79D74D95046F}"/>
              </a:ext>
            </a:extLst>
          </p:cNvPr>
          <p:cNvSpPr txBox="1">
            <a:spLocks/>
          </p:cNvSpPr>
          <p:nvPr/>
        </p:nvSpPr>
        <p:spPr>
          <a:xfrm>
            <a:off x="8168255" y="1940602"/>
            <a:ext cx="3556813" cy="2976795"/>
          </a:xfrm>
          <a:prstGeom prst="rect">
            <a:avLst/>
          </a:prstGeom>
          <a:solidFill>
            <a:schemeClr val="accent1">
              <a:lumMod val="20000"/>
              <a:lumOff val="80000"/>
            </a:schemeClr>
          </a:solidFill>
        </p:spPr>
        <p:txBody>
          <a:bodyPr wrap="square" lIns="91440" tIns="91440" rIns="91440" bIns="91440" anchor="ctr" anchorCtr="0">
            <a:noAutofit/>
          </a:bodyPr>
          <a:lstStyle/>
          <a:p>
            <a:pPr algn="ctr">
              <a:lnSpc>
                <a:spcPct val="120000"/>
              </a:lnSpc>
            </a:pPr>
            <a:r>
              <a:rPr lang="en-US" sz="1600" dirty="0">
                <a:solidFill>
                  <a:schemeClr val="bg1"/>
                </a:solidFill>
                <a:latin typeface="Poppins" panose="00000500000000000000" pitchFamily="2" charset="0"/>
                <a:cs typeface="Poppins" panose="00000500000000000000" pitchFamily="2" charset="0"/>
              </a:rPr>
              <a:t>Could Clinton’s adversaries conclude from this that only a minority (less than half) of the population of Americans thought Clinton had the honesty and integrity to be president?</a:t>
            </a:r>
          </a:p>
        </p:txBody>
      </p:sp>
    </p:spTree>
    <p:extLst>
      <p:ext uri="{BB962C8B-B14F-4D97-AF65-F5344CB8AC3E}">
        <p14:creationId xmlns:p14="http://schemas.microsoft.com/office/powerpoint/2010/main" val="230292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A56B502-48D4-EC88-7DF8-678F7F62B63B}"/>
              </a:ext>
            </a:extLst>
          </p:cNvPr>
          <p:cNvSpPr>
            <a:spLocks noGrp="1"/>
          </p:cNvSpPr>
          <p:nvPr>
            <p:ph type="title"/>
          </p:nvPr>
        </p:nvSpPr>
        <p:spPr>
          <a:xfrm>
            <a:off x="609600" y="267494"/>
            <a:ext cx="10972800" cy="548052"/>
          </a:xfrm>
          <a:effectLst>
            <a:outerShdw blurRad="50800" dist="38100" dir="5400000" algn="t" rotWithShape="0">
              <a:prstClr val="black">
                <a:alpha val="40000"/>
              </a:prstClr>
            </a:outerShdw>
          </a:effectLst>
        </p:spPr>
        <p:txBody>
          <a:bodyPr>
            <a:normAutofit fontScale="90000"/>
          </a:bodyPr>
          <a:lstStyle/>
          <a:p>
            <a:pPr algn="ctr"/>
            <a:r>
              <a:rPr lang="en-IN" dirty="0"/>
              <a:t>Case Study -2</a:t>
            </a:r>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32B40D8-6503-7806-C254-CDFE9391538D}"/>
                  </a:ext>
                </a:extLst>
              </p:cNvPr>
              <p:cNvSpPr txBox="1">
                <a:spLocks/>
              </p:cNvSpPr>
              <p:nvPr/>
            </p:nvSpPr>
            <p:spPr>
              <a:xfrm>
                <a:off x="5881736" y="2544655"/>
                <a:ext cx="5524311" cy="3411640"/>
              </a:xfrm>
              <a:prstGeom prst="rect">
                <a:avLst/>
              </a:prstGeom>
              <a:noFill/>
            </p:spPr>
            <p:txBody>
              <a:bodyPr wrap="square" lIns="0" tIns="0" rIns="0" bIns="0">
                <a:spAutoFit/>
              </a:bodyPr>
              <a:lstStyle/>
              <a:p>
                <a:pPr>
                  <a:lnSpc>
                    <a:spcPct val="150000"/>
                  </a:lnSpc>
                </a:pPr>
                <a:r>
                  <a:rPr lang="en-US" b="1" dirty="0">
                    <a:latin typeface="Times New Roman" panose="02020603050405020304" pitchFamily="18" charset="0"/>
                    <a:cs typeface="Times New Roman" panose="02020603050405020304" pitchFamily="18" charset="0"/>
                  </a:rPr>
                  <a:t>Sample proportion is: </a:t>
                </a:r>
              </a:p>
              <a:p>
                <a:pPr>
                  <a:lnSpc>
                    <a:spcPct val="150000"/>
                  </a:lnSpc>
                </a:pPr>
                <a:r>
                  <a:rPr lang="en-US" dirty="0">
                    <a:latin typeface="Times New Roman" panose="02020603050405020304" pitchFamily="18" charset="0"/>
                    <a:cs typeface="Times New Roman" panose="02020603050405020304" pitchFamily="18" charset="0"/>
                  </a:rPr>
                  <a:t>233/518 = 0.45.</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The standard deviation </a:t>
                </a:r>
              </a:p>
              <a:p>
                <a:pPr>
                  <a:lnSpc>
                    <a:spcPct val="150000"/>
                  </a:lnSpc>
                </a:pPr>
                <a14:m>
                  <m:oMath xmlns:m="http://schemas.openxmlformats.org/officeDocument/2006/math">
                    <m:rad>
                      <m:radPr>
                        <m:degHide m:val="on"/>
                        <m:ctrlPr>
                          <a:rPr lang="en-US" i="1" dirty="0" smtClean="0">
                            <a:latin typeface="Cambria Math" panose="02040503050406030204" pitchFamily="18" charset="0"/>
                            <a:cs typeface="Poppins" panose="00000500000000000000" pitchFamily="2" charset="0"/>
                          </a:rPr>
                        </m:ctrlPr>
                      </m:radPr>
                      <m:deg/>
                      <m:e>
                        <m:r>
                          <a:rPr lang="en-US" i="1" dirty="0">
                            <a:latin typeface="Cambria Math" panose="02040503050406030204" pitchFamily="18" charset="0"/>
                            <a:cs typeface="Poppins" panose="00000500000000000000" pitchFamily="2" charset="0"/>
                          </a:rPr>
                          <m:t>(0.50) × (1 – 0.50)</m:t>
                        </m:r>
                        <m:r>
                          <a:rPr lang="en-US" b="0" i="1" dirty="0" smtClean="0">
                            <a:latin typeface="Cambria Math" panose="02040503050406030204" pitchFamily="18" charset="0"/>
                            <a:cs typeface="Poppins" panose="00000500000000000000" pitchFamily="2" charset="0"/>
                          </a:rPr>
                          <m:t>/518</m:t>
                        </m:r>
                      </m:e>
                    </m:rad>
                    <m:r>
                      <a:rPr lang="en-US" i="1" dirty="0" smtClean="0">
                        <a:latin typeface="Cambria Math" panose="02040503050406030204" pitchFamily="18" charset="0"/>
                        <a:cs typeface="Poppins" panose="00000500000000000000" pitchFamily="2" charset="0"/>
                      </a:rPr>
                      <m:t> </m:t>
                    </m:r>
                  </m:oMath>
                </a14:m>
                <a:r>
                  <a:rPr lang="en-US" dirty="0">
                    <a:latin typeface="Times New Roman" panose="02020603050405020304" pitchFamily="18" charset="0"/>
                    <a:cs typeface="Times New Roman" panose="02020603050405020304" pitchFamily="18" charset="0"/>
                  </a:rPr>
                  <a:t>= 0.022.</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Test statistic</a:t>
                </a:r>
              </a:p>
              <a:p>
                <a:pPr>
                  <a:lnSpc>
                    <a:spcPct val="150000"/>
                  </a:lnSpc>
                </a:pPr>
                <a:r>
                  <a:rPr lang="en-US" dirty="0">
                    <a:latin typeface="Times New Roman" panose="02020603050405020304" pitchFamily="18" charset="0"/>
                    <a:cs typeface="Times New Roman" panose="02020603050405020304" pitchFamily="18" charset="0"/>
                  </a:rPr>
                  <a:t>z = (0.45 – 0.50)/0.022 = –2.27</a:t>
                </a:r>
              </a:p>
            </p:txBody>
          </p:sp>
        </mc:Choice>
        <mc:Fallback xmlns="">
          <p:sp>
            <p:nvSpPr>
              <p:cNvPr id="20" name="TextBox 19">
                <a:extLst>
                  <a:ext uri="{FF2B5EF4-FFF2-40B4-BE49-F238E27FC236}">
                    <a16:creationId xmlns:a16="http://schemas.microsoft.com/office/drawing/2014/main" xmlns:a14="http://schemas.microsoft.com/office/drawing/2010/main" xmlns="" id="{A32B40D8-6503-7806-C254-CDFE9391538D}"/>
                  </a:ext>
                </a:extLst>
              </p:cNvPr>
              <p:cNvSpPr txBox="1">
                <a:spLocks noRot="1" noChangeAspect="1" noMove="1" noResize="1" noEditPoints="1" noAdjustHandles="1" noChangeArrowheads="1" noChangeShapeType="1" noTextEdit="1"/>
              </p:cNvSpPr>
              <p:nvPr/>
            </p:nvSpPr>
            <p:spPr>
              <a:xfrm>
                <a:off x="5881736" y="2544655"/>
                <a:ext cx="5524311" cy="3411640"/>
              </a:xfrm>
              <a:prstGeom prst="rect">
                <a:avLst/>
              </a:prstGeom>
              <a:blipFill rotWithShape="0">
                <a:blip r:embed="rId2"/>
                <a:stretch>
                  <a:fillRect l="-2649" b="-178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94E5A99E-0BEF-7EDC-D916-1A6978BE74F5}"/>
              </a:ext>
            </a:extLst>
          </p:cNvPr>
          <p:cNvGrpSpPr/>
          <p:nvPr/>
        </p:nvGrpSpPr>
        <p:grpSpPr>
          <a:xfrm>
            <a:off x="673798" y="1917258"/>
            <a:ext cx="4589385" cy="1624593"/>
            <a:chOff x="673798" y="1917258"/>
            <a:chExt cx="4589385" cy="1624593"/>
          </a:xfrm>
        </p:grpSpPr>
        <p:sp>
          <p:nvSpPr>
            <p:cNvPr id="22" name="TextBox 21">
              <a:extLst>
                <a:ext uri="{FF2B5EF4-FFF2-40B4-BE49-F238E27FC236}">
                  <a16:creationId xmlns:a16="http://schemas.microsoft.com/office/drawing/2014/main" id="{C5E970AE-43EC-ECCB-39C3-7B919AB1419B}"/>
                </a:ext>
              </a:extLst>
            </p:cNvPr>
            <p:cNvSpPr txBox="1">
              <a:spLocks/>
            </p:cNvSpPr>
            <p:nvPr/>
          </p:nvSpPr>
          <p:spPr>
            <a:xfrm>
              <a:off x="763336" y="2544655"/>
              <a:ext cx="4410309" cy="997196"/>
            </a:xfrm>
            <a:prstGeom prst="rect">
              <a:avLst/>
            </a:prstGeom>
            <a:noFill/>
          </p:spPr>
          <p:txBody>
            <a:bodyPr wrap="square" lIns="0" tIns="0" rIns="0" bIns="0">
              <a:spAutoFit/>
            </a:bodyPr>
            <a:lstStyle/>
            <a:p>
              <a:pPr>
                <a:lnSpc>
                  <a:spcPct val="120000"/>
                </a:lnSpc>
                <a:spcAft>
                  <a:spcPts val="1200"/>
                </a:spcAft>
              </a:pPr>
              <a:r>
                <a:rPr lang="en-US" dirty="0">
                  <a:latin typeface="Times New Roman" panose="02020603050405020304" pitchFamily="18" charset="0"/>
                  <a:cs typeface="Times New Roman" panose="02020603050405020304" pitchFamily="18" charset="0"/>
                </a:rPr>
                <a:t>There is no clear winning opinion on this issue; the proportions who would answer yes or no are each 0.50.</a:t>
              </a:r>
            </a:p>
          </p:txBody>
        </p:sp>
        <p:sp>
          <p:nvSpPr>
            <p:cNvPr id="23" name="TextBox 22">
              <a:extLst>
                <a:ext uri="{FF2B5EF4-FFF2-40B4-BE49-F238E27FC236}">
                  <a16:creationId xmlns:a16="http://schemas.microsoft.com/office/drawing/2014/main" id="{805059E8-04D4-8F3D-7807-6792FB2CE493}"/>
                </a:ext>
              </a:extLst>
            </p:cNvPr>
            <p:cNvSpPr txBox="1">
              <a:spLocks/>
            </p:cNvSpPr>
            <p:nvPr/>
          </p:nvSpPr>
          <p:spPr>
            <a:xfrm>
              <a:off x="673798" y="1917258"/>
              <a:ext cx="4589385" cy="510778"/>
            </a:xfrm>
            <a:prstGeom prst="roundRect">
              <a:avLst/>
            </a:prstGeom>
            <a:solidFill>
              <a:schemeClr val="accent1"/>
            </a:solidFill>
          </p:spPr>
          <p:txBody>
            <a:bodyPr wrap="square" tIns="91440" bIns="91440" anchor="ctr" anchorCtr="0">
              <a:spAutoFit/>
            </a:bodyPr>
            <a:lstStyle/>
            <a:p>
              <a:r>
                <a:rPr lang="en-US" b="1" dirty="0">
                  <a:solidFill>
                    <a:schemeClr val="bg1"/>
                  </a:solidFill>
                  <a:latin typeface="Times New Roman" panose="02020603050405020304" pitchFamily="18" charset="0"/>
                  <a:cs typeface="Times New Roman" panose="02020603050405020304" pitchFamily="18" charset="0"/>
                </a:rPr>
                <a:t>Null hypothesis</a:t>
              </a:r>
            </a:p>
          </p:txBody>
        </p:sp>
      </p:grpSp>
      <p:grpSp>
        <p:nvGrpSpPr>
          <p:cNvPr id="24" name="Group 23">
            <a:extLst>
              <a:ext uri="{FF2B5EF4-FFF2-40B4-BE49-F238E27FC236}">
                <a16:creationId xmlns:a16="http://schemas.microsoft.com/office/drawing/2014/main" id="{90D252AE-E1D3-3E70-1BF7-62342440EA01}"/>
              </a:ext>
            </a:extLst>
          </p:cNvPr>
          <p:cNvGrpSpPr/>
          <p:nvPr/>
        </p:nvGrpSpPr>
        <p:grpSpPr>
          <a:xfrm>
            <a:off x="673798" y="3884539"/>
            <a:ext cx="4589385" cy="1956992"/>
            <a:chOff x="673798" y="3884539"/>
            <a:chExt cx="4589385" cy="1956992"/>
          </a:xfrm>
        </p:grpSpPr>
        <p:sp>
          <p:nvSpPr>
            <p:cNvPr id="25" name="TextBox 24">
              <a:extLst>
                <a:ext uri="{FF2B5EF4-FFF2-40B4-BE49-F238E27FC236}">
                  <a16:creationId xmlns:a16="http://schemas.microsoft.com/office/drawing/2014/main" id="{0BE91AE2-E43B-536D-4F0E-83D13E1D7323}"/>
                </a:ext>
              </a:extLst>
            </p:cNvPr>
            <p:cNvSpPr txBox="1">
              <a:spLocks/>
            </p:cNvSpPr>
            <p:nvPr/>
          </p:nvSpPr>
          <p:spPr>
            <a:xfrm>
              <a:off x="763336" y="4511936"/>
              <a:ext cx="4410309" cy="1329595"/>
            </a:xfrm>
            <a:prstGeom prst="rect">
              <a:avLst/>
            </a:prstGeom>
            <a:noFill/>
          </p:spPr>
          <p:txBody>
            <a:bodyPr wrap="square" lIns="0" tIns="0" rIns="0" bIns="0">
              <a:spAutoFit/>
            </a:bodyPr>
            <a:lstStyle/>
            <a:p>
              <a:pPr>
                <a:lnSpc>
                  <a:spcPct val="120000"/>
                </a:lnSpc>
                <a:spcAft>
                  <a:spcPts val="1200"/>
                </a:spcAft>
              </a:pPr>
              <a:r>
                <a:rPr lang="en-US" dirty="0">
                  <a:latin typeface="Times New Roman" panose="02020603050405020304" pitchFamily="18" charset="0"/>
                  <a:cs typeface="Times New Roman" panose="02020603050405020304" pitchFamily="18" charset="0"/>
                </a:rPr>
                <a:t>Fewer than 0.50, or 50%, of the population would answer yes to this question. The majority do not think Clinton has the honesty and integrity to be president.</a:t>
              </a:r>
            </a:p>
          </p:txBody>
        </p:sp>
        <p:sp>
          <p:nvSpPr>
            <p:cNvPr id="26" name="TextBox 25">
              <a:extLst>
                <a:ext uri="{FF2B5EF4-FFF2-40B4-BE49-F238E27FC236}">
                  <a16:creationId xmlns:a16="http://schemas.microsoft.com/office/drawing/2014/main" id="{1DDD5360-2890-A4DC-69C2-8CD59D219BEC}"/>
                </a:ext>
              </a:extLst>
            </p:cNvPr>
            <p:cNvSpPr txBox="1">
              <a:spLocks/>
            </p:cNvSpPr>
            <p:nvPr/>
          </p:nvSpPr>
          <p:spPr>
            <a:xfrm>
              <a:off x="673798" y="3884539"/>
              <a:ext cx="4589385" cy="510778"/>
            </a:xfrm>
            <a:prstGeom prst="roundRect">
              <a:avLst/>
            </a:prstGeom>
            <a:solidFill>
              <a:schemeClr val="accent1">
                <a:lumMod val="50000"/>
              </a:schemeClr>
            </a:solidFill>
          </p:spPr>
          <p:txBody>
            <a:bodyPr wrap="square" tIns="91440" bIns="91440" anchor="ctr" anchorCtr="0">
              <a:spAutoFit/>
            </a:bodyPr>
            <a:lstStyle/>
            <a:p>
              <a:r>
                <a:rPr lang="en-US" b="1" dirty="0">
                  <a:solidFill>
                    <a:schemeClr val="bg1"/>
                  </a:solidFill>
                  <a:latin typeface="Times New Roman" panose="02020603050405020304" pitchFamily="18" charset="0"/>
                  <a:cs typeface="Times New Roman" panose="02020603050405020304" pitchFamily="18" charset="0"/>
                </a:rPr>
                <a:t>Alternative hypothesis</a:t>
              </a:r>
            </a:p>
          </p:txBody>
        </p:sp>
      </p:grpSp>
      <p:sp>
        <p:nvSpPr>
          <p:cNvPr id="27" name="TextBox 26">
            <a:extLst>
              <a:ext uri="{FF2B5EF4-FFF2-40B4-BE49-F238E27FC236}">
                <a16:creationId xmlns:a16="http://schemas.microsoft.com/office/drawing/2014/main" id="{93A160F6-3328-F9E2-9029-4D416465D49E}"/>
              </a:ext>
            </a:extLst>
          </p:cNvPr>
          <p:cNvSpPr txBox="1">
            <a:spLocks/>
          </p:cNvSpPr>
          <p:nvPr/>
        </p:nvSpPr>
        <p:spPr>
          <a:xfrm>
            <a:off x="5769582" y="1917258"/>
            <a:ext cx="5748620" cy="510778"/>
          </a:xfrm>
          <a:prstGeom prst="roundRect">
            <a:avLst/>
          </a:prstGeom>
          <a:solidFill>
            <a:schemeClr val="accent1">
              <a:lumMod val="75000"/>
            </a:schemeClr>
          </a:solidFill>
        </p:spPr>
        <p:txBody>
          <a:bodyPr wrap="square" tIns="91440" bIns="91440" anchor="ctr" anchorCtr="0">
            <a:spAutoFit/>
          </a:bodyPr>
          <a:lstStyle/>
          <a:p>
            <a:r>
              <a:rPr lang="en-US" b="1" dirty="0">
                <a:solidFill>
                  <a:schemeClr val="bg1"/>
                </a:solidFill>
                <a:latin typeface="Times New Roman" panose="02020603050405020304" pitchFamily="18" charset="0"/>
                <a:cs typeface="Times New Roman" panose="02020603050405020304" pitchFamily="18" charset="0"/>
              </a:rPr>
              <a:t>Collect and summarize data into a test statistic.</a:t>
            </a:r>
          </a:p>
        </p:txBody>
      </p:sp>
      <p:sp>
        <p:nvSpPr>
          <p:cNvPr id="28" name="TextBox 27">
            <a:extLst>
              <a:ext uri="{FF2B5EF4-FFF2-40B4-BE49-F238E27FC236}">
                <a16:creationId xmlns:a16="http://schemas.microsoft.com/office/drawing/2014/main" id="{FB2B586E-7CE0-BEC3-D0EF-EDDA4B8D27ED}"/>
              </a:ext>
            </a:extLst>
          </p:cNvPr>
          <p:cNvSpPr txBox="1">
            <a:spLocks/>
          </p:cNvSpPr>
          <p:nvPr/>
        </p:nvSpPr>
        <p:spPr>
          <a:xfrm>
            <a:off x="0" y="1033029"/>
            <a:ext cx="12192000" cy="639021"/>
          </a:xfrm>
          <a:prstGeom prst="rect">
            <a:avLst/>
          </a:prstGeom>
          <a:solidFill>
            <a:schemeClr val="accent1">
              <a:lumMod val="60000"/>
              <a:lumOff val="40000"/>
            </a:schemeClr>
          </a:solidFill>
        </p:spPr>
        <p:txBody>
          <a:bodyPr wrap="square" lIns="365760" tIns="182880" rIns="182880" bIns="182880" anchor="ctr" anchorCtr="0">
            <a:spAutoFit/>
          </a:bodyPr>
          <a:lstStyle/>
          <a:p>
            <a:pPr marL="285750" indent="-285750">
              <a:lnSpc>
                <a:spcPct val="120000"/>
              </a:lnSpc>
              <a:spcAft>
                <a:spcPts val="1800"/>
              </a:spcAft>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CA575606-6070-624F-65F8-EF172BF079E6}"/>
              </a:ext>
            </a:extLst>
          </p:cNvPr>
          <p:cNvSpPr txBox="1"/>
          <p:nvPr/>
        </p:nvSpPr>
        <p:spPr>
          <a:xfrm>
            <a:off x="374367" y="1214039"/>
            <a:ext cx="10191565" cy="307777"/>
          </a:xfrm>
          <a:prstGeom prst="rect">
            <a:avLst/>
          </a:prstGeom>
          <a:noFill/>
        </p:spPr>
        <p:txBody>
          <a:bodyPr wrap="square" lIns="0" tIns="0" rIns="0" bIns="0">
            <a:spAutoFit/>
          </a:bodyPr>
          <a:lstStyle/>
          <a:p>
            <a:r>
              <a:rPr lang="en-US" sz="2000" dirty="0">
                <a:solidFill>
                  <a:schemeClr val="bg1"/>
                </a:solidFill>
                <a:latin typeface="Times New Roman" panose="02020603050405020304" pitchFamily="18" charset="0"/>
                <a:cs typeface="Times New Roman" panose="02020603050405020304" pitchFamily="18" charset="0"/>
              </a:rPr>
              <a:t>Determine the null and alternative hypotheses.</a:t>
            </a:r>
          </a:p>
        </p:txBody>
      </p:sp>
    </p:spTree>
    <p:extLst>
      <p:ext uri="{BB962C8B-B14F-4D97-AF65-F5344CB8AC3E}">
        <p14:creationId xmlns:p14="http://schemas.microsoft.com/office/powerpoint/2010/main" val="141496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fade">
                                      <p:cBhvr>
                                        <p:cTn id="12" dur="500"/>
                                        <p:tgtEl>
                                          <p:spTgt spid="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56B502-48D4-EC88-7DF8-678F7F62B63B}"/>
              </a:ext>
            </a:extLst>
          </p:cNvPr>
          <p:cNvSpPr>
            <a:spLocks noGrp="1"/>
          </p:cNvSpPr>
          <p:nvPr>
            <p:ph type="title"/>
          </p:nvPr>
        </p:nvSpPr>
        <p:spPr>
          <a:xfrm>
            <a:off x="609600" y="267494"/>
            <a:ext cx="10972800" cy="548052"/>
          </a:xfrm>
          <a:effectLst>
            <a:outerShdw blurRad="50800" dist="38100" dir="5400000" algn="t" rotWithShape="0">
              <a:prstClr val="black">
                <a:alpha val="40000"/>
              </a:prstClr>
            </a:outerShdw>
          </a:effectLst>
        </p:spPr>
        <p:txBody>
          <a:bodyPr>
            <a:normAutofit fontScale="90000"/>
          </a:bodyPr>
          <a:lstStyle/>
          <a:p>
            <a:pPr algn="ctr"/>
            <a:r>
              <a:rPr lang="en-US" dirty="0"/>
              <a:t>Case Study -2</a:t>
            </a:r>
          </a:p>
        </p:txBody>
      </p:sp>
      <p:sp>
        <p:nvSpPr>
          <p:cNvPr id="5" name="TextBox 4">
            <a:extLst>
              <a:ext uri="{FF2B5EF4-FFF2-40B4-BE49-F238E27FC236}">
                <a16:creationId xmlns:a16="http://schemas.microsoft.com/office/drawing/2014/main" id="{E71A31B1-0F51-3AB5-9222-28B2694CAF73}"/>
              </a:ext>
            </a:extLst>
          </p:cNvPr>
          <p:cNvSpPr txBox="1">
            <a:spLocks/>
          </p:cNvSpPr>
          <p:nvPr/>
        </p:nvSpPr>
        <p:spPr>
          <a:xfrm>
            <a:off x="1089756" y="2871792"/>
            <a:ext cx="4410309" cy="2154436"/>
          </a:xfrm>
          <a:prstGeom prst="rect">
            <a:avLst/>
          </a:prstGeom>
          <a:noFill/>
        </p:spPr>
        <p:txBody>
          <a:bodyPr wrap="square" lIns="0" tIns="0" rIns="0" bIns="0">
            <a:spAutoFit/>
          </a:bodyPr>
          <a:lstStyle/>
          <a:p>
            <a:pPr marL="285750" indent="-285750">
              <a:lnSpc>
                <a:spcPct val="120000"/>
              </a:lnSpc>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Recall the alternative hypothesis was one-sided.</a:t>
            </a:r>
          </a:p>
          <a:p>
            <a:pPr marL="285750" indent="-285750">
              <a:lnSpc>
                <a:spcPct val="120000"/>
              </a:lnSpc>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p-value = proportion of bell-shaped curve below –2.27</a:t>
            </a:r>
          </a:p>
          <a:p>
            <a:pPr marL="285750" indent="-285750">
              <a:lnSpc>
                <a:spcPct val="120000"/>
              </a:lnSpc>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Exact p-value = 0.0116.</a:t>
            </a:r>
          </a:p>
        </p:txBody>
      </p:sp>
      <p:sp>
        <p:nvSpPr>
          <p:cNvPr id="8" name="TextBox 7">
            <a:extLst>
              <a:ext uri="{FF2B5EF4-FFF2-40B4-BE49-F238E27FC236}">
                <a16:creationId xmlns:a16="http://schemas.microsoft.com/office/drawing/2014/main" id="{CA575606-6070-624F-65F8-EF172BF079E6}"/>
              </a:ext>
            </a:extLst>
          </p:cNvPr>
          <p:cNvSpPr txBox="1">
            <a:spLocks/>
          </p:cNvSpPr>
          <p:nvPr/>
        </p:nvSpPr>
        <p:spPr>
          <a:xfrm>
            <a:off x="1000218" y="2227369"/>
            <a:ext cx="4589385" cy="544830"/>
          </a:xfrm>
          <a:prstGeom prst="roundRect">
            <a:avLst/>
          </a:prstGeom>
          <a:solidFill>
            <a:schemeClr val="accent1"/>
          </a:solidFill>
        </p:spPr>
        <p:txBody>
          <a:bodyPr wrap="square" tIns="91440" bIns="91440" anchor="ctr" anchorCtr="0">
            <a:spAutoFit/>
          </a:bodyPr>
          <a:lstStyle/>
          <a:p>
            <a:r>
              <a:rPr lang="en-US" sz="2000" b="1" dirty="0">
                <a:solidFill>
                  <a:schemeClr val="bg1"/>
                </a:solidFill>
                <a:latin typeface="Times New Roman" panose="02020603050405020304" pitchFamily="18" charset="0"/>
                <a:cs typeface="Times New Roman" panose="02020603050405020304" pitchFamily="18" charset="0"/>
              </a:rPr>
              <a:t>Determine the p-value</a:t>
            </a:r>
          </a:p>
        </p:txBody>
      </p:sp>
      <p:sp>
        <p:nvSpPr>
          <p:cNvPr id="9" name="TextBox 8">
            <a:extLst>
              <a:ext uri="{FF2B5EF4-FFF2-40B4-BE49-F238E27FC236}">
                <a16:creationId xmlns:a16="http://schemas.microsoft.com/office/drawing/2014/main" id="{1277E635-90C1-6815-95DD-1F9E9B3FE563}"/>
              </a:ext>
            </a:extLst>
          </p:cNvPr>
          <p:cNvSpPr txBox="1">
            <a:spLocks/>
          </p:cNvSpPr>
          <p:nvPr/>
        </p:nvSpPr>
        <p:spPr>
          <a:xfrm>
            <a:off x="6161103" y="2227369"/>
            <a:ext cx="5030680" cy="544830"/>
          </a:xfrm>
          <a:prstGeom prst="roundRect">
            <a:avLst/>
          </a:prstGeom>
          <a:solidFill>
            <a:schemeClr val="accent1">
              <a:lumMod val="60000"/>
              <a:lumOff val="40000"/>
            </a:schemeClr>
          </a:solidFill>
        </p:spPr>
        <p:txBody>
          <a:bodyPr wrap="square" tIns="91440" bIns="91440" anchor="ctr" anchorCtr="0">
            <a:spAutoFit/>
          </a:bodyPr>
          <a:lstStyle/>
          <a:p>
            <a:r>
              <a:rPr lang="en-US" sz="2000" b="1" dirty="0">
                <a:solidFill>
                  <a:schemeClr val="bg1"/>
                </a:solidFill>
                <a:latin typeface="Times New Roman" panose="02020603050405020304" pitchFamily="18" charset="0"/>
                <a:cs typeface="Times New Roman" panose="02020603050405020304" pitchFamily="18" charset="0"/>
              </a:rPr>
              <a:t>Make a decision</a:t>
            </a:r>
          </a:p>
        </p:txBody>
      </p:sp>
      <p:sp>
        <p:nvSpPr>
          <p:cNvPr id="10" name="TextBox 9">
            <a:extLst>
              <a:ext uri="{FF2B5EF4-FFF2-40B4-BE49-F238E27FC236}">
                <a16:creationId xmlns:a16="http://schemas.microsoft.com/office/drawing/2014/main" id="{A32B40D8-6503-7806-C254-CDFE9391538D}"/>
              </a:ext>
            </a:extLst>
          </p:cNvPr>
          <p:cNvSpPr txBox="1">
            <a:spLocks/>
          </p:cNvSpPr>
          <p:nvPr/>
        </p:nvSpPr>
        <p:spPr>
          <a:xfrm>
            <a:off x="6259251" y="2871792"/>
            <a:ext cx="4834384" cy="1075744"/>
          </a:xfrm>
          <a:prstGeom prst="rect">
            <a:avLst/>
          </a:prstGeom>
          <a:noFill/>
        </p:spPr>
        <p:txBody>
          <a:bodyPr wrap="square" lIns="0" tIns="0" rIns="0" bIns="0">
            <a:spAutoFit/>
          </a:bodyPr>
          <a:lstStyle/>
          <a:p>
            <a:pPr marL="285750" indent="-285750">
              <a:lnSpc>
                <a:spcPct val="120000"/>
              </a:lnSpc>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p-value of 0.0116 is less than 0.05, so we conclude that null  hypothesis is true about the President.</a:t>
            </a:r>
          </a:p>
        </p:txBody>
      </p:sp>
    </p:spTree>
    <p:extLst>
      <p:ext uri="{BB962C8B-B14F-4D97-AF65-F5344CB8AC3E}">
        <p14:creationId xmlns:p14="http://schemas.microsoft.com/office/powerpoint/2010/main" val="21152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D849-7883-0551-68CE-8984A2CAAC7C}"/>
              </a:ext>
            </a:extLst>
          </p:cNvPr>
          <p:cNvSpPr>
            <a:spLocks noGrp="1"/>
          </p:cNvSpPr>
          <p:nvPr>
            <p:ph type="title"/>
          </p:nvPr>
        </p:nvSpPr>
        <p:spPr>
          <a:xfrm>
            <a:off x="609600" y="267494"/>
            <a:ext cx="10972800" cy="684837"/>
          </a:xfrm>
        </p:spPr>
        <p:txBody>
          <a:bodyPr>
            <a:normAutofit fontScale="90000"/>
          </a:bodyPr>
          <a:lstStyle/>
          <a:p>
            <a:pPr algn="ctr"/>
            <a:r>
              <a:rPr lang="en-US" dirty="0"/>
              <a:t>Alternate Method</a:t>
            </a:r>
          </a:p>
        </p:txBody>
      </p:sp>
      <p:sp>
        <p:nvSpPr>
          <p:cNvPr id="14" name="TextBox 13">
            <a:extLst>
              <a:ext uri="{FF2B5EF4-FFF2-40B4-BE49-F238E27FC236}">
                <a16:creationId xmlns:a16="http://schemas.microsoft.com/office/drawing/2014/main" id="{EADE99B4-5D71-657D-DE54-910FE083E537}"/>
              </a:ext>
            </a:extLst>
          </p:cNvPr>
          <p:cNvSpPr txBox="1">
            <a:spLocks/>
          </p:cNvSpPr>
          <p:nvPr/>
        </p:nvSpPr>
        <p:spPr>
          <a:xfrm>
            <a:off x="347472" y="1069848"/>
            <a:ext cx="11500757" cy="307777"/>
          </a:xfrm>
          <a:prstGeom prst="rect">
            <a:avLst/>
          </a:prstGeom>
          <a:noFill/>
        </p:spPr>
        <p:txBody>
          <a:bodyPr wrap="square" lIns="0" tIns="0" rIns="0" bIns="0">
            <a:sp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We can also carry out hypothesis testing using these concepts</a:t>
            </a:r>
          </a:p>
        </p:txBody>
      </p:sp>
      <p:grpSp>
        <p:nvGrpSpPr>
          <p:cNvPr id="16" name="Group 15">
            <a:extLst>
              <a:ext uri="{FF2B5EF4-FFF2-40B4-BE49-F238E27FC236}">
                <a16:creationId xmlns:a16="http://schemas.microsoft.com/office/drawing/2014/main" id="{FF67986A-9453-1416-F51E-ED627FDBD63F}"/>
              </a:ext>
            </a:extLst>
          </p:cNvPr>
          <p:cNvGrpSpPr/>
          <p:nvPr/>
        </p:nvGrpSpPr>
        <p:grpSpPr>
          <a:xfrm>
            <a:off x="345623" y="1833522"/>
            <a:ext cx="11331541" cy="900153"/>
            <a:chOff x="345623" y="1833522"/>
            <a:chExt cx="11331541" cy="900153"/>
          </a:xfrm>
        </p:grpSpPr>
        <p:sp>
          <p:nvSpPr>
            <p:cNvPr id="17" name="TextBox 16">
              <a:extLst>
                <a:ext uri="{FF2B5EF4-FFF2-40B4-BE49-F238E27FC236}">
                  <a16:creationId xmlns:a16="http://schemas.microsoft.com/office/drawing/2014/main" id="{2116BFD5-CB20-BC3F-7356-7A7B6119430B}"/>
                </a:ext>
              </a:extLst>
            </p:cNvPr>
            <p:cNvSpPr txBox="1">
              <a:spLocks/>
            </p:cNvSpPr>
            <p:nvPr/>
          </p:nvSpPr>
          <p:spPr>
            <a:xfrm>
              <a:off x="2054897" y="1996340"/>
              <a:ext cx="9622267" cy="574516"/>
            </a:xfrm>
            <a:prstGeom prst="rect">
              <a:avLst/>
            </a:prstGeom>
            <a:noFill/>
          </p:spPr>
          <p:txBody>
            <a:bodyPr wrap="square" lIns="0" tIns="0" rIns="0" bIns="0">
              <a:noAutofit/>
            </a:bodyPr>
            <a:lstStyle/>
            <a:p>
              <a:pPr>
                <a:lnSpc>
                  <a:spcPct val="120000"/>
                </a:lnSpc>
                <a:spcAft>
                  <a:spcPts val="1200"/>
                </a:spcAft>
              </a:pPr>
              <a:r>
                <a:rPr lang="en-US" dirty="0">
                  <a:latin typeface="Times New Roman" panose="02020603050405020304" pitchFamily="18" charset="0"/>
                  <a:ea typeface="Tahoma" panose="020B0604030504040204" pitchFamily="34" charset="0"/>
                  <a:cs typeface="Times New Roman" panose="02020603050405020304" pitchFamily="18" charset="0"/>
                </a:rPr>
                <a:t>norm.pdf(x, loc=0, scale=1) Probability density function.</a:t>
              </a:r>
            </a:p>
          </p:txBody>
        </p:sp>
        <p:sp>
          <p:nvSpPr>
            <p:cNvPr id="18" name="TextBox 17">
              <a:extLst>
                <a:ext uri="{FF2B5EF4-FFF2-40B4-BE49-F238E27FC236}">
                  <a16:creationId xmlns:a16="http://schemas.microsoft.com/office/drawing/2014/main" id="{59740EF2-3018-2534-78F3-9B203D66F178}"/>
                </a:ext>
              </a:extLst>
            </p:cNvPr>
            <p:cNvSpPr txBox="1">
              <a:spLocks/>
            </p:cNvSpPr>
            <p:nvPr/>
          </p:nvSpPr>
          <p:spPr>
            <a:xfrm>
              <a:off x="345623" y="1833522"/>
              <a:ext cx="1559377" cy="900153"/>
            </a:xfrm>
            <a:prstGeom prst="roundRect">
              <a:avLst>
                <a:gd name="adj" fmla="val 7983"/>
              </a:avLst>
            </a:prstGeom>
            <a:solidFill>
              <a:schemeClr val="accent1">
                <a:lumMod val="60000"/>
                <a:lumOff val="40000"/>
              </a:schemeClr>
            </a:solidFill>
          </p:spPr>
          <p:txBody>
            <a:bodyPr wrap="square" tIns="91440" bIns="91440" anchor="ctr" anchorCtr="0">
              <a:noAutofit/>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PDF</a:t>
              </a:r>
            </a:p>
          </p:txBody>
        </p:sp>
      </p:grpSp>
      <p:grpSp>
        <p:nvGrpSpPr>
          <p:cNvPr id="19" name="Group 18">
            <a:extLst>
              <a:ext uri="{FF2B5EF4-FFF2-40B4-BE49-F238E27FC236}">
                <a16:creationId xmlns:a16="http://schemas.microsoft.com/office/drawing/2014/main" id="{54AEDD6C-FA3D-D43D-62A8-714FAC6711AC}"/>
              </a:ext>
            </a:extLst>
          </p:cNvPr>
          <p:cNvGrpSpPr/>
          <p:nvPr/>
        </p:nvGrpSpPr>
        <p:grpSpPr>
          <a:xfrm>
            <a:off x="345623" y="2918405"/>
            <a:ext cx="11331541" cy="900153"/>
            <a:chOff x="345623" y="2918405"/>
            <a:chExt cx="11331541" cy="900153"/>
          </a:xfrm>
        </p:grpSpPr>
        <p:sp>
          <p:nvSpPr>
            <p:cNvPr id="27" name="TextBox 26">
              <a:extLst>
                <a:ext uri="{FF2B5EF4-FFF2-40B4-BE49-F238E27FC236}">
                  <a16:creationId xmlns:a16="http://schemas.microsoft.com/office/drawing/2014/main" id="{785C0F68-B7A0-F3A1-A569-61D6B39A69EE}"/>
                </a:ext>
              </a:extLst>
            </p:cNvPr>
            <p:cNvSpPr txBox="1">
              <a:spLocks/>
            </p:cNvSpPr>
            <p:nvPr/>
          </p:nvSpPr>
          <p:spPr>
            <a:xfrm>
              <a:off x="2054897" y="2998501"/>
              <a:ext cx="9622267" cy="574516"/>
            </a:xfrm>
            <a:prstGeom prst="rect">
              <a:avLst/>
            </a:prstGeom>
            <a:noFill/>
          </p:spPr>
          <p:txBody>
            <a:bodyPr wrap="square" lIns="0" tIns="0" rIns="0" bIns="0">
              <a:noAutofit/>
            </a:bodyPr>
            <a:lstStyle/>
            <a:p>
              <a:pPr>
                <a:lnSpc>
                  <a:spcPct val="120000"/>
                </a:lnSpc>
                <a:spcAft>
                  <a:spcPts val="1200"/>
                </a:spcAft>
              </a:pPr>
              <a:r>
                <a:rPr lang="en-US" dirty="0" err="1">
                  <a:latin typeface="Times New Roman" panose="02020603050405020304" pitchFamily="18" charset="0"/>
                  <a:ea typeface="Tahoma" panose="020B0604030504040204" pitchFamily="34" charset="0"/>
                  <a:cs typeface="Times New Roman" panose="02020603050405020304" pitchFamily="18" charset="0"/>
                </a:rPr>
                <a:t>norm.cdf</a:t>
              </a:r>
              <a:r>
                <a:rPr lang="en-US" dirty="0">
                  <a:latin typeface="Times New Roman" panose="02020603050405020304" pitchFamily="18" charset="0"/>
                  <a:ea typeface="Tahoma" panose="020B0604030504040204" pitchFamily="34" charset="0"/>
                  <a:cs typeface="Times New Roman" panose="02020603050405020304" pitchFamily="18" charset="0"/>
                </a:rPr>
                <a:t>(x, loc=0, scale=1)  Cumulative distribution function. (area to the left of x)</a:t>
              </a:r>
            </a:p>
            <a:p>
              <a:pPr>
                <a:lnSpc>
                  <a:spcPct val="120000"/>
                </a:lnSpc>
                <a:spcAft>
                  <a:spcPts val="1200"/>
                </a:spcAft>
              </a:pPr>
              <a:r>
                <a:rPr lang="en-US" dirty="0" err="1">
                  <a:latin typeface="Times New Roman" panose="02020603050405020304" pitchFamily="18" charset="0"/>
                  <a:ea typeface="Tahoma" panose="020B0604030504040204" pitchFamily="34" charset="0"/>
                  <a:cs typeface="Times New Roman" panose="02020603050405020304" pitchFamily="18" charset="0"/>
                </a:rPr>
                <a:t>norm.sf</a:t>
              </a:r>
              <a:r>
                <a:rPr lang="en-US" dirty="0">
                  <a:latin typeface="Times New Roman" panose="02020603050405020304" pitchFamily="18" charset="0"/>
                  <a:ea typeface="Tahoma" panose="020B0604030504040204" pitchFamily="34" charset="0"/>
                  <a:cs typeface="Times New Roman" panose="02020603050405020304" pitchFamily="18" charset="0"/>
                </a:rPr>
                <a:t>(x, loc=0, scale=1) Survival function (also defined as 1 - </a:t>
              </a:r>
              <a:r>
                <a:rPr lang="en-US" dirty="0" err="1">
                  <a:latin typeface="Times New Roman" panose="02020603050405020304" pitchFamily="18" charset="0"/>
                  <a:ea typeface="Tahoma" panose="020B0604030504040204" pitchFamily="34" charset="0"/>
                  <a:cs typeface="Times New Roman" panose="02020603050405020304" pitchFamily="18" charset="0"/>
                </a:rPr>
                <a:t>cdf</a:t>
              </a:r>
              <a:r>
                <a:rPr lang="en-US" dirty="0">
                  <a:latin typeface="Times New Roman" panose="02020603050405020304" pitchFamily="18" charset="0"/>
                  <a:ea typeface="Tahoma" panose="020B0604030504040204" pitchFamily="34" charset="0"/>
                  <a:cs typeface="Times New Roman" panose="02020603050405020304" pitchFamily="18" charset="0"/>
                </a:rPr>
                <a:t>, but sf is sometimes more accurate).</a:t>
              </a:r>
            </a:p>
            <a:p>
              <a:pPr>
                <a:lnSpc>
                  <a:spcPct val="120000"/>
                </a:lnSpc>
                <a:spcAft>
                  <a:spcPts val="1200"/>
                </a:spcAft>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nSpc>
                  <a:spcPct val="120000"/>
                </a:lnSpc>
                <a:spcAft>
                  <a:spcPts val="1200"/>
                </a:spcAft>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B0BB4D51-71CC-842C-8D75-627AFDFBED36}"/>
                </a:ext>
              </a:extLst>
            </p:cNvPr>
            <p:cNvSpPr txBox="1">
              <a:spLocks/>
            </p:cNvSpPr>
            <p:nvPr/>
          </p:nvSpPr>
          <p:spPr>
            <a:xfrm>
              <a:off x="345623" y="2918405"/>
              <a:ext cx="1559377" cy="900153"/>
            </a:xfrm>
            <a:prstGeom prst="roundRect">
              <a:avLst>
                <a:gd name="adj" fmla="val 7983"/>
              </a:avLst>
            </a:prstGeom>
            <a:solidFill>
              <a:schemeClr val="accent1">
                <a:lumMod val="60000"/>
                <a:lumOff val="40000"/>
              </a:schemeClr>
            </a:solidFill>
          </p:spPr>
          <p:txBody>
            <a:bodyPr wrap="square" tIns="91440" bIns="91440" anchor="ctr" anchorCtr="0">
              <a:noAutofit/>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CDF</a:t>
              </a:r>
            </a:p>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SF</a:t>
              </a:r>
            </a:p>
          </p:txBody>
        </p:sp>
      </p:grpSp>
      <p:grpSp>
        <p:nvGrpSpPr>
          <p:cNvPr id="29" name="Group 28">
            <a:extLst>
              <a:ext uri="{FF2B5EF4-FFF2-40B4-BE49-F238E27FC236}">
                <a16:creationId xmlns:a16="http://schemas.microsoft.com/office/drawing/2014/main" id="{C981FD72-132C-9798-88E6-66FF1061083E}"/>
              </a:ext>
            </a:extLst>
          </p:cNvPr>
          <p:cNvGrpSpPr/>
          <p:nvPr/>
        </p:nvGrpSpPr>
        <p:grpSpPr>
          <a:xfrm>
            <a:off x="345623" y="4003288"/>
            <a:ext cx="11331541" cy="956170"/>
            <a:chOff x="345623" y="4003288"/>
            <a:chExt cx="11331541" cy="956170"/>
          </a:xfrm>
        </p:grpSpPr>
        <p:sp>
          <p:nvSpPr>
            <p:cNvPr id="30" name="TextBox 29">
              <a:extLst>
                <a:ext uri="{FF2B5EF4-FFF2-40B4-BE49-F238E27FC236}">
                  <a16:creationId xmlns:a16="http://schemas.microsoft.com/office/drawing/2014/main" id="{3218D114-7ECC-C6DF-4B4E-1C30E0DD47CF}"/>
                </a:ext>
              </a:extLst>
            </p:cNvPr>
            <p:cNvSpPr txBox="1">
              <a:spLocks/>
            </p:cNvSpPr>
            <p:nvPr/>
          </p:nvSpPr>
          <p:spPr>
            <a:xfrm>
              <a:off x="2054897" y="4086325"/>
              <a:ext cx="9622267" cy="574516"/>
            </a:xfrm>
            <a:prstGeom prst="rect">
              <a:avLst/>
            </a:prstGeom>
            <a:noFill/>
          </p:spPr>
          <p:txBody>
            <a:bodyPr wrap="square" lIns="0" tIns="0" rIns="0" bIns="0">
              <a:noAutofit/>
            </a:bodyPr>
            <a:lstStyle/>
            <a:p>
              <a:pPr>
                <a:lnSpc>
                  <a:spcPct val="120000"/>
                </a:lnSpc>
                <a:spcAft>
                  <a:spcPts val="1200"/>
                </a:spcAft>
              </a:pPr>
              <a:r>
                <a:rPr lang="en-US" dirty="0" err="1">
                  <a:latin typeface="Times New Roman" panose="02020603050405020304" pitchFamily="18" charset="0"/>
                  <a:ea typeface="Tahoma" panose="020B0604030504040204" pitchFamily="34" charset="0"/>
                  <a:cs typeface="Times New Roman" panose="02020603050405020304" pitchFamily="18" charset="0"/>
                </a:rPr>
                <a:t>norm.ppf</a:t>
              </a:r>
              <a:r>
                <a:rPr lang="en-US" dirty="0">
                  <a:latin typeface="Times New Roman" panose="02020603050405020304" pitchFamily="18" charset="0"/>
                  <a:ea typeface="Tahoma" panose="020B0604030504040204" pitchFamily="34" charset="0"/>
                  <a:cs typeface="Times New Roman" panose="02020603050405020304" pitchFamily="18" charset="0"/>
                </a:rPr>
                <a:t>(q, loc=0, scale=1) Percent point function (inverse of </a:t>
              </a:r>
              <a:r>
                <a:rPr lang="en-US" dirty="0" err="1">
                  <a:latin typeface="Times New Roman" panose="02020603050405020304" pitchFamily="18" charset="0"/>
                  <a:ea typeface="Tahoma" panose="020B0604030504040204" pitchFamily="34" charset="0"/>
                  <a:cs typeface="Times New Roman" panose="02020603050405020304" pitchFamily="18" charset="0"/>
                </a:rPr>
                <a:t>cdf</a:t>
              </a:r>
              <a:r>
                <a:rPr lang="en-US" dirty="0">
                  <a:latin typeface="Times New Roman" panose="02020603050405020304" pitchFamily="18" charset="0"/>
                  <a:ea typeface="Tahoma" panose="020B0604030504040204" pitchFamily="34" charset="0"/>
                  <a:cs typeface="Times New Roman" panose="02020603050405020304" pitchFamily="18" charset="0"/>
                </a:rPr>
                <a:t> — percentiles)</a:t>
              </a:r>
            </a:p>
            <a:p>
              <a:pPr>
                <a:lnSpc>
                  <a:spcPct val="120000"/>
                </a:lnSpc>
                <a:spcAft>
                  <a:spcPts val="1200"/>
                </a:spcAft>
              </a:pPr>
              <a:r>
                <a:rPr lang="en-US" dirty="0" err="1">
                  <a:latin typeface="Times New Roman" panose="02020603050405020304" pitchFamily="18" charset="0"/>
                  <a:ea typeface="Tahoma" panose="020B0604030504040204" pitchFamily="34" charset="0"/>
                  <a:cs typeface="Times New Roman" panose="02020603050405020304" pitchFamily="18" charset="0"/>
                </a:rPr>
                <a:t>norm.isf</a:t>
              </a:r>
              <a:r>
                <a:rPr lang="en-US" dirty="0">
                  <a:latin typeface="Times New Roman" panose="02020603050405020304" pitchFamily="18" charset="0"/>
                  <a:ea typeface="Tahoma" panose="020B0604030504040204" pitchFamily="34" charset="0"/>
                  <a:cs typeface="Times New Roman" panose="02020603050405020304" pitchFamily="18" charset="0"/>
                </a:rPr>
                <a:t>(q, loc=0, scale=1) Inverse survival function (inverse of sf)</a:t>
              </a:r>
            </a:p>
            <a:p>
              <a:pPr>
                <a:lnSpc>
                  <a:spcPct val="120000"/>
                </a:lnSpc>
                <a:spcAft>
                  <a:spcPts val="1200"/>
                </a:spcAft>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5D400FA3-488D-8A59-4145-52CA415E5C3A}"/>
                </a:ext>
              </a:extLst>
            </p:cNvPr>
            <p:cNvSpPr txBox="1">
              <a:spLocks/>
            </p:cNvSpPr>
            <p:nvPr/>
          </p:nvSpPr>
          <p:spPr>
            <a:xfrm>
              <a:off x="345623" y="4003288"/>
              <a:ext cx="1559377" cy="956170"/>
            </a:xfrm>
            <a:prstGeom prst="roundRect">
              <a:avLst>
                <a:gd name="adj" fmla="val 7983"/>
              </a:avLst>
            </a:prstGeom>
            <a:solidFill>
              <a:schemeClr val="accent1">
                <a:lumMod val="60000"/>
                <a:lumOff val="40000"/>
              </a:schemeClr>
            </a:solidFill>
          </p:spPr>
          <p:txBody>
            <a:bodyPr wrap="square" tIns="91440" bIns="91440" anchor="ctr" anchorCtr="0">
              <a:noAutofit/>
            </a:bodyPr>
            <a:lstStyle/>
            <a:p>
              <a:pPr algn="ctr"/>
              <a:r>
                <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PPF(z critical left)</a:t>
              </a:r>
            </a:p>
            <a:p>
              <a:pPr algn="ctr"/>
              <a:r>
                <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ISF(z critical right)</a:t>
              </a:r>
            </a:p>
          </p:txBody>
        </p:sp>
      </p:grpSp>
      <p:grpSp>
        <p:nvGrpSpPr>
          <p:cNvPr id="32" name="Group 31">
            <a:extLst>
              <a:ext uri="{FF2B5EF4-FFF2-40B4-BE49-F238E27FC236}">
                <a16:creationId xmlns:a16="http://schemas.microsoft.com/office/drawing/2014/main" id="{A3712EA9-4166-844D-F6F6-293797E6CB21}"/>
              </a:ext>
            </a:extLst>
          </p:cNvPr>
          <p:cNvGrpSpPr/>
          <p:nvPr/>
        </p:nvGrpSpPr>
        <p:grpSpPr>
          <a:xfrm>
            <a:off x="252634" y="5088171"/>
            <a:ext cx="11424530" cy="1056908"/>
            <a:chOff x="252634" y="5088171"/>
            <a:chExt cx="11424530" cy="1056908"/>
          </a:xfrm>
        </p:grpSpPr>
        <p:sp>
          <p:nvSpPr>
            <p:cNvPr id="33" name="TextBox 32">
              <a:extLst>
                <a:ext uri="{FF2B5EF4-FFF2-40B4-BE49-F238E27FC236}">
                  <a16:creationId xmlns:a16="http://schemas.microsoft.com/office/drawing/2014/main" id="{7CC70E3B-742C-72A1-0ABA-B869DB16B0F0}"/>
                </a:ext>
              </a:extLst>
            </p:cNvPr>
            <p:cNvSpPr txBox="1">
              <a:spLocks/>
            </p:cNvSpPr>
            <p:nvPr/>
          </p:nvSpPr>
          <p:spPr>
            <a:xfrm>
              <a:off x="2054897" y="5458466"/>
              <a:ext cx="9622267" cy="303416"/>
            </a:xfrm>
            <a:prstGeom prst="rect">
              <a:avLst/>
            </a:prstGeom>
            <a:noFill/>
          </p:spPr>
          <p:txBody>
            <a:bodyPr wrap="square" lIns="0" tIns="0" rIns="0" bIns="0">
              <a:spAutoFit/>
            </a:bodyPr>
            <a:lstStyle/>
            <a:p>
              <a:pPr>
                <a:lnSpc>
                  <a:spcPct val="120000"/>
                </a:lnSpc>
                <a:spcAft>
                  <a:spcPts val="1200"/>
                </a:spcAft>
              </a:pPr>
              <a:r>
                <a:rPr lang="en-US" dirty="0">
                  <a:latin typeface="Times New Roman" panose="02020603050405020304" pitchFamily="18" charset="0"/>
                  <a:ea typeface="Tahoma" panose="020B0604030504040204" pitchFamily="34" charset="0"/>
                  <a:cs typeface="Times New Roman" panose="02020603050405020304" pitchFamily="18" charset="0"/>
                </a:rPr>
                <a:t>2*</a:t>
              </a:r>
              <a:r>
                <a:rPr lang="en-US" dirty="0" err="1">
                  <a:latin typeface="Times New Roman" panose="02020603050405020304" pitchFamily="18" charset="0"/>
                  <a:ea typeface="Tahoma" panose="020B0604030504040204" pitchFamily="34" charset="0"/>
                  <a:cs typeface="Times New Roman" panose="02020603050405020304" pitchFamily="18" charset="0"/>
                </a:rPr>
                <a:t>norm.sf</a:t>
              </a:r>
              <a:r>
                <a:rPr lang="en-US" dirty="0">
                  <a:latin typeface="Times New Roman" panose="02020603050405020304" pitchFamily="18" charset="0"/>
                  <a:ea typeface="Tahoma" panose="020B0604030504040204" pitchFamily="34" charset="0"/>
                  <a:cs typeface="Times New Roman" panose="02020603050405020304" pitchFamily="18" charset="0"/>
                </a:rPr>
                <a:t>(z)</a:t>
              </a:r>
            </a:p>
          </p:txBody>
        </p:sp>
        <p:sp>
          <p:nvSpPr>
            <p:cNvPr id="34" name="TextBox 33">
              <a:extLst>
                <a:ext uri="{FF2B5EF4-FFF2-40B4-BE49-F238E27FC236}">
                  <a16:creationId xmlns:a16="http://schemas.microsoft.com/office/drawing/2014/main" id="{136FB605-AE48-CC9E-8C54-DE7084E76A6F}"/>
                </a:ext>
              </a:extLst>
            </p:cNvPr>
            <p:cNvSpPr txBox="1">
              <a:spLocks/>
            </p:cNvSpPr>
            <p:nvPr/>
          </p:nvSpPr>
          <p:spPr>
            <a:xfrm>
              <a:off x="252634" y="5088171"/>
              <a:ext cx="1559377" cy="1056908"/>
            </a:xfrm>
            <a:prstGeom prst="roundRect">
              <a:avLst>
                <a:gd name="adj" fmla="val 7983"/>
              </a:avLst>
            </a:prstGeom>
            <a:solidFill>
              <a:schemeClr val="accent1">
                <a:lumMod val="60000"/>
                <a:lumOff val="40000"/>
              </a:schemeClr>
            </a:solidFill>
          </p:spPr>
          <p:txBody>
            <a:bodyPr wrap="square" tIns="91440" bIns="91440" anchor="ctr" anchorCtr="0">
              <a:noAutofit/>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P-value</a:t>
              </a:r>
              <a:endPar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18711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56B502-48D4-EC88-7DF8-678F7F62B63B}"/>
              </a:ext>
            </a:extLst>
          </p:cNvPr>
          <p:cNvSpPr>
            <a:spLocks noGrp="1"/>
          </p:cNvSpPr>
          <p:nvPr>
            <p:ph type="title"/>
          </p:nvPr>
        </p:nvSpPr>
        <p:spPr>
          <a:xfrm>
            <a:off x="609600" y="267494"/>
            <a:ext cx="10972800" cy="548052"/>
          </a:xfrm>
          <a:effectLst>
            <a:outerShdw blurRad="50800" dist="38100" dir="5400000" algn="t" rotWithShape="0">
              <a:prstClr val="black">
                <a:alpha val="40000"/>
              </a:prstClr>
            </a:outerShdw>
          </a:effectLst>
        </p:spPr>
        <p:txBody>
          <a:bodyPr>
            <a:normAutofit fontScale="90000"/>
          </a:bodyPr>
          <a:lstStyle/>
          <a:p>
            <a:pPr algn="ctr"/>
            <a:r>
              <a:rPr lang="en-US" dirty="0"/>
              <a:t>Steps of Hypothesis Testing</a:t>
            </a:r>
          </a:p>
        </p:txBody>
      </p:sp>
      <p:cxnSp>
        <p:nvCxnSpPr>
          <p:cNvPr id="40" name="Straight Arrow Connector 39">
            <a:extLst>
              <a:ext uri="{FF2B5EF4-FFF2-40B4-BE49-F238E27FC236}">
                <a16:creationId xmlns:a16="http://schemas.microsoft.com/office/drawing/2014/main" id="{D6BCE215-484C-B336-095D-CAE6AC07B68B}"/>
              </a:ext>
            </a:extLst>
          </p:cNvPr>
          <p:cNvCxnSpPr>
            <a:cxnSpLocks/>
          </p:cNvCxnSpPr>
          <p:nvPr/>
        </p:nvCxnSpPr>
        <p:spPr>
          <a:xfrm>
            <a:off x="3186996" y="2648209"/>
            <a:ext cx="6687633" cy="0"/>
          </a:xfrm>
          <a:prstGeom prst="straightConnector1">
            <a:avLst/>
          </a:prstGeom>
          <a:ln>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4854CA12-EB28-5D8C-3CEF-C577A1A4AA28}"/>
              </a:ext>
            </a:extLst>
          </p:cNvPr>
          <p:cNvSpPr/>
          <p:nvPr/>
        </p:nvSpPr>
        <p:spPr>
          <a:xfrm>
            <a:off x="4513956" y="2541701"/>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79" name="Oval 78">
            <a:extLst>
              <a:ext uri="{FF2B5EF4-FFF2-40B4-BE49-F238E27FC236}">
                <a16:creationId xmlns:a16="http://schemas.microsoft.com/office/drawing/2014/main" id="{B84EA0F7-38B4-F081-6B78-E16A48A6FD22}"/>
              </a:ext>
            </a:extLst>
          </p:cNvPr>
          <p:cNvSpPr/>
          <p:nvPr/>
        </p:nvSpPr>
        <p:spPr>
          <a:xfrm>
            <a:off x="6129379" y="2555355"/>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82" name="Oval 81">
            <a:extLst>
              <a:ext uri="{FF2B5EF4-FFF2-40B4-BE49-F238E27FC236}">
                <a16:creationId xmlns:a16="http://schemas.microsoft.com/office/drawing/2014/main" id="{B84EA0F7-38B4-F081-6B78-E16A48A6FD22}"/>
              </a:ext>
            </a:extLst>
          </p:cNvPr>
          <p:cNvSpPr/>
          <p:nvPr/>
        </p:nvSpPr>
        <p:spPr>
          <a:xfrm>
            <a:off x="7551077" y="2541701"/>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84" name="Freeform: Shape 4">
            <a:extLst>
              <a:ext uri="{FF2B5EF4-FFF2-40B4-BE49-F238E27FC236}">
                <a16:creationId xmlns:a16="http://schemas.microsoft.com/office/drawing/2014/main" id="{365DBF64-2319-5862-154D-FD3B99D1A659}"/>
              </a:ext>
            </a:extLst>
          </p:cNvPr>
          <p:cNvSpPr/>
          <p:nvPr/>
        </p:nvSpPr>
        <p:spPr>
          <a:xfrm>
            <a:off x="2485782" y="2868743"/>
            <a:ext cx="1425596" cy="279051"/>
          </a:xfrm>
          <a:custGeom>
            <a:avLst/>
            <a:gdLst>
              <a:gd name="connsiteX0" fmla="*/ 0 w 1897469"/>
              <a:gd name="connsiteY0" fmla="*/ 0 h 1817522"/>
              <a:gd name="connsiteX1" fmla="*/ 1897469 w 1897469"/>
              <a:gd name="connsiteY1" fmla="*/ 0 h 1817522"/>
              <a:gd name="connsiteX2" fmla="*/ 1897469 w 1897469"/>
              <a:gd name="connsiteY2" fmla="*/ 1817522 h 1817522"/>
              <a:gd name="connsiteX3" fmla="*/ 0 w 1897469"/>
              <a:gd name="connsiteY3" fmla="*/ 1817522 h 1817522"/>
              <a:gd name="connsiteX4" fmla="*/ 0 w 1897469"/>
              <a:gd name="connsiteY4" fmla="*/ 0 h 1817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7469" h="1817522">
                <a:moveTo>
                  <a:pt x="0" y="0"/>
                </a:moveTo>
                <a:lnTo>
                  <a:pt x="1897469" y="0"/>
                </a:lnTo>
                <a:lnTo>
                  <a:pt x="1897469" y="1817522"/>
                </a:lnTo>
                <a:lnTo>
                  <a:pt x="0" y="1817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spAutoFit/>
          </a:bodyPr>
          <a:lstStyle/>
          <a:p>
            <a:pPr marL="0" lvl="0" indent="0" algn="ctr" defTabSz="1066800">
              <a:lnSpc>
                <a:spcPct val="120000"/>
              </a:lnSpc>
              <a:spcBef>
                <a:spcPct val="0"/>
              </a:spcBef>
              <a:buNone/>
            </a:pPr>
            <a:r>
              <a:rPr lang="en-US" sz="1600" b="0" i="0" kern="1200" dirty="0">
                <a:latin typeface="Poppins" panose="00000500000000000000" pitchFamily="2" charset="0"/>
                <a:cs typeface="Poppins" panose="00000500000000000000" pitchFamily="2" charset="0"/>
              </a:rPr>
              <a:t>Choose Data</a:t>
            </a:r>
            <a:endParaRPr lang="en-US" sz="1600" kern="1200" dirty="0">
              <a:latin typeface="Poppins" panose="00000500000000000000" pitchFamily="2" charset="0"/>
              <a:cs typeface="Poppins" panose="00000500000000000000" pitchFamily="2" charset="0"/>
            </a:endParaRPr>
          </a:p>
        </p:txBody>
      </p:sp>
      <p:sp>
        <p:nvSpPr>
          <p:cNvPr id="85" name="Oval 84">
            <a:extLst>
              <a:ext uri="{FF2B5EF4-FFF2-40B4-BE49-F238E27FC236}">
                <a16:creationId xmlns:a16="http://schemas.microsoft.com/office/drawing/2014/main" id="{4854CA12-EB28-5D8C-3CEF-C577A1A4AA28}"/>
              </a:ext>
            </a:extLst>
          </p:cNvPr>
          <p:cNvSpPr/>
          <p:nvPr/>
        </p:nvSpPr>
        <p:spPr>
          <a:xfrm>
            <a:off x="3092258" y="2541701"/>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86" name="Freeform: Shape 6">
            <a:extLst>
              <a:ext uri="{FF2B5EF4-FFF2-40B4-BE49-F238E27FC236}">
                <a16:creationId xmlns:a16="http://schemas.microsoft.com/office/drawing/2014/main" id="{64998EA9-F4DC-BCC3-E1C9-954CC790CEDE}"/>
              </a:ext>
            </a:extLst>
          </p:cNvPr>
          <p:cNvSpPr/>
          <p:nvPr/>
        </p:nvSpPr>
        <p:spPr>
          <a:xfrm>
            <a:off x="3911378" y="2809050"/>
            <a:ext cx="1425596" cy="574516"/>
          </a:xfrm>
          <a:custGeom>
            <a:avLst/>
            <a:gdLst>
              <a:gd name="connsiteX0" fmla="*/ 0 w 1897469"/>
              <a:gd name="connsiteY0" fmla="*/ 0 h 1817522"/>
              <a:gd name="connsiteX1" fmla="*/ 1897469 w 1897469"/>
              <a:gd name="connsiteY1" fmla="*/ 0 h 1817522"/>
              <a:gd name="connsiteX2" fmla="*/ 1897469 w 1897469"/>
              <a:gd name="connsiteY2" fmla="*/ 1817522 h 1817522"/>
              <a:gd name="connsiteX3" fmla="*/ 0 w 1897469"/>
              <a:gd name="connsiteY3" fmla="*/ 1817522 h 1817522"/>
              <a:gd name="connsiteX4" fmla="*/ 0 w 1897469"/>
              <a:gd name="connsiteY4" fmla="*/ 0 h 1817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7469" h="1817522">
                <a:moveTo>
                  <a:pt x="0" y="0"/>
                </a:moveTo>
                <a:lnTo>
                  <a:pt x="1897469" y="0"/>
                </a:lnTo>
                <a:lnTo>
                  <a:pt x="1897469" y="1817522"/>
                </a:lnTo>
                <a:lnTo>
                  <a:pt x="0" y="1817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lvl="0" indent="0" algn="ctr" defTabSz="1066800">
              <a:lnSpc>
                <a:spcPct val="120000"/>
              </a:lnSpc>
              <a:spcBef>
                <a:spcPct val="0"/>
              </a:spcBef>
              <a:buNone/>
            </a:pPr>
            <a:r>
              <a:rPr lang="en-US" sz="1600" b="0" i="0" kern="1200" baseline="0" dirty="0">
                <a:latin typeface="Poppins" panose="00000500000000000000" pitchFamily="2" charset="0"/>
                <a:cs typeface="Poppins" panose="00000500000000000000" pitchFamily="2" charset="0"/>
              </a:rPr>
              <a:t>State Hypothesis</a:t>
            </a:r>
            <a:endParaRPr lang="en-US" sz="1600" kern="1200" dirty="0">
              <a:latin typeface="Poppins" panose="00000500000000000000" pitchFamily="2" charset="0"/>
              <a:cs typeface="Poppins" panose="00000500000000000000" pitchFamily="2" charset="0"/>
            </a:endParaRPr>
          </a:p>
        </p:txBody>
      </p:sp>
      <p:sp>
        <p:nvSpPr>
          <p:cNvPr id="87" name="Freeform: Shape 8">
            <a:extLst>
              <a:ext uri="{FF2B5EF4-FFF2-40B4-BE49-F238E27FC236}">
                <a16:creationId xmlns:a16="http://schemas.microsoft.com/office/drawing/2014/main" id="{38CD2CB8-4FA7-6050-78A8-EFC06B2A21F6}"/>
              </a:ext>
            </a:extLst>
          </p:cNvPr>
          <p:cNvSpPr/>
          <p:nvPr/>
        </p:nvSpPr>
        <p:spPr>
          <a:xfrm>
            <a:off x="5522903" y="2809050"/>
            <a:ext cx="1425596" cy="574516"/>
          </a:xfrm>
          <a:custGeom>
            <a:avLst/>
            <a:gdLst>
              <a:gd name="connsiteX0" fmla="*/ 0 w 1897469"/>
              <a:gd name="connsiteY0" fmla="*/ 0 h 1817522"/>
              <a:gd name="connsiteX1" fmla="*/ 1897469 w 1897469"/>
              <a:gd name="connsiteY1" fmla="*/ 0 h 1817522"/>
              <a:gd name="connsiteX2" fmla="*/ 1897469 w 1897469"/>
              <a:gd name="connsiteY2" fmla="*/ 1817522 h 1817522"/>
              <a:gd name="connsiteX3" fmla="*/ 0 w 1897469"/>
              <a:gd name="connsiteY3" fmla="*/ 1817522 h 1817522"/>
              <a:gd name="connsiteX4" fmla="*/ 0 w 1897469"/>
              <a:gd name="connsiteY4" fmla="*/ 0 h 1817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7469" h="1817522">
                <a:moveTo>
                  <a:pt x="0" y="0"/>
                </a:moveTo>
                <a:lnTo>
                  <a:pt x="1897469" y="0"/>
                </a:lnTo>
                <a:lnTo>
                  <a:pt x="1897469" y="1817522"/>
                </a:lnTo>
                <a:lnTo>
                  <a:pt x="0" y="1817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spAutoFit/>
          </a:bodyPr>
          <a:lstStyle/>
          <a:p>
            <a:pPr marL="0" lvl="0" indent="0" algn="ctr" defTabSz="1066800">
              <a:lnSpc>
                <a:spcPct val="120000"/>
              </a:lnSpc>
              <a:spcBef>
                <a:spcPct val="0"/>
              </a:spcBef>
              <a:buNone/>
            </a:pPr>
            <a:r>
              <a:rPr lang="en-US" sz="1600" b="0" i="0" kern="1200" dirty="0">
                <a:latin typeface="Poppins" panose="00000500000000000000" pitchFamily="2" charset="0"/>
                <a:cs typeface="Poppins" panose="00000500000000000000" pitchFamily="2" charset="0"/>
              </a:rPr>
              <a:t>Select Test Statistics</a:t>
            </a:r>
            <a:endParaRPr lang="en-US" sz="1600" kern="1200" dirty="0">
              <a:latin typeface="Poppins" panose="00000500000000000000" pitchFamily="2" charset="0"/>
              <a:cs typeface="Poppins" panose="00000500000000000000" pitchFamily="2" charset="0"/>
            </a:endParaRPr>
          </a:p>
        </p:txBody>
      </p:sp>
      <p:sp>
        <p:nvSpPr>
          <p:cNvPr id="88" name="Freeform: Shape 10">
            <a:extLst>
              <a:ext uri="{FF2B5EF4-FFF2-40B4-BE49-F238E27FC236}">
                <a16:creationId xmlns:a16="http://schemas.microsoft.com/office/drawing/2014/main" id="{D3675C71-31F0-CA16-00D4-65EF6EBE2B10}"/>
              </a:ext>
            </a:extLst>
          </p:cNvPr>
          <p:cNvSpPr/>
          <p:nvPr/>
        </p:nvSpPr>
        <p:spPr>
          <a:xfrm>
            <a:off x="7050922" y="2828423"/>
            <a:ext cx="1425596" cy="574516"/>
          </a:xfrm>
          <a:custGeom>
            <a:avLst/>
            <a:gdLst>
              <a:gd name="connsiteX0" fmla="*/ 0 w 1897469"/>
              <a:gd name="connsiteY0" fmla="*/ 0 h 1817522"/>
              <a:gd name="connsiteX1" fmla="*/ 1897469 w 1897469"/>
              <a:gd name="connsiteY1" fmla="*/ 0 h 1817522"/>
              <a:gd name="connsiteX2" fmla="*/ 1897469 w 1897469"/>
              <a:gd name="connsiteY2" fmla="*/ 1817522 h 1817522"/>
              <a:gd name="connsiteX3" fmla="*/ 0 w 1897469"/>
              <a:gd name="connsiteY3" fmla="*/ 1817522 h 1817522"/>
              <a:gd name="connsiteX4" fmla="*/ 0 w 1897469"/>
              <a:gd name="connsiteY4" fmla="*/ 0 h 1817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7469" h="1817522">
                <a:moveTo>
                  <a:pt x="0" y="0"/>
                </a:moveTo>
                <a:lnTo>
                  <a:pt x="1897469" y="0"/>
                </a:lnTo>
                <a:lnTo>
                  <a:pt x="1897469" y="1817522"/>
                </a:lnTo>
                <a:lnTo>
                  <a:pt x="0" y="1817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lvl="0" indent="0" algn="ctr" defTabSz="1066800">
              <a:lnSpc>
                <a:spcPct val="120000"/>
              </a:lnSpc>
              <a:spcBef>
                <a:spcPct val="0"/>
              </a:spcBef>
              <a:buNone/>
            </a:pPr>
            <a:r>
              <a:rPr lang="en-US" sz="1600" b="0" i="0" kern="1200" baseline="0" dirty="0">
                <a:latin typeface="Poppins" panose="00000500000000000000" pitchFamily="2" charset="0"/>
                <a:cs typeface="Poppins" panose="00000500000000000000" pitchFamily="2" charset="0"/>
              </a:rPr>
              <a:t>Calculate Test Statistics</a:t>
            </a:r>
            <a:r>
              <a:rPr lang="en-US" sz="1600" b="0" i="0" kern="1200" dirty="0">
                <a:latin typeface="Poppins" panose="00000500000000000000" pitchFamily="2" charset="0"/>
                <a:cs typeface="Poppins" panose="00000500000000000000" pitchFamily="2" charset="0"/>
              </a:rPr>
              <a:t> </a:t>
            </a:r>
            <a:endParaRPr lang="en-US" sz="1600" kern="1200" dirty="0">
              <a:latin typeface="Poppins" panose="00000500000000000000" pitchFamily="2" charset="0"/>
              <a:cs typeface="Poppins" panose="00000500000000000000" pitchFamily="2" charset="0"/>
            </a:endParaRPr>
          </a:p>
        </p:txBody>
      </p:sp>
      <p:sp>
        <p:nvSpPr>
          <p:cNvPr id="90" name="Freeform: Shape 12">
            <a:extLst>
              <a:ext uri="{FF2B5EF4-FFF2-40B4-BE49-F238E27FC236}">
                <a16:creationId xmlns:a16="http://schemas.microsoft.com/office/drawing/2014/main" id="{08B1D39B-03EB-E5EA-1ADD-F0B1E84B8F75}"/>
              </a:ext>
            </a:extLst>
          </p:cNvPr>
          <p:cNvSpPr/>
          <p:nvPr/>
        </p:nvSpPr>
        <p:spPr>
          <a:xfrm>
            <a:off x="8476518" y="2737930"/>
            <a:ext cx="1296457" cy="590931"/>
          </a:xfrm>
          <a:custGeom>
            <a:avLst/>
            <a:gdLst>
              <a:gd name="connsiteX0" fmla="*/ 0 w 1897469"/>
              <a:gd name="connsiteY0" fmla="*/ 0 h 1817522"/>
              <a:gd name="connsiteX1" fmla="*/ 1897469 w 1897469"/>
              <a:gd name="connsiteY1" fmla="*/ 0 h 1817522"/>
              <a:gd name="connsiteX2" fmla="*/ 1897469 w 1897469"/>
              <a:gd name="connsiteY2" fmla="*/ 1817522 h 1817522"/>
              <a:gd name="connsiteX3" fmla="*/ 0 w 1897469"/>
              <a:gd name="connsiteY3" fmla="*/ 1817522 h 1817522"/>
              <a:gd name="connsiteX4" fmla="*/ 0 w 1897469"/>
              <a:gd name="connsiteY4" fmla="*/ 0 h 1817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7469" h="1817522">
                <a:moveTo>
                  <a:pt x="0" y="0"/>
                </a:moveTo>
                <a:lnTo>
                  <a:pt x="1897469" y="0"/>
                </a:lnTo>
                <a:lnTo>
                  <a:pt x="1897469" y="1817522"/>
                </a:lnTo>
                <a:lnTo>
                  <a:pt x="0" y="1817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spAutoFit/>
          </a:bodyPr>
          <a:lstStyle/>
          <a:p>
            <a:pPr marL="0" lvl="0" indent="0" algn="ctr" defTabSz="1066800">
              <a:lnSpc>
                <a:spcPct val="120000"/>
              </a:lnSpc>
              <a:spcBef>
                <a:spcPct val="0"/>
              </a:spcBef>
              <a:buNone/>
            </a:pPr>
            <a:r>
              <a:rPr lang="en-US" sz="1600" b="0" i="0" kern="1200" dirty="0">
                <a:latin typeface="Poppins" panose="00000500000000000000" pitchFamily="2" charset="0"/>
                <a:cs typeface="Poppins" panose="00000500000000000000" pitchFamily="2" charset="0"/>
              </a:rPr>
              <a:t>Statistical Decision </a:t>
            </a:r>
            <a:endParaRPr lang="en-US" sz="1600" kern="1200" dirty="0">
              <a:latin typeface="Poppins" panose="00000500000000000000" pitchFamily="2" charset="0"/>
              <a:cs typeface="Poppins" panose="00000500000000000000" pitchFamily="2" charset="0"/>
            </a:endParaRPr>
          </a:p>
        </p:txBody>
      </p:sp>
      <p:sp>
        <p:nvSpPr>
          <p:cNvPr id="91" name="Oval 90">
            <a:extLst>
              <a:ext uri="{FF2B5EF4-FFF2-40B4-BE49-F238E27FC236}">
                <a16:creationId xmlns:a16="http://schemas.microsoft.com/office/drawing/2014/main" id="{B84EA0F7-38B4-F081-6B78-E16A48A6FD22}"/>
              </a:ext>
            </a:extLst>
          </p:cNvPr>
          <p:cNvSpPr/>
          <p:nvPr/>
        </p:nvSpPr>
        <p:spPr>
          <a:xfrm>
            <a:off x="8928590" y="2555355"/>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2" name="Rounded Rectangle 1"/>
          <p:cNvSpPr/>
          <p:nvPr/>
        </p:nvSpPr>
        <p:spPr>
          <a:xfrm>
            <a:off x="1181639" y="2292199"/>
            <a:ext cx="1138518" cy="71164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Steps</a:t>
            </a:r>
          </a:p>
        </p:txBody>
      </p:sp>
    </p:spTree>
    <p:extLst>
      <p:ext uri="{BB962C8B-B14F-4D97-AF65-F5344CB8AC3E}">
        <p14:creationId xmlns:p14="http://schemas.microsoft.com/office/powerpoint/2010/main" val="419727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500"/>
                                        <p:tgtEl>
                                          <p:spTgt spid="7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500"/>
                                        <p:tgtEl>
                                          <p:spTgt spid="8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fade">
                                      <p:cBhvr>
                                        <p:cTn id="54" dur="500"/>
                                        <p:tgtEl>
                                          <p:spTgt spid="9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fade">
                                      <p:cBhvr>
                                        <p:cTn id="5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9" grpId="0" animBg="1"/>
      <p:bldP spid="82" grpId="0" animBg="1"/>
      <p:bldP spid="84" grpId="0"/>
      <p:bldP spid="85" grpId="0" animBg="1"/>
      <p:bldP spid="86" grpId="0"/>
      <p:bldP spid="87" grpId="0"/>
      <p:bldP spid="88" grpId="0"/>
      <p:bldP spid="90" grpId="0"/>
      <p:bldP spid="91"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Module Overview</a:t>
            </a:r>
          </a:p>
        </p:txBody>
      </p:sp>
      <p:sp>
        <p:nvSpPr>
          <p:cNvPr id="10" name="Content Placeholder 9">
            <a:extLst>
              <a:ext uri="{FF2B5EF4-FFF2-40B4-BE49-F238E27FC236}">
                <a16:creationId xmlns:a16="http://schemas.microsoft.com/office/drawing/2014/main" id="{9A2864D6-0990-3346-BEAD-39F4F3CD7EF2}"/>
              </a:ext>
            </a:extLst>
          </p:cNvPr>
          <p:cNvSpPr>
            <a:spLocks noGrp="1"/>
          </p:cNvSpPr>
          <p:nvPr>
            <p:ph idx="1"/>
          </p:nvPr>
        </p:nvSpPr>
        <p:spPr>
          <a:xfrm>
            <a:off x="609600" y="1596449"/>
            <a:ext cx="4130180" cy="4572000"/>
          </a:xfrm>
        </p:spPr>
        <p:txBody>
          <a:bodyPr/>
          <a:lstStyle/>
          <a:p>
            <a:r>
              <a:rPr lang="en-US" dirty="0"/>
              <a:t>Terminologies-1</a:t>
            </a:r>
          </a:p>
          <a:p>
            <a:pPr marL="50800" indent="0">
              <a:buNone/>
            </a:pPr>
            <a:endParaRPr lang="en-US" dirty="0"/>
          </a:p>
          <a:p>
            <a:pPr marL="50800" indent="0">
              <a:buNone/>
            </a:pPr>
            <a:endParaRPr lang="en-US" dirty="0"/>
          </a:p>
          <a:p>
            <a:r>
              <a:rPr lang="en-US" dirty="0"/>
              <a:t>Methods</a:t>
            </a:r>
          </a:p>
          <a:p>
            <a:pPr marL="50800" indent="0">
              <a:buNone/>
            </a:pPr>
            <a:endParaRPr lang="en-US" dirty="0"/>
          </a:p>
          <a:p>
            <a:pPr marL="50800" indent="0">
              <a:buNone/>
            </a:pPr>
            <a:endParaRPr lang="en-US" dirty="0"/>
          </a:p>
          <a:p>
            <a:r>
              <a:rPr lang="en-US" dirty="0"/>
              <a:t>Critical Values</a:t>
            </a:r>
          </a:p>
          <a:p>
            <a:pPr marL="50800" indent="0">
              <a:buNone/>
            </a:pPr>
            <a:endParaRPr lang="en-US" dirty="0"/>
          </a:p>
          <a:p>
            <a:pPr marL="50800" indent="0">
              <a:buNone/>
            </a:pPr>
            <a:endParaRPr lang="en-US" dirty="0"/>
          </a:p>
          <a:p>
            <a:pPr marL="50800" indent="0">
              <a:buNone/>
            </a:pPr>
            <a:endParaRPr lang="en-US" dirty="0"/>
          </a:p>
          <a:p>
            <a:pPr>
              <a:buFont typeface="Wingdings" panose="05000000000000000000" pitchFamily="2" charset="2"/>
              <a:buChar char="§"/>
            </a:pPr>
            <a:endParaRPr lang="en-US" dirty="0"/>
          </a:p>
          <a:p>
            <a:pPr marL="50800" indent="0">
              <a:buNone/>
            </a:pPr>
            <a:endParaRPr lang="en-US" dirty="0"/>
          </a:p>
          <a:p>
            <a:endParaRPr lang="en-US" dirty="0"/>
          </a:p>
        </p:txBody>
      </p:sp>
      <p:sp>
        <p:nvSpPr>
          <p:cNvPr id="7" name="Freeform: Shape 6">
            <a:extLst>
              <a:ext uri="{FF2B5EF4-FFF2-40B4-BE49-F238E27FC236}">
                <a16:creationId xmlns:a16="http://schemas.microsoft.com/office/drawing/2014/main" id="{96780B51-5B42-8F2A-027C-36CB82414EE5}"/>
              </a:ext>
            </a:extLst>
          </p:cNvPr>
          <p:cNvSpPr/>
          <p:nvPr/>
        </p:nvSpPr>
        <p:spPr>
          <a:xfrm>
            <a:off x="4961482" y="2246904"/>
            <a:ext cx="1528289" cy="304699"/>
          </a:xfrm>
          <a:custGeom>
            <a:avLst/>
            <a:gdLst>
              <a:gd name="connsiteX0" fmla="*/ 0 w 1759903"/>
              <a:gd name="connsiteY0" fmla="*/ 84636 h 846359"/>
              <a:gd name="connsiteX1" fmla="*/ 84636 w 1759903"/>
              <a:gd name="connsiteY1" fmla="*/ 0 h 846359"/>
              <a:gd name="connsiteX2" fmla="*/ 1675267 w 1759903"/>
              <a:gd name="connsiteY2" fmla="*/ 0 h 846359"/>
              <a:gd name="connsiteX3" fmla="*/ 1759903 w 1759903"/>
              <a:gd name="connsiteY3" fmla="*/ 84636 h 846359"/>
              <a:gd name="connsiteX4" fmla="*/ 1759903 w 1759903"/>
              <a:gd name="connsiteY4" fmla="*/ 761723 h 846359"/>
              <a:gd name="connsiteX5" fmla="*/ 1675267 w 1759903"/>
              <a:gd name="connsiteY5" fmla="*/ 846359 h 846359"/>
              <a:gd name="connsiteX6" fmla="*/ 84636 w 1759903"/>
              <a:gd name="connsiteY6" fmla="*/ 846359 h 846359"/>
              <a:gd name="connsiteX7" fmla="*/ 0 w 1759903"/>
              <a:gd name="connsiteY7" fmla="*/ 761723 h 846359"/>
              <a:gd name="connsiteX8" fmla="*/ 0 w 1759903"/>
              <a:gd name="connsiteY8" fmla="*/ 84636 h 84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903" h="846359">
                <a:moveTo>
                  <a:pt x="0" y="84636"/>
                </a:moveTo>
                <a:cubicBezTo>
                  <a:pt x="0" y="37893"/>
                  <a:pt x="37893" y="0"/>
                  <a:pt x="84636" y="0"/>
                </a:cubicBezTo>
                <a:lnTo>
                  <a:pt x="1675267" y="0"/>
                </a:lnTo>
                <a:cubicBezTo>
                  <a:pt x="1722010" y="0"/>
                  <a:pt x="1759903" y="37893"/>
                  <a:pt x="1759903" y="84636"/>
                </a:cubicBezTo>
                <a:lnTo>
                  <a:pt x="1759903" y="761723"/>
                </a:lnTo>
                <a:cubicBezTo>
                  <a:pt x="1759903" y="808466"/>
                  <a:pt x="1722010" y="846359"/>
                  <a:pt x="1675267" y="846359"/>
                </a:cubicBezTo>
                <a:lnTo>
                  <a:pt x="84636" y="846359"/>
                </a:lnTo>
                <a:cubicBezTo>
                  <a:pt x="37893" y="846359"/>
                  <a:pt x="0" y="808466"/>
                  <a:pt x="0" y="761723"/>
                </a:cubicBezTo>
                <a:lnTo>
                  <a:pt x="0" y="84636"/>
                </a:lnTo>
                <a:close/>
              </a:path>
            </a:pathLst>
          </a:custGeom>
          <a:no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lvl="0" algn="ctr" defTabSz="933450">
              <a:lnSpc>
                <a:spcPct val="110000"/>
              </a:lnSpc>
              <a:spcBef>
                <a:spcPct val="0"/>
              </a:spcBef>
              <a:spcAft>
                <a:spcPct val="35000"/>
              </a:spcAft>
              <a:defRPr/>
            </a:pPr>
            <a:r>
              <a:rPr lang="en-US" dirty="0">
                <a:solidFill>
                  <a:srgbClr val="000000">
                    <a:hueOff val="0"/>
                    <a:satOff val="0"/>
                    <a:lumOff val="0"/>
                    <a:alphaOff val="0"/>
                  </a:srgbClr>
                </a:solidFill>
                <a:latin typeface="Times New Roman" panose="02020603050405020304" pitchFamily="18" charset="0"/>
                <a:cs typeface="Times New Roman" panose="02020603050405020304" pitchFamily="18" charset="0"/>
              </a:rPr>
              <a:t>Null</a:t>
            </a:r>
          </a:p>
        </p:txBody>
      </p:sp>
      <p:sp>
        <p:nvSpPr>
          <p:cNvPr id="8" name="Freeform: Shape 7">
            <a:extLst>
              <a:ext uri="{FF2B5EF4-FFF2-40B4-BE49-F238E27FC236}">
                <a16:creationId xmlns:a16="http://schemas.microsoft.com/office/drawing/2014/main" id="{9E7664FB-69FA-9248-8E7E-D40358398F7D}"/>
              </a:ext>
            </a:extLst>
          </p:cNvPr>
          <p:cNvSpPr/>
          <p:nvPr/>
        </p:nvSpPr>
        <p:spPr>
          <a:xfrm>
            <a:off x="7504569" y="2287197"/>
            <a:ext cx="1536893" cy="304699"/>
          </a:xfrm>
          <a:custGeom>
            <a:avLst/>
            <a:gdLst>
              <a:gd name="connsiteX0" fmla="*/ 0 w 1759903"/>
              <a:gd name="connsiteY0" fmla="*/ 84636 h 846359"/>
              <a:gd name="connsiteX1" fmla="*/ 84636 w 1759903"/>
              <a:gd name="connsiteY1" fmla="*/ 0 h 846359"/>
              <a:gd name="connsiteX2" fmla="*/ 1675267 w 1759903"/>
              <a:gd name="connsiteY2" fmla="*/ 0 h 846359"/>
              <a:gd name="connsiteX3" fmla="*/ 1759903 w 1759903"/>
              <a:gd name="connsiteY3" fmla="*/ 84636 h 846359"/>
              <a:gd name="connsiteX4" fmla="*/ 1759903 w 1759903"/>
              <a:gd name="connsiteY4" fmla="*/ 761723 h 846359"/>
              <a:gd name="connsiteX5" fmla="*/ 1675267 w 1759903"/>
              <a:gd name="connsiteY5" fmla="*/ 846359 h 846359"/>
              <a:gd name="connsiteX6" fmla="*/ 84636 w 1759903"/>
              <a:gd name="connsiteY6" fmla="*/ 846359 h 846359"/>
              <a:gd name="connsiteX7" fmla="*/ 0 w 1759903"/>
              <a:gd name="connsiteY7" fmla="*/ 761723 h 846359"/>
              <a:gd name="connsiteX8" fmla="*/ 0 w 1759903"/>
              <a:gd name="connsiteY8" fmla="*/ 84636 h 84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903" h="846359">
                <a:moveTo>
                  <a:pt x="0" y="84636"/>
                </a:moveTo>
                <a:cubicBezTo>
                  <a:pt x="0" y="37893"/>
                  <a:pt x="37893" y="0"/>
                  <a:pt x="84636" y="0"/>
                </a:cubicBezTo>
                <a:lnTo>
                  <a:pt x="1675267" y="0"/>
                </a:lnTo>
                <a:cubicBezTo>
                  <a:pt x="1722010" y="0"/>
                  <a:pt x="1759903" y="37893"/>
                  <a:pt x="1759903" y="84636"/>
                </a:cubicBezTo>
                <a:lnTo>
                  <a:pt x="1759903" y="761723"/>
                </a:lnTo>
                <a:cubicBezTo>
                  <a:pt x="1759903" y="808466"/>
                  <a:pt x="1722010" y="846359"/>
                  <a:pt x="1675267" y="846359"/>
                </a:cubicBezTo>
                <a:lnTo>
                  <a:pt x="84636" y="846359"/>
                </a:lnTo>
                <a:cubicBezTo>
                  <a:pt x="37893" y="846359"/>
                  <a:pt x="0" y="808466"/>
                  <a:pt x="0" y="761723"/>
                </a:cubicBezTo>
                <a:lnTo>
                  <a:pt x="0" y="84636"/>
                </a:lnTo>
                <a:close/>
              </a:path>
            </a:pathLst>
          </a:custGeom>
          <a:no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lvl="0" algn="ctr" defTabSz="933450">
              <a:lnSpc>
                <a:spcPct val="110000"/>
              </a:lnSpc>
              <a:spcBef>
                <a:spcPct val="0"/>
              </a:spcBef>
              <a:spcAft>
                <a:spcPct val="35000"/>
              </a:spcAft>
              <a:defRPr/>
            </a:pPr>
            <a:r>
              <a:rPr lang="en-US" dirty="0">
                <a:solidFill>
                  <a:srgbClr val="000000">
                    <a:hueOff val="0"/>
                    <a:satOff val="0"/>
                    <a:lumOff val="0"/>
                    <a:alphaOff val="0"/>
                  </a:srgbClr>
                </a:solidFill>
                <a:latin typeface="Times New Roman" panose="02020603050405020304" pitchFamily="18" charset="0"/>
                <a:cs typeface="Times New Roman" panose="02020603050405020304" pitchFamily="18" charset="0"/>
              </a:rPr>
              <a:t>Alternative</a:t>
            </a:r>
          </a:p>
        </p:txBody>
      </p:sp>
      <p:cxnSp>
        <p:nvCxnSpPr>
          <p:cNvPr id="9" name="Straight Arrow Connector 8">
            <a:extLst>
              <a:ext uri="{FF2B5EF4-FFF2-40B4-BE49-F238E27FC236}">
                <a16:creationId xmlns:a16="http://schemas.microsoft.com/office/drawing/2014/main" id="{F86BEC8F-BFD6-368F-3546-AA80E628A6F5}"/>
              </a:ext>
            </a:extLst>
          </p:cNvPr>
          <p:cNvCxnSpPr>
            <a:cxnSpLocks/>
          </p:cNvCxnSpPr>
          <p:nvPr/>
        </p:nvCxnSpPr>
        <p:spPr>
          <a:xfrm>
            <a:off x="4894767" y="1993498"/>
            <a:ext cx="5505634" cy="0"/>
          </a:xfrm>
          <a:prstGeom prst="straightConnector1">
            <a:avLst/>
          </a:prstGeom>
          <a:ln>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3777C22-E765-4B16-42E6-5A7CFFD59B7C}"/>
              </a:ext>
            </a:extLst>
          </p:cNvPr>
          <p:cNvSpPr/>
          <p:nvPr/>
        </p:nvSpPr>
        <p:spPr>
          <a:xfrm>
            <a:off x="5668396" y="1887176"/>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12" name="Oval 11">
            <a:extLst>
              <a:ext uri="{FF2B5EF4-FFF2-40B4-BE49-F238E27FC236}">
                <a16:creationId xmlns:a16="http://schemas.microsoft.com/office/drawing/2014/main" id="{A51CD826-1FFF-B176-74E9-65B758410F4D}"/>
              </a:ext>
            </a:extLst>
          </p:cNvPr>
          <p:cNvSpPr/>
          <p:nvPr/>
        </p:nvSpPr>
        <p:spPr>
          <a:xfrm>
            <a:off x="8132261" y="1887176"/>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cxnSp>
        <p:nvCxnSpPr>
          <p:cNvPr id="15" name="Straight Arrow Connector 14">
            <a:extLst>
              <a:ext uri="{FF2B5EF4-FFF2-40B4-BE49-F238E27FC236}">
                <a16:creationId xmlns:a16="http://schemas.microsoft.com/office/drawing/2014/main" id="{1A9A7B05-9586-64B9-FF05-8A59AEFEF9B8}"/>
              </a:ext>
            </a:extLst>
          </p:cNvPr>
          <p:cNvCxnSpPr>
            <a:cxnSpLocks/>
          </p:cNvCxnSpPr>
          <p:nvPr/>
        </p:nvCxnSpPr>
        <p:spPr>
          <a:xfrm>
            <a:off x="4894767" y="3616861"/>
            <a:ext cx="5505634" cy="0"/>
          </a:xfrm>
          <a:prstGeom prst="straightConnector1">
            <a:avLst/>
          </a:prstGeom>
          <a:ln>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589E91C-4322-F2F8-7327-2CEF2D6872DB}"/>
              </a:ext>
            </a:extLst>
          </p:cNvPr>
          <p:cNvSpPr/>
          <p:nvPr/>
        </p:nvSpPr>
        <p:spPr>
          <a:xfrm>
            <a:off x="5668396" y="3510539"/>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17" name="Oval 16">
            <a:extLst>
              <a:ext uri="{FF2B5EF4-FFF2-40B4-BE49-F238E27FC236}">
                <a16:creationId xmlns:a16="http://schemas.microsoft.com/office/drawing/2014/main" id="{6CC3370D-872F-6B5B-3A56-B0B7C6F74D89}"/>
              </a:ext>
            </a:extLst>
          </p:cNvPr>
          <p:cNvSpPr/>
          <p:nvPr/>
        </p:nvSpPr>
        <p:spPr>
          <a:xfrm>
            <a:off x="8132261" y="3510539"/>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19" name="Freeform: Shape 18">
            <a:extLst>
              <a:ext uri="{FF2B5EF4-FFF2-40B4-BE49-F238E27FC236}">
                <a16:creationId xmlns:a16="http://schemas.microsoft.com/office/drawing/2014/main" id="{AC6A1186-853B-0F28-F02C-150674705513}"/>
              </a:ext>
            </a:extLst>
          </p:cNvPr>
          <p:cNvSpPr/>
          <p:nvPr/>
        </p:nvSpPr>
        <p:spPr>
          <a:xfrm>
            <a:off x="5056094" y="3814246"/>
            <a:ext cx="1474929" cy="276999"/>
          </a:xfrm>
          <a:custGeom>
            <a:avLst/>
            <a:gdLst>
              <a:gd name="connsiteX0" fmla="*/ 0 w 1759903"/>
              <a:gd name="connsiteY0" fmla="*/ 84636 h 846359"/>
              <a:gd name="connsiteX1" fmla="*/ 84636 w 1759903"/>
              <a:gd name="connsiteY1" fmla="*/ 0 h 846359"/>
              <a:gd name="connsiteX2" fmla="*/ 1675267 w 1759903"/>
              <a:gd name="connsiteY2" fmla="*/ 0 h 846359"/>
              <a:gd name="connsiteX3" fmla="*/ 1759903 w 1759903"/>
              <a:gd name="connsiteY3" fmla="*/ 84636 h 846359"/>
              <a:gd name="connsiteX4" fmla="*/ 1759903 w 1759903"/>
              <a:gd name="connsiteY4" fmla="*/ 761723 h 846359"/>
              <a:gd name="connsiteX5" fmla="*/ 1675267 w 1759903"/>
              <a:gd name="connsiteY5" fmla="*/ 846359 h 846359"/>
              <a:gd name="connsiteX6" fmla="*/ 84636 w 1759903"/>
              <a:gd name="connsiteY6" fmla="*/ 846359 h 846359"/>
              <a:gd name="connsiteX7" fmla="*/ 0 w 1759903"/>
              <a:gd name="connsiteY7" fmla="*/ 761723 h 846359"/>
              <a:gd name="connsiteX8" fmla="*/ 0 w 1759903"/>
              <a:gd name="connsiteY8" fmla="*/ 84636 h 84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903" h="846359">
                <a:moveTo>
                  <a:pt x="0" y="84636"/>
                </a:moveTo>
                <a:cubicBezTo>
                  <a:pt x="0" y="37893"/>
                  <a:pt x="37893" y="0"/>
                  <a:pt x="84636" y="0"/>
                </a:cubicBezTo>
                <a:lnTo>
                  <a:pt x="1675267" y="0"/>
                </a:lnTo>
                <a:cubicBezTo>
                  <a:pt x="1722010" y="0"/>
                  <a:pt x="1759903" y="37893"/>
                  <a:pt x="1759903" y="84636"/>
                </a:cubicBezTo>
                <a:lnTo>
                  <a:pt x="1759903" y="761723"/>
                </a:lnTo>
                <a:cubicBezTo>
                  <a:pt x="1759903" y="808466"/>
                  <a:pt x="1722010" y="846359"/>
                  <a:pt x="1675267" y="846359"/>
                </a:cubicBezTo>
                <a:lnTo>
                  <a:pt x="84636" y="846359"/>
                </a:lnTo>
                <a:cubicBezTo>
                  <a:pt x="37893" y="846359"/>
                  <a:pt x="0" y="808466"/>
                  <a:pt x="0" y="761723"/>
                </a:cubicBezTo>
                <a:lnTo>
                  <a:pt x="0" y="84636"/>
                </a:lnTo>
                <a:close/>
              </a:path>
            </a:pathLst>
          </a:custGeom>
          <a:no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50800" lvl="0" defTabSz="622300">
              <a:lnSpc>
                <a:spcPct val="90000"/>
              </a:lnSpc>
              <a:spcBef>
                <a:spcPts val="1000"/>
              </a:spcBef>
              <a:buClr>
                <a:srgbClr val="125DA2"/>
              </a:buClr>
              <a:buSzPts val="2800"/>
            </a:pPr>
            <a:r>
              <a:rPr lang="en-US" sz="2000" dirty="0">
                <a:solidFill>
                  <a:schemeClr val="dk1"/>
                </a:solidFill>
                <a:latin typeface="Garamond"/>
                <a:sym typeface="Garamond"/>
              </a:rPr>
              <a:t>Test Statistics</a:t>
            </a:r>
          </a:p>
        </p:txBody>
      </p:sp>
      <p:sp>
        <p:nvSpPr>
          <p:cNvPr id="20" name="Freeform: Shape 19">
            <a:extLst>
              <a:ext uri="{FF2B5EF4-FFF2-40B4-BE49-F238E27FC236}">
                <a16:creationId xmlns:a16="http://schemas.microsoft.com/office/drawing/2014/main" id="{2F6892D8-FE2C-B3AC-932C-0317D7BC39CA}"/>
              </a:ext>
            </a:extLst>
          </p:cNvPr>
          <p:cNvSpPr/>
          <p:nvPr/>
        </p:nvSpPr>
        <p:spPr>
          <a:xfrm>
            <a:off x="7963599" y="3803137"/>
            <a:ext cx="1054556" cy="279757"/>
          </a:xfrm>
          <a:custGeom>
            <a:avLst/>
            <a:gdLst>
              <a:gd name="connsiteX0" fmla="*/ 0 w 1759903"/>
              <a:gd name="connsiteY0" fmla="*/ 84636 h 846359"/>
              <a:gd name="connsiteX1" fmla="*/ 84636 w 1759903"/>
              <a:gd name="connsiteY1" fmla="*/ 0 h 846359"/>
              <a:gd name="connsiteX2" fmla="*/ 1675267 w 1759903"/>
              <a:gd name="connsiteY2" fmla="*/ 0 h 846359"/>
              <a:gd name="connsiteX3" fmla="*/ 1759903 w 1759903"/>
              <a:gd name="connsiteY3" fmla="*/ 84636 h 846359"/>
              <a:gd name="connsiteX4" fmla="*/ 1759903 w 1759903"/>
              <a:gd name="connsiteY4" fmla="*/ 761723 h 846359"/>
              <a:gd name="connsiteX5" fmla="*/ 1675267 w 1759903"/>
              <a:gd name="connsiteY5" fmla="*/ 846359 h 846359"/>
              <a:gd name="connsiteX6" fmla="*/ 84636 w 1759903"/>
              <a:gd name="connsiteY6" fmla="*/ 846359 h 846359"/>
              <a:gd name="connsiteX7" fmla="*/ 0 w 1759903"/>
              <a:gd name="connsiteY7" fmla="*/ 761723 h 846359"/>
              <a:gd name="connsiteX8" fmla="*/ 0 w 1759903"/>
              <a:gd name="connsiteY8" fmla="*/ 84636 h 84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903" h="846359">
                <a:moveTo>
                  <a:pt x="0" y="84636"/>
                </a:moveTo>
                <a:cubicBezTo>
                  <a:pt x="0" y="37893"/>
                  <a:pt x="37893" y="0"/>
                  <a:pt x="84636" y="0"/>
                </a:cubicBezTo>
                <a:lnTo>
                  <a:pt x="1675267" y="0"/>
                </a:lnTo>
                <a:cubicBezTo>
                  <a:pt x="1722010" y="0"/>
                  <a:pt x="1759903" y="37893"/>
                  <a:pt x="1759903" y="84636"/>
                </a:cubicBezTo>
                <a:lnTo>
                  <a:pt x="1759903" y="761723"/>
                </a:lnTo>
                <a:cubicBezTo>
                  <a:pt x="1759903" y="808466"/>
                  <a:pt x="1722010" y="846359"/>
                  <a:pt x="1675267" y="846359"/>
                </a:cubicBezTo>
                <a:lnTo>
                  <a:pt x="84636" y="846359"/>
                </a:lnTo>
                <a:cubicBezTo>
                  <a:pt x="37893" y="846359"/>
                  <a:pt x="0" y="808466"/>
                  <a:pt x="0" y="761723"/>
                </a:cubicBezTo>
                <a:lnTo>
                  <a:pt x="0" y="84636"/>
                </a:lnTo>
                <a:close/>
              </a:path>
            </a:pathLst>
          </a:custGeom>
          <a:no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50800" lvl="0" defTabSz="622300">
              <a:lnSpc>
                <a:spcPct val="90000"/>
              </a:lnSpc>
              <a:spcBef>
                <a:spcPts val="1000"/>
              </a:spcBef>
              <a:buClr>
                <a:srgbClr val="125DA2"/>
              </a:buClr>
              <a:buSzPts val="2800"/>
            </a:pPr>
            <a:r>
              <a:rPr lang="en-US" sz="2000" dirty="0">
                <a:solidFill>
                  <a:schemeClr val="dk1"/>
                </a:solidFill>
                <a:latin typeface="Garamond"/>
                <a:sym typeface="Garamond"/>
              </a:rPr>
              <a:t>P-Value</a:t>
            </a:r>
          </a:p>
        </p:txBody>
      </p:sp>
      <p:cxnSp>
        <p:nvCxnSpPr>
          <p:cNvPr id="22" name="Straight Arrow Connector 21">
            <a:extLst>
              <a:ext uri="{FF2B5EF4-FFF2-40B4-BE49-F238E27FC236}">
                <a16:creationId xmlns:a16="http://schemas.microsoft.com/office/drawing/2014/main" id="{D6BCE215-484C-B336-095D-CAE6AC07B68B}"/>
              </a:ext>
            </a:extLst>
          </p:cNvPr>
          <p:cNvCxnSpPr>
            <a:cxnSpLocks/>
          </p:cNvCxnSpPr>
          <p:nvPr/>
        </p:nvCxnSpPr>
        <p:spPr>
          <a:xfrm>
            <a:off x="4894767" y="5135915"/>
            <a:ext cx="6687633" cy="0"/>
          </a:xfrm>
          <a:prstGeom prst="straightConnector1">
            <a:avLst/>
          </a:prstGeom>
          <a:ln>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4854CA12-EB28-5D8C-3CEF-C577A1A4AA28}"/>
              </a:ext>
            </a:extLst>
          </p:cNvPr>
          <p:cNvSpPr/>
          <p:nvPr/>
        </p:nvSpPr>
        <p:spPr>
          <a:xfrm>
            <a:off x="5668396" y="5029593"/>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24" name="Oval 23">
            <a:extLst>
              <a:ext uri="{FF2B5EF4-FFF2-40B4-BE49-F238E27FC236}">
                <a16:creationId xmlns:a16="http://schemas.microsoft.com/office/drawing/2014/main" id="{B84EA0F7-38B4-F081-6B78-E16A48A6FD22}"/>
              </a:ext>
            </a:extLst>
          </p:cNvPr>
          <p:cNvSpPr/>
          <p:nvPr/>
        </p:nvSpPr>
        <p:spPr>
          <a:xfrm>
            <a:off x="8132261" y="5029593"/>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25" name="Freeform: Shape 24">
            <a:extLst>
              <a:ext uri="{FF2B5EF4-FFF2-40B4-BE49-F238E27FC236}">
                <a16:creationId xmlns:a16="http://schemas.microsoft.com/office/drawing/2014/main" id="{FB797B00-8478-521E-AB60-001E02EA9190}"/>
              </a:ext>
            </a:extLst>
          </p:cNvPr>
          <p:cNvSpPr/>
          <p:nvPr/>
        </p:nvSpPr>
        <p:spPr>
          <a:xfrm>
            <a:off x="5200756" y="5342940"/>
            <a:ext cx="1233615" cy="443198"/>
          </a:xfrm>
          <a:custGeom>
            <a:avLst/>
            <a:gdLst>
              <a:gd name="connsiteX0" fmla="*/ 0 w 1759903"/>
              <a:gd name="connsiteY0" fmla="*/ 84636 h 846359"/>
              <a:gd name="connsiteX1" fmla="*/ 84636 w 1759903"/>
              <a:gd name="connsiteY1" fmla="*/ 0 h 846359"/>
              <a:gd name="connsiteX2" fmla="*/ 1675267 w 1759903"/>
              <a:gd name="connsiteY2" fmla="*/ 0 h 846359"/>
              <a:gd name="connsiteX3" fmla="*/ 1759903 w 1759903"/>
              <a:gd name="connsiteY3" fmla="*/ 84636 h 846359"/>
              <a:gd name="connsiteX4" fmla="*/ 1759903 w 1759903"/>
              <a:gd name="connsiteY4" fmla="*/ 761723 h 846359"/>
              <a:gd name="connsiteX5" fmla="*/ 1675267 w 1759903"/>
              <a:gd name="connsiteY5" fmla="*/ 846359 h 846359"/>
              <a:gd name="connsiteX6" fmla="*/ 84636 w 1759903"/>
              <a:gd name="connsiteY6" fmla="*/ 846359 h 846359"/>
              <a:gd name="connsiteX7" fmla="*/ 0 w 1759903"/>
              <a:gd name="connsiteY7" fmla="*/ 761723 h 846359"/>
              <a:gd name="connsiteX8" fmla="*/ 0 w 1759903"/>
              <a:gd name="connsiteY8" fmla="*/ 84636 h 84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903" h="846359">
                <a:moveTo>
                  <a:pt x="0" y="84636"/>
                </a:moveTo>
                <a:cubicBezTo>
                  <a:pt x="0" y="37893"/>
                  <a:pt x="37893" y="0"/>
                  <a:pt x="84636" y="0"/>
                </a:cubicBezTo>
                <a:lnTo>
                  <a:pt x="1675267" y="0"/>
                </a:lnTo>
                <a:cubicBezTo>
                  <a:pt x="1722010" y="0"/>
                  <a:pt x="1759903" y="37893"/>
                  <a:pt x="1759903" y="84636"/>
                </a:cubicBezTo>
                <a:lnTo>
                  <a:pt x="1759903" y="761723"/>
                </a:lnTo>
                <a:cubicBezTo>
                  <a:pt x="1759903" y="808466"/>
                  <a:pt x="1722010" y="846359"/>
                  <a:pt x="1675267" y="846359"/>
                </a:cubicBezTo>
                <a:lnTo>
                  <a:pt x="84636" y="846359"/>
                </a:lnTo>
                <a:cubicBezTo>
                  <a:pt x="37893" y="846359"/>
                  <a:pt x="0" y="808466"/>
                  <a:pt x="0" y="761723"/>
                </a:cubicBezTo>
                <a:lnTo>
                  <a:pt x="0" y="84636"/>
                </a:lnTo>
                <a:close/>
              </a:path>
            </a:pathLst>
          </a:custGeom>
          <a:no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50800" lvl="0" algn="ctr" defTabSz="622300">
              <a:lnSpc>
                <a:spcPct val="90000"/>
              </a:lnSpc>
              <a:spcBef>
                <a:spcPts val="1000"/>
              </a:spcBef>
              <a:buClr>
                <a:srgbClr val="125DA2"/>
              </a:buClr>
              <a:buSzPts val="2800"/>
            </a:pPr>
            <a:r>
              <a:rPr lang="en-US" sz="1600" dirty="0">
                <a:solidFill>
                  <a:schemeClr val="dk1"/>
                </a:solidFill>
                <a:latin typeface="Times New Roman" panose="02020603050405020304" pitchFamily="18" charset="0"/>
                <a:cs typeface="Times New Roman" panose="02020603050405020304" pitchFamily="18" charset="0"/>
                <a:sym typeface="Garamond"/>
              </a:rPr>
              <a:t>Two Sided Test</a:t>
            </a:r>
          </a:p>
        </p:txBody>
      </p:sp>
      <p:sp>
        <p:nvSpPr>
          <p:cNvPr id="26" name="Freeform: Shape 25">
            <a:extLst>
              <a:ext uri="{FF2B5EF4-FFF2-40B4-BE49-F238E27FC236}">
                <a16:creationId xmlns:a16="http://schemas.microsoft.com/office/drawing/2014/main" id="{D426976F-1116-22F4-CECC-DAA291350565}"/>
              </a:ext>
            </a:extLst>
          </p:cNvPr>
          <p:cNvSpPr/>
          <p:nvPr/>
        </p:nvSpPr>
        <p:spPr>
          <a:xfrm>
            <a:off x="7673506" y="5315240"/>
            <a:ext cx="1272418" cy="249299"/>
          </a:xfrm>
          <a:custGeom>
            <a:avLst/>
            <a:gdLst>
              <a:gd name="connsiteX0" fmla="*/ 0 w 1759903"/>
              <a:gd name="connsiteY0" fmla="*/ 84636 h 846359"/>
              <a:gd name="connsiteX1" fmla="*/ 84636 w 1759903"/>
              <a:gd name="connsiteY1" fmla="*/ 0 h 846359"/>
              <a:gd name="connsiteX2" fmla="*/ 1675267 w 1759903"/>
              <a:gd name="connsiteY2" fmla="*/ 0 h 846359"/>
              <a:gd name="connsiteX3" fmla="*/ 1759903 w 1759903"/>
              <a:gd name="connsiteY3" fmla="*/ 84636 h 846359"/>
              <a:gd name="connsiteX4" fmla="*/ 1759903 w 1759903"/>
              <a:gd name="connsiteY4" fmla="*/ 761723 h 846359"/>
              <a:gd name="connsiteX5" fmla="*/ 1675267 w 1759903"/>
              <a:gd name="connsiteY5" fmla="*/ 846359 h 846359"/>
              <a:gd name="connsiteX6" fmla="*/ 84636 w 1759903"/>
              <a:gd name="connsiteY6" fmla="*/ 846359 h 846359"/>
              <a:gd name="connsiteX7" fmla="*/ 0 w 1759903"/>
              <a:gd name="connsiteY7" fmla="*/ 761723 h 846359"/>
              <a:gd name="connsiteX8" fmla="*/ 0 w 1759903"/>
              <a:gd name="connsiteY8" fmla="*/ 84636 h 84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903" h="846359">
                <a:moveTo>
                  <a:pt x="0" y="84636"/>
                </a:moveTo>
                <a:cubicBezTo>
                  <a:pt x="0" y="37893"/>
                  <a:pt x="37893" y="0"/>
                  <a:pt x="84636" y="0"/>
                </a:cubicBezTo>
                <a:lnTo>
                  <a:pt x="1675267" y="0"/>
                </a:lnTo>
                <a:cubicBezTo>
                  <a:pt x="1722010" y="0"/>
                  <a:pt x="1759903" y="37893"/>
                  <a:pt x="1759903" y="84636"/>
                </a:cubicBezTo>
                <a:lnTo>
                  <a:pt x="1759903" y="761723"/>
                </a:lnTo>
                <a:cubicBezTo>
                  <a:pt x="1759903" y="808466"/>
                  <a:pt x="1722010" y="846359"/>
                  <a:pt x="1675267" y="846359"/>
                </a:cubicBezTo>
                <a:lnTo>
                  <a:pt x="84636" y="846359"/>
                </a:lnTo>
                <a:cubicBezTo>
                  <a:pt x="37893" y="846359"/>
                  <a:pt x="0" y="808466"/>
                  <a:pt x="0" y="761723"/>
                </a:cubicBezTo>
                <a:lnTo>
                  <a:pt x="0" y="84636"/>
                </a:lnTo>
                <a:close/>
              </a:path>
            </a:pathLst>
          </a:custGeom>
          <a:no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50800" lvl="0" defTabSz="622300">
              <a:lnSpc>
                <a:spcPct val="90000"/>
              </a:lnSpc>
              <a:spcBef>
                <a:spcPts val="1000"/>
              </a:spcBef>
              <a:buClr>
                <a:srgbClr val="125DA2"/>
              </a:buClr>
              <a:buSzPts val="2800"/>
            </a:pPr>
            <a:r>
              <a:rPr lang="en-US" dirty="0">
                <a:solidFill>
                  <a:schemeClr val="dk1"/>
                </a:solidFill>
                <a:latin typeface="Times New Roman" panose="02020603050405020304" pitchFamily="18" charset="0"/>
                <a:cs typeface="Times New Roman" panose="02020603050405020304" pitchFamily="18" charset="0"/>
                <a:sym typeface="Garamond"/>
              </a:rPr>
              <a:t>Left Tail Test</a:t>
            </a:r>
          </a:p>
        </p:txBody>
      </p:sp>
      <p:sp>
        <p:nvSpPr>
          <p:cNvPr id="37" name="Oval 36">
            <a:extLst>
              <a:ext uri="{FF2B5EF4-FFF2-40B4-BE49-F238E27FC236}">
                <a16:creationId xmlns:a16="http://schemas.microsoft.com/office/drawing/2014/main" id="{B84EA0F7-38B4-F081-6B78-E16A48A6FD22}"/>
              </a:ext>
            </a:extLst>
          </p:cNvPr>
          <p:cNvSpPr/>
          <p:nvPr/>
        </p:nvSpPr>
        <p:spPr>
          <a:xfrm>
            <a:off x="10187757" y="5029407"/>
            <a:ext cx="212644" cy="21264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Poppins" panose="00000500000000000000" pitchFamily="2" charset="0"/>
              <a:cs typeface="Poppins" panose="00000500000000000000" pitchFamily="2" charset="0"/>
            </a:endParaRPr>
          </a:p>
        </p:txBody>
      </p:sp>
      <p:sp>
        <p:nvSpPr>
          <p:cNvPr id="38" name="Freeform: Shape 25">
            <a:extLst>
              <a:ext uri="{FF2B5EF4-FFF2-40B4-BE49-F238E27FC236}">
                <a16:creationId xmlns:a16="http://schemas.microsoft.com/office/drawing/2014/main" id="{D426976F-1116-22F4-CECC-DAA291350565}"/>
              </a:ext>
            </a:extLst>
          </p:cNvPr>
          <p:cNvSpPr/>
          <p:nvPr/>
        </p:nvSpPr>
        <p:spPr>
          <a:xfrm>
            <a:off x="9533891" y="5284264"/>
            <a:ext cx="1520375" cy="249299"/>
          </a:xfrm>
          <a:custGeom>
            <a:avLst/>
            <a:gdLst>
              <a:gd name="connsiteX0" fmla="*/ 0 w 1759903"/>
              <a:gd name="connsiteY0" fmla="*/ 84636 h 846359"/>
              <a:gd name="connsiteX1" fmla="*/ 84636 w 1759903"/>
              <a:gd name="connsiteY1" fmla="*/ 0 h 846359"/>
              <a:gd name="connsiteX2" fmla="*/ 1675267 w 1759903"/>
              <a:gd name="connsiteY2" fmla="*/ 0 h 846359"/>
              <a:gd name="connsiteX3" fmla="*/ 1759903 w 1759903"/>
              <a:gd name="connsiteY3" fmla="*/ 84636 h 846359"/>
              <a:gd name="connsiteX4" fmla="*/ 1759903 w 1759903"/>
              <a:gd name="connsiteY4" fmla="*/ 761723 h 846359"/>
              <a:gd name="connsiteX5" fmla="*/ 1675267 w 1759903"/>
              <a:gd name="connsiteY5" fmla="*/ 846359 h 846359"/>
              <a:gd name="connsiteX6" fmla="*/ 84636 w 1759903"/>
              <a:gd name="connsiteY6" fmla="*/ 846359 h 846359"/>
              <a:gd name="connsiteX7" fmla="*/ 0 w 1759903"/>
              <a:gd name="connsiteY7" fmla="*/ 761723 h 846359"/>
              <a:gd name="connsiteX8" fmla="*/ 0 w 1759903"/>
              <a:gd name="connsiteY8" fmla="*/ 84636 h 84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903" h="846359">
                <a:moveTo>
                  <a:pt x="0" y="84636"/>
                </a:moveTo>
                <a:cubicBezTo>
                  <a:pt x="0" y="37893"/>
                  <a:pt x="37893" y="0"/>
                  <a:pt x="84636" y="0"/>
                </a:cubicBezTo>
                <a:lnTo>
                  <a:pt x="1675267" y="0"/>
                </a:lnTo>
                <a:cubicBezTo>
                  <a:pt x="1722010" y="0"/>
                  <a:pt x="1759903" y="37893"/>
                  <a:pt x="1759903" y="84636"/>
                </a:cubicBezTo>
                <a:lnTo>
                  <a:pt x="1759903" y="761723"/>
                </a:lnTo>
                <a:cubicBezTo>
                  <a:pt x="1759903" y="808466"/>
                  <a:pt x="1722010" y="846359"/>
                  <a:pt x="1675267" y="846359"/>
                </a:cubicBezTo>
                <a:lnTo>
                  <a:pt x="84636" y="846359"/>
                </a:lnTo>
                <a:cubicBezTo>
                  <a:pt x="37893" y="846359"/>
                  <a:pt x="0" y="808466"/>
                  <a:pt x="0" y="761723"/>
                </a:cubicBezTo>
                <a:lnTo>
                  <a:pt x="0" y="84636"/>
                </a:lnTo>
                <a:close/>
              </a:path>
            </a:pathLst>
          </a:custGeom>
          <a:no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50800" lvl="0" defTabSz="622300">
              <a:lnSpc>
                <a:spcPct val="90000"/>
              </a:lnSpc>
              <a:spcBef>
                <a:spcPts val="1000"/>
              </a:spcBef>
              <a:buClr>
                <a:srgbClr val="125DA2"/>
              </a:buClr>
              <a:buSzPts val="2800"/>
            </a:pPr>
            <a:r>
              <a:rPr lang="en-US" dirty="0">
                <a:solidFill>
                  <a:schemeClr val="dk1"/>
                </a:solidFill>
                <a:latin typeface="Times New Roman" panose="02020603050405020304" pitchFamily="18" charset="0"/>
                <a:cs typeface="Times New Roman" panose="02020603050405020304" pitchFamily="18" charset="0"/>
                <a:sym typeface="Garamond"/>
              </a:rPr>
              <a:t>Right Tail Test</a:t>
            </a:r>
          </a:p>
        </p:txBody>
      </p:sp>
    </p:spTree>
    <p:extLst>
      <p:ext uri="{BB962C8B-B14F-4D97-AF65-F5344CB8AC3E}">
        <p14:creationId xmlns:p14="http://schemas.microsoft.com/office/powerpoint/2010/main" val="154194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Effect transition="in" filter="fade">
                                      <p:cBhvr>
                                        <p:cTn id="33" dur="500"/>
                                        <p:tgtEl>
                                          <p:spTgt spid="10">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
                                            <p:txEl>
                                              <p:pRg st="6" end="6"/>
                                            </p:txEl>
                                          </p:spTgt>
                                        </p:tgtEl>
                                        <p:attrNameLst>
                                          <p:attrName>style.visibility</p:attrName>
                                        </p:attrNameLst>
                                      </p:cBhvr>
                                      <p:to>
                                        <p:strVal val="visible"/>
                                      </p:to>
                                    </p:set>
                                    <p:animEffect transition="in" filter="fade">
                                      <p:cBhvr>
                                        <p:cTn id="59" dur="500"/>
                                        <p:tgtEl>
                                          <p:spTgt spid="10">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P spid="12" grpId="0" animBg="1"/>
      <p:bldP spid="16" grpId="0" animBg="1"/>
      <p:bldP spid="17" grpId="0" animBg="1"/>
      <p:bldP spid="19" grpId="0"/>
      <p:bldP spid="20" grpId="0"/>
      <p:bldP spid="23" grpId="0" animBg="1"/>
      <p:bldP spid="24" grpId="0" animBg="1"/>
      <p:bldP spid="25" grpId="0"/>
      <p:bldP spid="26" grpId="0"/>
      <p:bldP spid="37" grpId="0" animBg="1"/>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430BC3-492F-9EF5-896C-9D1A60455273}"/>
              </a:ext>
            </a:extLst>
          </p:cNvPr>
          <p:cNvSpPr>
            <a:spLocks noGrp="1"/>
          </p:cNvSpPr>
          <p:nvPr>
            <p:ph type="title"/>
          </p:nvPr>
        </p:nvSpPr>
        <p:spPr>
          <a:xfrm>
            <a:off x="1927411" y="173597"/>
            <a:ext cx="10972800" cy="1641988"/>
          </a:xfrm>
          <a:noFill/>
          <a:ln>
            <a:noFill/>
          </a:ln>
          <a:effectLst>
            <a:outerShdw blurRad="50800" dist="38100" dir="5400000" algn="t" rotWithShape="0">
              <a:prstClr val="black">
                <a:alpha val="40000"/>
              </a:prstClr>
            </a:outerShdw>
          </a:effectLst>
        </p:spPr>
        <p:txBody>
          <a:bodyPr spcFirstLastPara="1" wrap="square" lIns="91425" tIns="45700" rIns="91425" bIns="45700" anchor="ctr" anchorCtr="0">
            <a:normAutofit/>
          </a:bodyPr>
          <a:lstStyle/>
          <a:p>
            <a:r>
              <a:rPr lang="en-US" dirty="0"/>
              <a:t>Hypothesis Testing</a:t>
            </a:r>
          </a:p>
        </p:txBody>
      </p:sp>
      <p:sp>
        <p:nvSpPr>
          <p:cNvPr id="3" name="Rectangle 2"/>
          <p:cNvSpPr/>
          <p:nvPr/>
        </p:nvSpPr>
        <p:spPr>
          <a:xfrm>
            <a:off x="1753907" y="2973710"/>
            <a:ext cx="3520516" cy="587853"/>
          </a:xfrm>
          <a:prstGeom prst="rect">
            <a:avLst/>
          </a:prstGeom>
        </p:spPr>
        <p:txBody>
          <a:bodyPr wrap="none">
            <a:spAutoFit/>
          </a:bodyPr>
          <a:lstStyle/>
          <a:p>
            <a:pPr marL="0" lvl="1">
              <a:lnSpc>
                <a:spcPct val="115000"/>
              </a:lnSpc>
              <a:buClr>
                <a:srgbClr val="000000"/>
              </a:buClr>
              <a:buSzPts val="1800"/>
              <a:defRPr/>
            </a:pPr>
            <a:r>
              <a:rPr lang="en-US" sz="2800" b="1" kern="0" dirty="0">
                <a:solidFill>
                  <a:srgbClr val="FFFFFF"/>
                </a:solidFill>
                <a:latin typeface="Poppins"/>
                <a:ea typeface="Poppins"/>
                <a:cs typeface="Poppins"/>
                <a:sym typeface="Poppins"/>
              </a:rPr>
              <a:t>Summary Statistics</a:t>
            </a:r>
          </a:p>
        </p:txBody>
      </p:sp>
      <p:pic>
        <p:nvPicPr>
          <p:cNvPr id="6" name="Graphic 4">
            <a:extLst>
              <a:ext uri="{FF2B5EF4-FFF2-40B4-BE49-F238E27FC236}">
                <a16:creationId xmlns:a16="http://schemas.microsoft.com/office/drawing/2014/main" id="{EAF8BB64-E49E-7C17-0818-5B4EC5F197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2852" y="699063"/>
            <a:ext cx="591055" cy="591055"/>
          </a:xfrm>
          <a:prstGeom prst="rect">
            <a:avLst/>
          </a:prstGeom>
        </p:spPr>
      </p:pic>
      <p:pic>
        <p:nvPicPr>
          <p:cNvPr id="2" name="Picture 1"/>
          <p:cNvPicPr>
            <a:picLocks noChangeAspect="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t="7045" r="-8" b="6849"/>
          <a:stretch/>
        </p:blipFill>
        <p:spPr>
          <a:xfrm>
            <a:off x="0" y="2420564"/>
            <a:ext cx="12192000" cy="4437435"/>
          </a:xfrm>
          <a:prstGeom prst="rect">
            <a:avLst/>
          </a:prstGeom>
        </p:spPr>
      </p:pic>
    </p:spTree>
    <p:extLst>
      <p:ext uri="{BB962C8B-B14F-4D97-AF65-F5344CB8AC3E}">
        <p14:creationId xmlns:p14="http://schemas.microsoft.com/office/powerpoint/2010/main" val="212637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964861-9231-3E35-D701-B3C1D40FB060}"/>
              </a:ext>
            </a:extLst>
          </p:cNvPr>
          <p:cNvSpPr>
            <a:spLocks noGrp="1"/>
          </p:cNvSpPr>
          <p:nvPr>
            <p:ph type="title"/>
          </p:nvPr>
        </p:nvSpPr>
        <p:spPr>
          <a:xfrm>
            <a:off x="609600" y="267494"/>
            <a:ext cx="10972800" cy="792049"/>
          </a:xfrm>
          <a:noFill/>
          <a:ln>
            <a:noFill/>
          </a:ln>
          <a:effectLst>
            <a:outerShdw blurRad="50800" dist="38100" dir="5400000" algn="t" rotWithShape="0">
              <a:prstClr val="black">
                <a:alpha val="40000"/>
              </a:prstClr>
            </a:outerShdw>
          </a:effectLst>
        </p:spPr>
        <p:txBody>
          <a:bodyPr spcFirstLastPara="1" wrap="square" lIns="91425" tIns="45700" rIns="91425" bIns="45700" anchor="ctr" anchorCtr="0">
            <a:normAutofit/>
          </a:bodyPr>
          <a:lstStyle/>
          <a:p>
            <a:pPr algn="ctr"/>
            <a:r>
              <a:rPr lang="en-US" dirty="0"/>
              <a:t>Overview of Hypothesis Testing</a:t>
            </a:r>
          </a:p>
        </p:txBody>
      </p:sp>
      <p:sp>
        <p:nvSpPr>
          <p:cNvPr id="14" name="Content Placeholder 5">
            <a:extLst>
              <a:ext uri="{FF2B5EF4-FFF2-40B4-BE49-F238E27FC236}">
                <a16:creationId xmlns:a16="http://schemas.microsoft.com/office/drawing/2014/main" id="{060FE8BC-2CF0-21B3-0F62-348C28EAB2A7}"/>
              </a:ext>
            </a:extLst>
          </p:cNvPr>
          <p:cNvSpPr txBox="1">
            <a:spLocks/>
          </p:cNvSpPr>
          <p:nvPr/>
        </p:nvSpPr>
        <p:spPr>
          <a:xfrm>
            <a:off x="303620" y="3847787"/>
            <a:ext cx="5627817" cy="19949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buClrTx/>
              <a:buSzPct val="110000"/>
              <a:buNone/>
            </a:pPr>
            <a:endParaRPr lang="en-US" sz="1800" dirty="0"/>
          </a:p>
        </p:txBody>
      </p:sp>
      <p:grpSp>
        <p:nvGrpSpPr>
          <p:cNvPr id="34" name="Group 33">
            <a:extLst>
              <a:ext uri="{FF2B5EF4-FFF2-40B4-BE49-F238E27FC236}">
                <a16:creationId xmlns:a16="http://schemas.microsoft.com/office/drawing/2014/main" id="{4C512F55-8BFB-691A-C514-BA0B206C2F3A}"/>
              </a:ext>
            </a:extLst>
          </p:cNvPr>
          <p:cNvGrpSpPr/>
          <p:nvPr/>
        </p:nvGrpSpPr>
        <p:grpSpPr>
          <a:xfrm>
            <a:off x="1174841" y="1703846"/>
            <a:ext cx="7825261" cy="332399"/>
            <a:chOff x="2183370" y="2308963"/>
            <a:chExt cx="7825261" cy="332399"/>
          </a:xfrm>
        </p:grpSpPr>
        <p:pic>
          <p:nvPicPr>
            <p:cNvPr id="35" name="Graphic 9">
              <a:extLst>
                <a:ext uri="{FF2B5EF4-FFF2-40B4-BE49-F238E27FC236}">
                  <a16:creationId xmlns:a16="http://schemas.microsoft.com/office/drawing/2014/main" id="{D1D5933F-8FB1-2FAF-9641-DBCC5F30C83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3370" y="2327429"/>
              <a:ext cx="295466" cy="295466"/>
            </a:xfrm>
            <a:prstGeom prst="rect">
              <a:avLst/>
            </a:prstGeom>
          </p:spPr>
        </p:pic>
        <p:sp>
          <p:nvSpPr>
            <p:cNvPr id="36" name="Content Placeholder 2">
              <a:extLst>
                <a:ext uri="{FF2B5EF4-FFF2-40B4-BE49-F238E27FC236}">
                  <a16:creationId xmlns:a16="http://schemas.microsoft.com/office/drawing/2014/main" id="{D2121C4D-8C68-5419-C308-7931A727AD56}"/>
                </a:ext>
              </a:extLst>
            </p:cNvPr>
            <p:cNvSpPr txBox="1">
              <a:spLocks/>
            </p:cNvSpPr>
            <p:nvPr/>
          </p:nvSpPr>
          <p:spPr>
            <a:xfrm>
              <a:off x="2636987" y="2308963"/>
              <a:ext cx="7371644" cy="332399"/>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20000"/>
                </a:lnSpc>
                <a:spcBef>
                  <a:spcPts val="0"/>
                </a:spcBef>
                <a:buSzPct val="100000"/>
                <a:buNone/>
                <a:defRPr/>
              </a:pPr>
              <a:r>
                <a:rPr lang="en-US" sz="1800" kern="0" dirty="0">
                  <a:solidFill>
                    <a:srgbClr val="000000"/>
                  </a:solidFill>
                  <a:latin typeface="Poppins" panose="00000500000000000000" pitchFamily="2" charset="0"/>
                  <a:cs typeface="Poppins" panose="00000500000000000000" pitchFamily="2" charset="0"/>
                </a:rPr>
                <a:t>Test the assumptions made regarding a population parameter</a:t>
              </a:r>
            </a:p>
          </p:txBody>
        </p:sp>
      </p:grpSp>
      <p:grpSp>
        <p:nvGrpSpPr>
          <p:cNvPr id="37" name="Group 36">
            <a:extLst>
              <a:ext uri="{FF2B5EF4-FFF2-40B4-BE49-F238E27FC236}">
                <a16:creationId xmlns:a16="http://schemas.microsoft.com/office/drawing/2014/main" id="{3173863D-EAA0-64B7-76EC-F5F23D41BF51}"/>
              </a:ext>
            </a:extLst>
          </p:cNvPr>
          <p:cNvGrpSpPr/>
          <p:nvPr/>
        </p:nvGrpSpPr>
        <p:grpSpPr>
          <a:xfrm>
            <a:off x="1174841" y="2497851"/>
            <a:ext cx="7825261" cy="332399"/>
            <a:chOff x="2183370" y="3102968"/>
            <a:chExt cx="7825261" cy="332399"/>
          </a:xfrm>
        </p:grpSpPr>
        <p:sp>
          <p:nvSpPr>
            <p:cNvPr id="38" name="Content Placeholder 2">
              <a:extLst>
                <a:ext uri="{FF2B5EF4-FFF2-40B4-BE49-F238E27FC236}">
                  <a16:creationId xmlns:a16="http://schemas.microsoft.com/office/drawing/2014/main" id="{67BF347E-C382-7B60-10AC-8964CCFB17AF}"/>
                </a:ext>
              </a:extLst>
            </p:cNvPr>
            <p:cNvSpPr txBox="1">
              <a:spLocks/>
            </p:cNvSpPr>
            <p:nvPr/>
          </p:nvSpPr>
          <p:spPr>
            <a:xfrm>
              <a:off x="2636987" y="3102968"/>
              <a:ext cx="7371644" cy="332399"/>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20000"/>
                </a:lnSpc>
                <a:spcBef>
                  <a:spcPts val="0"/>
                </a:spcBef>
                <a:buSzPct val="100000"/>
                <a:buNone/>
                <a:defRPr/>
              </a:pPr>
              <a:r>
                <a:rPr kumimoji="0" lang="en-US" sz="1800" b="0" i="0" u="none" strike="noStrike" kern="0" cap="none" spc="0" normalizeH="0" baseline="0" noProof="0" dirty="0">
                  <a:ln>
                    <a:noFill/>
                  </a:ln>
                  <a:solidFill>
                    <a:srgbClr val="000000"/>
                  </a:solidFill>
                  <a:effectLst/>
                  <a:uLnTx/>
                  <a:uFillTx/>
                  <a:latin typeface="Poppins" panose="00000500000000000000" pitchFamily="2" charset="0"/>
                  <a:cs typeface="Poppins" panose="00000500000000000000" pitchFamily="2" charset="0"/>
                  <a:sym typeface="Garamond"/>
                </a:rPr>
                <a:t>Depends</a:t>
              </a:r>
              <a:r>
                <a:rPr kumimoji="0" lang="en-US" sz="1800" b="0" i="0" u="none" strike="noStrike" kern="0" cap="none" spc="0" normalizeH="0" noProof="0" dirty="0">
                  <a:ln>
                    <a:noFill/>
                  </a:ln>
                  <a:solidFill>
                    <a:srgbClr val="000000"/>
                  </a:solidFill>
                  <a:effectLst/>
                  <a:uLnTx/>
                  <a:uFillTx/>
                  <a:latin typeface="Poppins" panose="00000500000000000000" pitchFamily="2" charset="0"/>
                  <a:cs typeface="Poppins" panose="00000500000000000000" pitchFamily="2" charset="0"/>
                  <a:sym typeface="Garamond"/>
                </a:rPr>
                <a:t> upon the nature of data</a:t>
              </a:r>
              <a:endParaRPr lang="en-US" sz="1800" kern="0" dirty="0">
                <a:solidFill>
                  <a:srgbClr val="000000"/>
                </a:solidFill>
                <a:latin typeface="Poppins" panose="00000500000000000000" pitchFamily="2" charset="0"/>
                <a:cs typeface="Poppins" panose="00000500000000000000" pitchFamily="2" charset="0"/>
              </a:endParaRPr>
            </a:p>
          </p:txBody>
        </p:sp>
        <p:pic>
          <p:nvPicPr>
            <p:cNvPr id="39" name="Graphic 13">
              <a:extLst>
                <a:ext uri="{FF2B5EF4-FFF2-40B4-BE49-F238E27FC236}">
                  <a16:creationId xmlns:a16="http://schemas.microsoft.com/office/drawing/2014/main" id="{189516FD-8EE5-A6E8-F994-C39100CCED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3370" y="3121434"/>
              <a:ext cx="295466" cy="295466"/>
            </a:xfrm>
            <a:prstGeom prst="rect">
              <a:avLst/>
            </a:prstGeom>
          </p:spPr>
        </p:pic>
      </p:grpSp>
      <p:grpSp>
        <p:nvGrpSpPr>
          <p:cNvPr id="40" name="Group 39">
            <a:extLst>
              <a:ext uri="{FF2B5EF4-FFF2-40B4-BE49-F238E27FC236}">
                <a16:creationId xmlns:a16="http://schemas.microsoft.com/office/drawing/2014/main" id="{CBF34624-CF88-F990-4999-F6B0A1E34860}"/>
              </a:ext>
            </a:extLst>
          </p:cNvPr>
          <p:cNvGrpSpPr/>
          <p:nvPr/>
        </p:nvGrpSpPr>
        <p:grpSpPr>
          <a:xfrm>
            <a:off x="1174841" y="3291856"/>
            <a:ext cx="7825261" cy="332399"/>
            <a:chOff x="2183370" y="3896973"/>
            <a:chExt cx="7825261" cy="332399"/>
          </a:xfrm>
        </p:grpSpPr>
        <p:sp>
          <p:nvSpPr>
            <p:cNvPr id="41" name="Content Placeholder 2">
              <a:extLst>
                <a:ext uri="{FF2B5EF4-FFF2-40B4-BE49-F238E27FC236}">
                  <a16:creationId xmlns:a16="http://schemas.microsoft.com/office/drawing/2014/main" id="{4BB13A82-9F26-5831-D437-895705F24091}"/>
                </a:ext>
              </a:extLst>
            </p:cNvPr>
            <p:cNvSpPr txBox="1">
              <a:spLocks/>
            </p:cNvSpPr>
            <p:nvPr/>
          </p:nvSpPr>
          <p:spPr>
            <a:xfrm>
              <a:off x="2636987" y="3896973"/>
              <a:ext cx="7371644" cy="332399"/>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20000"/>
                </a:lnSpc>
                <a:spcBef>
                  <a:spcPts val="0"/>
                </a:spcBef>
                <a:buSzPct val="100000"/>
                <a:buNone/>
                <a:defRPr/>
              </a:pPr>
              <a:r>
                <a:rPr lang="en-US" sz="1800" kern="0" baseline="0" dirty="0">
                  <a:solidFill>
                    <a:srgbClr val="000000"/>
                  </a:solidFill>
                  <a:latin typeface="Poppins" panose="00000500000000000000" pitchFamily="2" charset="0"/>
                  <a:cs typeface="Poppins" panose="00000500000000000000" pitchFamily="2" charset="0"/>
                </a:rPr>
                <a:t>Assess</a:t>
              </a:r>
              <a:r>
                <a:rPr lang="en-US" sz="1800" kern="0" dirty="0">
                  <a:solidFill>
                    <a:srgbClr val="000000"/>
                  </a:solidFill>
                  <a:latin typeface="Poppins" panose="00000500000000000000" pitchFamily="2" charset="0"/>
                  <a:cs typeface="Poppins" panose="00000500000000000000" pitchFamily="2" charset="0"/>
                </a:rPr>
                <a:t> plausibility of a hypothesis</a:t>
              </a:r>
            </a:p>
          </p:txBody>
        </p:sp>
        <p:pic>
          <p:nvPicPr>
            <p:cNvPr id="42" name="Graphic 14">
              <a:extLst>
                <a:ext uri="{FF2B5EF4-FFF2-40B4-BE49-F238E27FC236}">
                  <a16:creationId xmlns:a16="http://schemas.microsoft.com/office/drawing/2014/main" id="{FF3734C8-EE20-42B0-D7F5-29F50154911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3370" y="3915439"/>
              <a:ext cx="295466" cy="295466"/>
            </a:xfrm>
            <a:prstGeom prst="rect">
              <a:avLst/>
            </a:prstGeom>
          </p:spPr>
        </p:pic>
      </p:grpSp>
    </p:spTree>
    <p:extLst>
      <p:ext uri="{BB962C8B-B14F-4D97-AF65-F5344CB8AC3E}">
        <p14:creationId xmlns:p14="http://schemas.microsoft.com/office/powerpoint/2010/main" val="326597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25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FDDF-FEE6-E95D-D6BD-4366E0FFF1AC}"/>
              </a:ext>
            </a:extLst>
          </p:cNvPr>
          <p:cNvSpPr>
            <a:spLocks noGrp="1"/>
          </p:cNvSpPr>
          <p:nvPr>
            <p:ph type="title"/>
          </p:nvPr>
        </p:nvSpPr>
        <p:spPr>
          <a:xfrm>
            <a:off x="609600" y="267494"/>
            <a:ext cx="10972800" cy="659606"/>
          </a:xfrm>
          <a:noFill/>
          <a:ln>
            <a:noFill/>
          </a:ln>
          <a:effectLst>
            <a:outerShdw blurRad="50800" dist="38100" dir="5400000" algn="t" rotWithShape="0">
              <a:prstClr val="black">
                <a:alpha val="40000"/>
              </a:prstClr>
            </a:outerShdw>
          </a:effectLst>
        </p:spPr>
        <p:txBody>
          <a:bodyPr spcFirstLastPara="1" wrap="square" lIns="91425" tIns="45700" rIns="91425" bIns="45700" anchor="ctr" anchorCtr="0">
            <a:normAutofit fontScale="90000"/>
          </a:bodyPr>
          <a:lstStyle/>
          <a:p>
            <a:pPr algn="ctr"/>
            <a:r>
              <a:rPr lang="en-US" dirty="0"/>
              <a:t>Terminologies of Hypothesis Testing</a:t>
            </a:r>
          </a:p>
        </p:txBody>
      </p:sp>
      <p:graphicFrame>
        <p:nvGraphicFramePr>
          <p:cNvPr id="14" name="Diagram 13">
            <a:extLst>
              <a:ext uri="{FF2B5EF4-FFF2-40B4-BE49-F238E27FC236}">
                <a16:creationId xmlns:a16="http://schemas.microsoft.com/office/drawing/2014/main" id="{D5AFE5E8-3F5B-999C-38B5-A68679358324}"/>
              </a:ext>
            </a:extLst>
          </p:cNvPr>
          <p:cNvGraphicFramePr/>
          <p:nvPr>
            <p:extLst>
              <p:ext uri="{D42A27DB-BD31-4B8C-83A1-F6EECF244321}">
                <p14:modId xmlns:p14="http://schemas.microsoft.com/office/powerpoint/2010/main" val="2286362090"/>
              </p:ext>
            </p:extLst>
          </p:nvPr>
        </p:nvGraphicFramePr>
        <p:xfrm>
          <a:off x="1303846" y="1145795"/>
          <a:ext cx="9820217" cy="5133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094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graphicEl>
                                              <a:dgm id="{B6A3526A-0C70-409F-AA44-950F205870C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graphicEl>
                                              <a:dgm id="{186EEE61-F22A-4701-879D-542F9DA93BD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graphicEl>
                                              <a:dgm id="{763E36FB-8997-4243-94E1-EFE58F83F1D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graphicEl>
                                              <a:dgm id="{A7F2E62F-B0DC-43B4-B22D-A9EAEDE856A6}"/>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graphicEl>
                                              <a:dgm id="{B842873D-5061-4F7C-9072-1A14EFA5461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graphicEl>
                                              <a:dgm id="{D5C6EE19-D648-4E3C-A18B-9E6580B1F12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graphicEl>
                                              <a:dgm id="{F4887068-C198-4768-A518-97623353CE0A}"/>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graphicEl>
                                              <a:dgm id="{CEDC7624-D275-43BE-8582-A82919C21D8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graphicEl>
                                              <a:dgm id="{2B14AB12-4A54-4A19-B0C0-FE12EA0DC7A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graphicEl>
                                              <a:dgm id="{5E421AF6-7EC3-4AF5-94C8-D01C5DF2054B}"/>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graphicEl>
                                              <a:dgm id="{12489479-3F7A-448B-B501-379579C9AD76}"/>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graphicEl>
                                              <a:dgm id="{B15CA61E-9837-4C69-B424-7C231CE3EC1E}"/>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graphicEl>
                                              <a:dgm id="{8026B79D-6641-4E72-B578-D4410C3D797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1333-0B2A-6D5F-BDB6-13934B686B6C}"/>
              </a:ext>
            </a:extLst>
          </p:cNvPr>
          <p:cNvSpPr>
            <a:spLocks noGrp="1"/>
          </p:cNvSpPr>
          <p:nvPr>
            <p:ph type="title"/>
          </p:nvPr>
        </p:nvSpPr>
        <p:spPr>
          <a:xfrm>
            <a:off x="609600" y="267494"/>
            <a:ext cx="10972800" cy="510982"/>
          </a:xfrm>
          <a:noFill/>
          <a:ln>
            <a:noFill/>
          </a:ln>
          <a:effectLst>
            <a:outerShdw blurRad="50800" dist="38100" dir="5400000" algn="t" rotWithShape="0">
              <a:prstClr val="black">
                <a:alpha val="40000"/>
              </a:prstClr>
            </a:outerShdw>
          </a:effectLst>
        </p:spPr>
        <p:txBody>
          <a:bodyPr spcFirstLastPara="1" wrap="square" lIns="91425" tIns="45700" rIns="91425" bIns="45700" anchor="ctr" anchorCtr="0">
            <a:normAutofit fontScale="90000"/>
          </a:bodyPr>
          <a:lstStyle/>
          <a:p>
            <a:pPr algn="ctr"/>
            <a:r>
              <a:rPr lang="en-US" dirty="0"/>
              <a:t>Null Hypothesis</a:t>
            </a:r>
          </a:p>
        </p:txBody>
      </p:sp>
      <p:sp>
        <p:nvSpPr>
          <p:cNvPr id="9" name="TextBox 8">
            <a:extLst>
              <a:ext uri="{FF2B5EF4-FFF2-40B4-BE49-F238E27FC236}">
                <a16:creationId xmlns:a16="http://schemas.microsoft.com/office/drawing/2014/main" id="{93D1482D-4963-D74C-8B4F-B8D92802309F}"/>
              </a:ext>
            </a:extLst>
          </p:cNvPr>
          <p:cNvSpPr txBox="1">
            <a:spLocks/>
          </p:cNvSpPr>
          <p:nvPr/>
        </p:nvSpPr>
        <p:spPr>
          <a:xfrm>
            <a:off x="345622" y="1069848"/>
            <a:ext cx="6461578" cy="1107996"/>
          </a:xfrm>
          <a:prstGeom prst="rect">
            <a:avLst/>
          </a:prstGeom>
          <a:noFill/>
        </p:spPr>
        <p:txBody>
          <a:bodyPr wrap="square" lIns="0" tIns="0" rIns="0" bIns="0">
            <a:spAutoFit/>
          </a:bodyPr>
          <a:lstStyle>
            <a:defPPr>
              <a:defRPr lang="en-US"/>
            </a:defPPr>
            <a:lvl1pPr>
              <a:defRPr>
                <a:solidFill>
                  <a:schemeClr val="bg1">
                    <a:lumMod val="50000"/>
                  </a:schemeClr>
                </a:solidFill>
                <a:latin typeface="Poppins" panose="00000500000000000000" pitchFamily="2" charset="0"/>
                <a:cs typeface="Poppins" panose="00000500000000000000" pitchFamily="2" charset="0"/>
              </a:defRPr>
            </a:lvl1pPr>
          </a:lstStyle>
          <a:p>
            <a:pPr>
              <a:lnSpc>
                <a:spcPct val="120000"/>
              </a:lnSpc>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H</a:t>
            </a:r>
            <a:r>
              <a:rPr lang="en-US" sz="2000" baseline="-25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0</a:t>
            </a: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the statement about the population parameter that is assumed to be true unless there is convincing evidence to the contrary.</a:t>
            </a:r>
          </a:p>
        </p:txBody>
      </p:sp>
      <p:sp>
        <p:nvSpPr>
          <p:cNvPr id="10" name="TextBox 9">
            <a:extLst>
              <a:ext uri="{FF2B5EF4-FFF2-40B4-BE49-F238E27FC236}">
                <a16:creationId xmlns:a16="http://schemas.microsoft.com/office/drawing/2014/main" id="{53C30882-47F0-4816-6C0E-DF572760C46E}"/>
              </a:ext>
            </a:extLst>
          </p:cNvPr>
          <p:cNvSpPr txBox="1">
            <a:spLocks/>
          </p:cNvSpPr>
          <p:nvPr/>
        </p:nvSpPr>
        <p:spPr>
          <a:xfrm>
            <a:off x="345622" y="2550310"/>
            <a:ext cx="5578330" cy="246221"/>
          </a:xfrm>
          <a:prstGeom prst="rect">
            <a:avLst/>
          </a:prstGeom>
          <a:noFill/>
        </p:spPr>
        <p:txBody>
          <a:bodyPr wrap="square" lIns="0" tIns="0" rIns="0" bIns="0">
            <a:spAutoFit/>
          </a:bodyPr>
          <a:lstStyle/>
          <a:p>
            <a:pPr lvl="0">
              <a:defRPr/>
            </a:pPr>
            <a:r>
              <a:rPr lang="en-US" sz="1600" b="1" kern="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Two Conditions</a:t>
            </a:r>
            <a:endParaRPr lang="en-US" sz="16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5F4DD4D-D57B-8D28-CE70-6C3954A5DE57}"/>
              </a:ext>
            </a:extLst>
          </p:cNvPr>
          <p:cNvSpPr txBox="1">
            <a:spLocks/>
          </p:cNvSpPr>
          <p:nvPr/>
        </p:nvSpPr>
        <p:spPr>
          <a:xfrm>
            <a:off x="345622" y="2923799"/>
            <a:ext cx="5578330" cy="585801"/>
          </a:xfrm>
          <a:prstGeom prst="rect">
            <a:avLst/>
          </a:prstGeom>
          <a:solidFill>
            <a:schemeClr val="accent1"/>
          </a:solidFill>
        </p:spPr>
        <p:txBody>
          <a:bodyPr wrap="square" lIns="91440" tIns="91440" rIns="91440" bIns="91440" anchor="ctr" anchorCtr="0">
            <a:noAutofit/>
          </a:bodyPr>
          <a:lstStyle/>
          <a:p>
            <a:pPr marL="0" lvl="1">
              <a:defRPr/>
            </a:pPr>
            <a:r>
              <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Reject H</a:t>
            </a:r>
            <a:r>
              <a:rPr lang="en-US" sz="1600" b="1" baseline="-25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0</a:t>
            </a:r>
            <a:r>
              <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(and therefore accept H</a:t>
            </a:r>
            <a:r>
              <a:rPr lang="en-US" sz="1600" b="1" baseline="-25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a:t>
            </a:r>
            <a:r>
              <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12" name="TextBox 11">
            <a:extLst>
              <a:ext uri="{FF2B5EF4-FFF2-40B4-BE49-F238E27FC236}">
                <a16:creationId xmlns:a16="http://schemas.microsoft.com/office/drawing/2014/main" id="{5A320C59-0B23-67B9-E037-5BD1498B5FCB}"/>
              </a:ext>
            </a:extLst>
          </p:cNvPr>
          <p:cNvSpPr txBox="1">
            <a:spLocks/>
          </p:cNvSpPr>
          <p:nvPr/>
        </p:nvSpPr>
        <p:spPr>
          <a:xfrm>
            <a:off x="345622" y="3614693"/>
            <a:ext cx="5578330" cy="585801"/>
          </a:xfrm>
          <a:prstGeom prst="rect">
            <a:avLst/>
          </a:prstGeom>
          <a:solidFill>
            <a:schemeClr val="accent1">
              <a:lumMod val="60000"/>
              <a:lumOff val="40000"/>
            </a:schemeClr>
          </a:solidFill>
        </p:spPr>
        <p:txBody>
          <a:bodyPr wrap="square" lIns="91440" tIns="91440" rIns="91440" bIns="91440" anchor="ctr" anchorCtr="0">
            <a:noAutofit/>
          </a:bodyPr>
          <a:lstStyle/>
          <a:p>
            <a:pPr marL="0" lvl="1">
              <a:defRPr/>
            </a:pPr>
            <a:r>
              <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Fail to reject H</a:t>
            </a:r>
            <a:r>
              <a:rPr lang="en-US" sz="1600" b="1" baseline="-25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0</a:t>
            </a:r>
            <a:r>
              <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(and therefore fail to accept H</a:t>
            </a:r>
            <a:r>
              <a:rPr lang="en-US" sz="1600" b="1" baseline="-25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a:t>
            </a:r>
            <a:r>
              <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14" name="Rectangle 13">
            <a:extLst>
              <a:ext uri="{FF2B5EF4-FFF2-40B4-BE49-F238E27FC236}">
                <a16:creationId xmlns:a16="http://schemas.microsoft.com/office/drawing/2014/main" id="{B834019B-C7D1-3E32-97A9-BCA3231A9C73}"/>
              </a:ext>
            </a:extLst>
          </p:cNvPr>
          <p:cNvSpPr>
            <a:spLocks/>
          </p:cNvSpPr>
          <p:nvPr/>
        </p:nvSpPr>
        <p:spPr>
          <a:xfrm>
            <a:off x="7562850" y="1069848"/>
            <a:ext cx="4629150" cy="57881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CB10E9A6-87A0-BAA4-6F1C-60BB49D7DEAA}"/>
              </a:ext>
            </a:extLst>
          </p:cNvPr>
          <p:cNvSpPr txBox="1">
            <a:spLocks/>
          </p:cNvSpPr>
          <p:nvPr/>
        </p:nvSpPr>
        <p:spPr>
          <a:xfrm>
            <a:off x="7718579" y="1375024"/>
            <a:ext cx="4317692" cy="1926681"/>
          </a:xfrm>
          <a:prstGeom prst="rect">
            <a:avLst/>
          </a:prstGeom>
          <a:noFill/>
        </p:spPr>
        <p:txBody>
          <a:bodyPr wrap="square" lIns="0" tIns="0" rIns="0" bIns="0">
            <a:spAutoFit/>
          </a:bodyPr>
          <a:lstStyle/>
          <a:p>
            <a:pPr lvl="0">
              <a:lnSpc>
                <a:spcPct val="120000"/>
              </a:lnSpc>
              <a:spcAft>
                <a:spcPts val="1200"/>
              </a:spcAft>
              <a:defRPr/>
            </a:pPr>
            <a:r>
              <a:rPr lang="en-US" sz="1600" b="1"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Example:</a:t>
            </a:r>
          </a:p>
          <a:p>
            <a:pPr lvl="0">
              <a:lnSpc>
                <a:spcPct val="120000"/>
              </a:lnSpc>
              <a:spcAft>
                <a:spcPts val="1200"/>
              </a:spcAft>
              <a:defRPr/>
            </a:pPr>
            <a:r>
              <a:rPr lang="en-US"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 publisher of college textbooks claims that the average price of all hardbound college textbooks is $127.50. A student group believes that the actual mean is higher and wishes to test their belief. State the relevant null and alternative hypotheses.</a:t>
            </a:r>
          </a:p>
        </p:txBody>
      </p:sp>
      <p:sp>
        <p:nvSpPr>
          <p:cNvPr id="16" name="TextBox 15">
            <a:extLst>
              <a:ext uri="{FF2B5EF4-FFF2-40B4-BE49-F238E27FC236}">
                <a16:creationId xmlns:a16="http://schemas.microsoft.com/office/drawing/2014/main" id="{5654BECC-DF5E-5EFE-FDD9-1A77307B3508}"/>
              </a:ext>
            </a:extLst>
          </p:cNvPr>
          <p:cNvSpPr txBox="1">
            <a:spLocks/>
          </p:cNvSpPr>
          <p:nvPr/>
        </p:nvSpPr>
        <p:spPr>
          <a:xfrm>
            <a:off x="7718579" y="3629452"/>
            <a:ext cx="4317692" cy="2196370"/>
          </a:xfrm>
          <a:prstGeom prst="rect">
            <a:avLst/>
          </a:prstGeom>
          <a:noFill/>
        </p:spPr>
        <p:txBody>
          <a:bodyPr wrap="square" lIns="0" tIns="0" rIns="0" bIns="0">
            <a:spAutoFit/>
          </a:bodyPr>
          <a:lstStyle/>
          <a:p>
            <a:pPr lvl="0">
              <a:lnSpc>
                <a:spcPct val="120000"/>
              </a:lnSpc>
              <a:spcAft>
                <a:spcPts val="1200"/>
              </a:spcAft>
              <a:defRPr/>
            </a:pPr>
            <a:r>
              <a:rPr lang="en-US" sz="1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Solution:</a:t>
            </a:r>
          </a:p>
          <a:p>
            <a:pPr lvl="0">
              <a:lnSpc>
                <a:spcPct val="120000"/>
              </a:lnSpc>
              <a:spcAft>
                <a:spcPts val="1200"/>
              </a:spcAft>
              <a:defRPr/>
            </a:pPr>
            <a:r>
              <a:rPr lang="en-US"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The default option is to accept the publisher’s claim unless there is compelling evidence to the contrary. Thus, the null hypothesis is H</a:t>
            </a:r>
            <a:r>
              <a:rPr lang="en-US" sz="1600" baseline="-25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0</a:t>
            </a:r>
            <a:r>
              <a:rPr lang="en-US"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:μ=127.50. Since the student group thinks that the average textbook price is greater than the publisher’s figure, the alternative hypothesis in this situation is H</a:t>
            </a:r>
            <a:r>
              <a:rPr lang="en-US" sz="1600" baseline="-25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a:t>
            </a:r>
            <a:r>
              <a:rPr lang="en-US"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μ&gt;127.50.</a:t>
            </a:r>
          </a:p>
        </p:txBody>
      </p:sp>
    </p:spTree>
    <p:extLst>
      <p:ext uri="{BB962C8B-B14F-4D97-AF65-F5344CB8AC3E}">
        <p14:creationId xmlns:p14="http://schemas.microsoft.com/office/powerpoint/2010/main" val="104427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4" grpId="0" animBg="1"/>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1333-0B2A-6D5F-BDB6-13934B686B6C}"/>
              </a:ext>
            </a:extLst>
          </p:cNvPr>
          <p:cNvSpPr>
            <a:spLocks noGrp="1"/>
          </p:cNvSpPr>
          <p:nvPr>
            <p:ph type="title"/>
          </p:nvPr>
        </p:nvSpPr>
        <p:spPr>
          <a:xfrm>
            <a:off x="609600" y="267494"/>
            <a:ext cx="10972800" cy="510982"/>
          </a:xfrm>
          <a:noFill/>
          <a:ln>
            <a:noFill/>
          </a:ln>
          <a:effectLst>
            <a:outerShdw blurRad="50800" dist="38100" dir="5400000" algn="t" rotWithShape="0">
              <a:prstClr val="black">
                <a:alpha val="40000"/>
              </a:prstClr>
            </a:outerShdw>
          </a:effectLst>
        </p:spPr>
        <p:txBody>
          <a:bodyPr spcFirstLastPara="1" wrap="square" lIns="91425" tIns="45700" rIns="91425" bIns="45700" anchor="ctr" anchorCtr="0">
            <a:normAutofit fontScale="90000"/>
          </a:bodyPr>
          <a:lstStyle/>
          <a:p>
            <a:pPr algn="ctr"/>
            <a:r>
              <a:rPr lang="en-US" dirty="0"/>
              <a:t>Alternative Hypothesis</a:t>
            </a:r>
          </a:p>
        </p:txBody>
      </p:sp>
      <p:sp>
        <p:nvSpPr>
          <p:cNvPr id="9" name="TextBox 8">
            <a:extLst>
              <a:ext uri="{FF2B5EF4-FFF2-40B4-BE49-F238E27FC236}">
                <a16:creationId xmlns:a16="http://schemas.microsoft.com/office/drawing/2014/main" id="{93D1482D-4963-D74C-8B4F-B8D92802309F}"/>
              </a:ext>
            </a:extLst>
          </p:cNvPr>
          <p:cNvSpPr txBox="1">
            <a:spLocks/>
          </p:cNvSpPr>
          <p:nvPr/>
        </p:nvSpPr>
        <p:spPr>
          <a:xfrm>
            <a:off x="345622" y="1069848"/>
            <a:ext cx="6461578" cy="886397"/>
          </a:xfrm>
          <a:prstGeom prst="rect">
            <a:avLst/>
          </a:prstGeom>
          <a:noFill/>
        </p:spPr>
        <p:txBody>
          <a:bodyPr wrap="square" lIns="0" tIns="0" rIns="0" bIns="0">
            <a:spAutoFit/>
          </a:bodyPr>
          <a:lstStyle>
            <a:defPPr>
              <a:defRPr lang="en-US"/>
            </a:defPPr>
            <a:lvl1pPr>
              <a:defRPr>
                <a:solidFill>
                  <a:schemeClr val="bg1">
                    <a:lumMod val="50000"/>
                  </a:schemeClr>
                </a:solidFill>
                <a:latin typeface="Poppins" panose="00000500000000000000" pitchFamily="2" charset="0"/>
                <a:cs typeface="Poppins" panose="00000500000000000000" pitchFamily="2" charset="0"/>
              </a:defRPr>
            </a:lvl1pPr>
          </a:lstStyle>
          <a:p>
            <a:pPr>
              <a:lnSpc>
                <a:spcPct val="120000"/>
              </a:lnSpc>
            </a:pPr>
            <a:r>
              <a:rPr lang="en-US" sz="1600" dirty="0">
                <a:solidFill>
                  <a:schemeClr val="tx1"/>
                </a:solidFill>
                <a:latin typeface="Times New Roman" panose="02020603050405020304" pitchFamily="18" charset="0"/>
                <a:cs typeface="Times New Roman" panose="02020603050405020304" pitchFamily="18" charset="0"/>
              </a:rPr>
              <a:t>H</a:t>
            </a:r>
            <a:r>
              <a:rPr lang="en-US" sz="1600" baseline="-25000" dirty="0">
                <a:solidFill>
                  <a:schemeClr val="tx1"/>
                </a:solidFill>
                <a:latin typeface="Times New Roman" panose="02020603050405020304" pitchFamily="18" charset="0"/>
                <a:cs typeface="Times New Roman" panose="02020603050405020304" pitchFamily="18" charset="0"/>
              </a:rPr>
              <a:t>a</a:t>
            </a:r>
            <a:r>
              <a:rPr lang="en-US" sz="1600" dirty="0">
                <a:solidFill>
                  <a:schemeClr val="tx1"/>
                </a:solidFill>
                <a:latin typeface="Times New Roman" panose="02020603050405020304" pitchFamily="18" charset="0"/>
                <a:cs typeface="Times New Roman" panose="02020603050405020304" pitchFamily="18" charset="0"/>
              </a:rPr>
              <a:t>, is a statement about the population parameter that is contradictory to the null hypothesis and is accepted as true only if there is convincing evidence in favor of it.</a:t>
            </a:r>
          </a:p>
        </p:txBody>
      </p:sp>
      <p:sp>
        <p:nvSpPr>
          <p:cNvPr id="14" name="Rectangle 13">
            <a:extLst>
              <a:ext uri="{FF2B5EF4-FFF2-40B4-BE49-F238E27FC236}">
                <a16:creationId xmlns:a16="http://schemas.microsoft.com/office/drawing/2014/main" id="{B834019B-C7D1-3E32-97A9-BCA3231A9C73}"/>
              </a:ext>
            </a:extLst>
          </p:cNvPr>
          <p:cNvSpPr>
            <a:spLocks/>
          </p:cNvSpPr>
          <p:nvPr/>
        </p:nvSpPr>
        <p:spPr>
          <a:xfrm>
            <a:off x="7562850" y="1069848"/>
            <a:ext cx="4629150" cy="57881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BF845609-2CE9-79A8-3438-67AD48B2691C}"/>
              </a:ext>
            </a:extLst>
          </p:cNvPr>
          <p:cNvSpPr txBox="1">
            <a:spLocks/>
          </p:cNvSpPr>
          <p:nvPr/>
        </p:nvSpPr>
        <p:spPr>
          <a:xfrm>
            <a:off x="345622" y="2550310"/>
            <a:ext cx="5578330" cy="246221"/>
          </a:xfrm>
          <a:prstGeom prst="rect">
            <a:avLst/>
          </a:prstGeom>
          <a:noFill/>
        </p:spPr>
        <p:txBody>
          <a:bodyPr wrap="square" lIns="0" tIns="0" rIns="0" bIns="0">
            <a:spAutoFit/>
          </a:bodyPr>
          <a:lstStyle/>
          <a:p>
            <a:pPr lvl="0">
              <a:defRPr/>
            </a:pPr>
            <a:r>
              <a:rPr lang="en-US" sz="1600" b="1" kern="0" dirty="0">
                <a:solidFill>
                  <a:srgbClr val="000000"/>
                </a:solidFill>
                <a:latin typeface="Times New Roman" panose="02020603050405020304" pitchFamily="18" charset="0"/>
                <a:cs typeface="Times New Roman" panose="02020603050405020304" pitchFamily="18" charset="0"/>
              </a:rPr>
              <a:t>Two Conditions</a:t>
            </a:r>
            <a:endParaRPr lang="en-US" sz="1600" b="1" i="0" dirty="0">
              <a:solidFill>
                <a:srgbClr val="333333"/>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E2EDC39-2EBC-3C33-F0CB-A4FF22B77234}"/>
              </a:ext>
            </a:extLst>
          </p:cNvPr>
          <p:cNvSpPr txBox="1">
            <a:spLocks/>
          </p:cNvSpPr>
          <p:nvPr/>
        </p:nvSpPr>
        <p:spPr>
          <a:xfrm>
            <a:off x="345622" y="2923799"/>
            <a:ext cx="5578330" cy="585801"/>
          </a:xfrm>
          <a:prstGeom prst="rect">
            <a:avLst/>
          </a:prstGeom>
          <a:solidFill>
            <a:schemeClr val="accent1"/>
          </a:solidFill>
        </p:spPr>
        <p:txBody>
          <a:bodyPr wrap="square" lIns="91440" tIns="91440" rIns="91440" bIns="91440" anchor="ctr" anchorCtr="0">
            <a:noAutofit/>
          </a:bodyPr>
          <a:lstStyle/>
          <a:p>
            <a:pPr marL="0" lvl="1">
              <a:defRPr/>
            </a:pPr>
            <a:r>
              <a:rPr lang="en-US" sz="1600" b="1" i="0" dirty="0">
                <a:solidFill>
                  <a:schemeClr val="bg1"/>
                </a:solidFill>
                <a:effectLst/>
                <a:latin typeface="Times New Roman" panose="02020603050405020304" pitchFamily="18" charset="0"/>
                <a:cs typeface="Times New Roman" panose="02020603050405020304" pitchFamily="18" charset="0"/>
              </a:rPr>
              <a:t>Reject </a:t>
            </a:r>
            <a:r>
              <a:rPr lang="en-US" sz="1600" b="1" i="1" dirty="0">
                <a:solidFill>
                  <a:schemeClr val="bg1"/>
                </a:solidFill>
                <a:effectLst/>
                <a:latin typeface="Times New Roman" panose="02020603050405020304" pitchFamily="18" charset="0"/>
                <a:cs typeface="Times New Roman" panose="02020603050405020304" pitchFamily="18" charset="0"/>
              </a:rPr>
              <a:t>H</a:t>
            </a:r>
            <a:r>
              <a:rPr lang="en-US" sz="1600" b="1" i="0" baseline="-25000" dirty="0">
                <a:solidFill>
                  <a:schemeClr val="bg1"/>
                </a:solidFill>
                <a:effectLst/>
                <a:latin typeface="Times New Roman" panose="02020603050405020304" pitchFamily="18" charset="0"/>
                <a:cs typeface="Times New Roman" panose="02020603050405020304" pitchFamily="18" charset="0"/>
              </a:rPr>
              <a:t>0</a:t>
            </a:r>
            <a:r>
              <a:rPr lang="en-US" sz="1600" b="1" i="0" dirty="0">
                <a:solidFill>
                  <a:schemeClr val="bg1"/>
                </a:solidFill>
                <a:effectLst/>
                <a:latin typeface="Times New Roman" panose="02020603050405020304" pitchFamily="18" charset="0"/>
                <a:cs typeface="Times New Roman" panose="02020603050405020304" pitchFamily="18" charset="0"/>
              </a:rPr>
              <a:t> (and therefore accept </a:t>
            </a:r>
            <a:r>
              <a:rPr lang="en-US" sz="1600" b="1" i="1" dirty="0">
                <a:solidFill>
                  <a:schemeClr val="bg1"/>
                </a:solidFill>
                <a:effectLst/>
                <a:latin typeface="Times New Roman" panose="02020603050405020304" pitchFamily="18" charset="0"/>
                <a:cs typeface="Times New Roman" panose="02020603050405020304" pitchFamily="18" charset="0"/>
              </a:rPr>
              <a:t>H</a:t>
            </a:r>
            <a:r>
              <a:rPr lang="en-US" sz="1600" b="1" i="1" baseline="-25000" dirty="0">
                <a:solidFill>
                  <a:schemeClr val="bg1"/>
                </a:solidFill>
                <a:effectLst/>
                <a:latin typeface="Times New Roman" panose="02020603050405020304" pitchFamily="18" charset="0"/>
                <a:cs typeface="Times New Roman" panose="02020603050405020304" pitchFamily="18" charset="0"/>
              </a:rPr>
              <a:t>a</a:t>
            </a:r>
            <a:r>
              <a:rPr lang="en-US" sz="1600" b="1" i="0" dirty="0">
                <a:solidFill>
                  <a:schemeClr val="bg1"/>
                </a:solidFill>
                <a:effectLst/>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DEC838C7-C63F-488C-1C51-760F8854126C}"/>
              </a:ext>
            </a:extLst>
          </p:cNvPr>
          <p:cNvSpPr txBox="1">
            <a:spLocks/>
          </p:cNvSpPr>
          <p:nvPr/>
        </p:nvSpPr>
        <p:spPr>
          <a:xfrm>
            <a:off x="345622" y="3614693"/>
            <a:ext cx="5578330" cy="585801"/>
          </a:xfrm>
          <a:prstGeom prst="rect">
            <a:avLst/>
          </a:prstGeom>
          <a:solidFill>
            <a:schemeClr val="accent1">
              <a:lumMod val="60000"/>
              <a:lumOff val="40000"/>
            </a:schemeClr>
          </a:solidFill>
        </p:spPr>
        <p:txBody>
          <a:bodyPr wrap="square" lIns="91440" tIns="91440" rIns="91440" bIns="91440" anchor="ctr" anchorCtr="0">
            <a:noAutofit/>
          </a:bodyPr>
          <a:lstStyle/>
          <a:p>
            <a:pPr marL="0" lvl="1">
              <a:defRPr/>
            </a:pPr>
            <a:r>
              <a:rPr lang="en-US" sz="1600" b="1" i="0" dirty="0">
                <a:solidFill>
                  <a:schemeClr val="bg1"/>
                </a:solidFill>
                <a:effectLst/>
                <a:latin typeface="Times New Roman" panose="02020603050405020304" pitchFamily="18" charset="0"/>
                <a:cs typeface="Times New Roman" panose="02020603050405020304" pitchFamily="18" charset="0"/>
              </a:rPr>
              <a:t>Fail to reject </a:t>
            </a:r>
            <a:r>
              <a:rPr lang="en-US" sz="1600" b="1" i="1" dirty="0">
                <a:solidFill>
                  <a:schemeClr val="bg1"/>
                </a:solidFill>
                <a:effectLst/>
                <a:latin typeface="Times New Roman" panose="02020603050405020304" pitchFamily="18" charset="0"/>
                <a:cs typeface="Times New Roman" panose="02020603050405020304" pitchFamily="18" charset="0"/>
              </a:rPr>
              <a:t>H</a:t>
            </a:r>
            <a:r>
              <a:rPr lang="en-US" sz="1600" b="1" i="0" baseline="-25000" dirty="0">
                <a:solidFill>
                  <a:schemeClr val="bg1"/>
                </a:solidFill>
                <a:effectLst/>
                <a:latin typeface="Times New Roman" panose="02020603050405020304" pitchFamily="18" charset="0"/>
                <a:cs typeface="Times New Roman" panose="02020603050405020304" pitchFamily="18" charset="0"/>
              </a:rPr>
              <a:t>0</a:t>
            </a:r>
            <a:r>
              <a:rPr lang="en-US" sz="1600" b="1" i="0" dirty="0">
                <a:solidFill>
                  <a:schemeClr val="bg1"/>
                </a:solidFill>
                <a:effectLst/>
                <a:latin typeface="Times New Roman" panose="02020603050405020304" pitchFamily="18" charset="0"/>
                <a:cs typeface="Times New Roman" panose="02020603050405020304" pitchFamily="18" charset="0"/>
              </a:rPr>
              <a:t> (and therefore fail to accept </a:t>
            </a:r>
            <a:r>
              <a:rPr lang="en-US" sz="1600" b="1" i="1" dirty="0">
                <a:solidFill>
                  <a:schemeClr val="bg1"/>
                </a:solidFill>
                <a:effectLst/>
                <a:latin typeface="Times New Roman" panose="02020603050405020304" pitchFamily="18" charset="0"/>
                <a:cs typeface="Times New Roman" panose="02020603050405020304" pitchFamily="18" charset="0"/>
              </a:rPr>
              <a:t>H</a:t>
            </a:r>
            <a:r>
              <a:rPr lang="en-US" sz="1600" b="1" i="1" baseline="-25000" dirty="0">
                <a:solidFill>
                  <a:schemeClr val="bg1"/>
                </a:solidFill>
                <a:effectLst/>
                <a:latin typeface="Times New Roman" panose="02020603050405020304" pitchFamily="18" charset="0"/>
                <a:cs typeface="Times New Roman" panose="02020603050405020304" pitchFamily="18" charset="0"/>
              </a:rPr>
              <a:t>a</a:t>
            </a:r>
            <a:r>
              <a:rPr lang="en-US" sz="1600" b="1" i="0" dirty="0">
                <a:solidFill>
                  <a:schemeClr val="bg1"/>
                </a:solidFill>
                <a:effectLst/>
                <a:latin typeface="Times New Roman" panose="02020603050405020304" pitchFamily="18" charset="0"/>
                <a:cs typeface="Times New Roman" panose="02020603050405020304" pitchFamily="18" charset="0"/>
              </a:rPr>
              <a:t>)</a:t>
            </a:r>
          </a:p>
        </p:txBody>
      </p:sp>
      <p:sp>
        <p:nvSpPr>
          <p:cNvPr id="19" name="TextBox 18">
            <a:extLst>
              <a:ext uri="{FF2B5EF4-FFF2-40B4-BE49-F238E27FC236}">
                <a16:creationId xmlns:a16="http://schemas.microsoft.com/office/drawing/2014/main" id="{0CF781E5-B3D0-E6C7-425D-1FCAEC995884}"/>
              </a:ext>
            </a:extLst>
          </p:cNvPr>
          <p:cNvSpPr txBox="1">
            <a:spLocks/>
          </p:cNvSpPr>
          <p:nvPr/>
        </p:nvSpPr>
        <p:spPr>
          <a:xfrm>
            <a:off x="7718579" y="1406909"/>
            <a:ext cx="4317692" cy="2222147"/>
          </a:xfrm>
          <a:prstGeom prst="rect">
            <a:avLst/>
          </a:prstGeom>
          <a:noFill/>
        </p:spPr>
        <p:txBody>
          <a:bodyPr wrap="square" lIns="0" tIns="0" rIns="0" bIns="0">
            <a:spAutoFit/>
          </a:bodyPr>
          <a:lstStyle/>
          <a:p>
            <a:pPr lvl="0">
              <a:lnSpc>
                <a:spcPct val="120000"/>
              </a:lnSpc>
              <a:spcAft>
                <a:spcPts val="1200"/>
              </a:spcAft>
              <a:defRPr/>
            </a:pPr>
            <a:r>
              <a:rPr lang="en-US" sz="1600" b="1" dirty="0">
                <a:solidFill>
                  <a:schemeClr val="bg1"/>
                </a:solidFill>
                <a:effectLst/>
                <a:latin typeface="Times New Roman" panose="02020603050405020304" pitchFamily="18" charset="0"/>
                <a:cs typeface="Times New Roman" panose="02020603050405020304" pitchFamily="18" charset="0"/>
              </a:rPr>
              <a:t>Example:</a:t>
            </a:r>
          </a:p>
          <a:p>
            <a:pPr lvl="0">
              <a:lnSpc>
                <a:spcPct val="120000"/>
              </a:lnSpc>
              <a:spcAft>
                <a:spcPts val="1200"/>
              </a:spcAft>
              <a:defRPr/>
            </a:pPr>
            <a:r>
              <a:rPr lang="en-US" sz="1600" dirty="0">
                <a:solidFill>
                  <a:schemeClr val="bg1"/>
                </a:solidFill>
                <a:latin typeface="Times New Roman" panose="02020603050405020304" pitchFamily="18" charset="0"/>
                <a:cs typeface="Times New Roman" panose="02020603050405020304" pitchFamily="18" charset="0"/>
              </a:rPr>
              <a:t>The recipe for a bakery item is designed to result in a product that contains 8 grams of fat per serving. The quality control department samples the product periodically to insure that the production process is working as designed. State the relevant null and alternative hypotheses.</a:t>
            </a:r>
          </a:p>
        </p:txBody>
      </p:sp>
      <p:sp>
        <p:nvSpPr>
          <p:cNvPr id="20" name="TextBox 19">
            <a:extLst>
              <a:ext uri="{FF2B5EF4-FFF2-40B4-BE49-F238E27FC236}">
                <a16:creationId xmlns:a16="http://schemas.microsoft.com/office/drawing/2014/main" id="{25DCF60C-61F4-308B-6F45-48C723C36DAD}"/>
              </a:ext>
            </a:extLst>
          </p:cNvPr>
          <p:cNvSpPr txBox="1">
            <a:spLocks/>
          </p:cNvSpPr>
          <p:nvPr/>
        </p:nvSpPr>
        <p:spPr>
          <a:xfrm>
            <a:off x="7718579" y="3670819"/>
            <a:ext cx="4317692" cy="3082767"/>
          </a:xfrm>
          <a:prstGeom prst="rect">
            <a:avLst/>
          </a:prstGeom>
          <a:noFill/>
        </p:spPr>
        <p:txBody>
          <a:bodyPr wrap="square" lIns="0" tIns="0" rIns="0" bIns="0">
            <a:spAutoFit/>
          </a:bodyPr>
          <a:lstStyle/>
          <a:p>
            <a:pPr lvl="0">
              <a:lnSpc>
                <a:spcPct val="120000"/>
              </a:lnSpc>
              <a:spcAft>
                <a:spcPts val="1200"/>
              </a:spcAft>
              <a:defRPr/>
            </a:pPr>
            <a:r>
              <a:rPr lang="en-US" sz="1600" b="1" dirty="0">
                <a:solidFill>
                  <a:schemeClr val="bg1"/>
                </a:solidFill>
                <a:latin typeface="Times New Roman" panose="02020603050405020304" pitchFamily="18" charset="0"/>
                <a:cs typeface="Times New Roman" panose="02020603050405020304" pitchFamily="18" charset="0"/>
              </a:rPr>
              <a:t>Solution:</a:t>
            </a:r>
          </a:p>
          <a:p>
            <a:pPr lvl="0">
              <a:lnSpc>
                <a:spcPct val="120000"/>
              </a:lnSpc>
              <a:spcAft>
                <a:spcPts val="1200"/>
              </a:spcAft>
              <a:defRPr/>
            </a:pPr>
            <a:r>
              <a:rPr lang="en-US" sz="1600" dirty="0">
                <a:solidFill>
                  <a:schemeClr val="bg1"/>
                </a:solidFill>
                <a:latin typeface="Times New Roman" panose="02020603050405020304" pitchFamily="18" charset="0"/>
                <a:cs typeface="Times New Roman" panose="02020603050405020304" pitchFamily="18" charset="0"/>
              </a:rPr>
              <a:t>The default option is to assume that the product contains the amount of fat it was formulated to contain unless there is compelling evidence to the contrary. Thus, the null hypothesis is H</a:t>
            </a:r>
            <a:r>
              <a:rPr lang="en-US" sz="1600" baseline="-25000" dirty="0">
                <a:solidFill>
                  <a:schemeClr val="bg1"/>
                </a:solidFill>
                <a:latin typeface="Times New Roman" panose="02020603050405020304" pitchFamily="18" charset="0"/>
                <a:cs typeface="Times New Roman" panose="02020603050405020304" pitchFamily="18" charset="0"/>
              </a:rPr>
              <a:t>0</a:t>
            </a:r>
            <a:r>
              <a:rPr lang="en-US" sz="1600" dirty="0">
                <a:solidFill>
                  <a:schemeClr val="bg1"/>
                </a:solidFill>
                <a:latin typeface="Times New Roman" panose="02020603050405020304" pitchFamily="18" charset="0"/>
                <a:cs typeface="Times New Roman" panose="02020603050405020304" pitchFamily="18" charset="0"/>
              </a:rPr>
              <a:t>:μ=8.0. Since to contain either more fat than desired or to contain less fat than desired are both an indication of a faulty production process, the alternative hypothesis in this situation is that the mean is different from 8.0, so H</a:t>
            </a:r>
            <a:r>
              <a:rPr lang="en-US" sz="1600" baseline="-25000" dirty="0">
                <a:solidFill>
                  <a:schemeClr val="bg1"/>
                </a:solidFill>
                <a:latin typeface="Times New Roman" panose="02020603050405020304" pitchFamily="18" charset="0"/>
                <a:cs typeface="Times New Roman" panose="02020603050405020304" pitchFamily="18" charset="0"/>
              </a:rPr>
              <a:t>a</a:t>
            </a:r>
            <a:r>
              <a:rPr lang="en-US" sz="1600" dirty="0">
                <a:solidFill>
                  <a:schemeClr val="bg1"/>
                </a:solidFill>
                <a:latin typeface="Times New Roman" panose="02020603050405020304" pitchFamily="18" charset="0"/>
                <a:cs typeface="Times New Roman" panose="02020603050405020304" pitchFamily="18" charset="0"/>
              </a:rPr>
              <a:t>:μ≠8.0.</a:t>
            </a:r>
          </a:p>
        </p:txBody>
      </p:sp>
    </p:spTree>
    <p:extLst>
      <p:ext uri="{BB962C8B-B14F-4D97-AF65-F5344CB8AC3E}">
        <p14:creationId xmlns:p14="http://schemas.microsoft.com/office/powerpoint/2010/main" val="179105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3" grpId="0"/>
      <p:bldP spid="17" grpId="0" animBg="1"/>
      <p:bldP spid="18" grpId="0" animBg="1"/>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1333-0B2A-6D5F-BDB6-13934B686B6C}"/>
              </a:ext>
            </a:extLst>
          </p:cNvPr>
          <p:cNvSpPr>
            <a:spLocks noGrp="1"/>
          </p:cNvSpPr>
          <p:nvPr>
            <p:ph type="title"/>
          </p:nvPr>
        </p:nvSpPr>
        <p:spPr>
          <a:xfrm>
            <a:off x="609600" y="267494"/>
            <a:ext cx="10972800" cy="510982"/>
          </a:xfrm>
          <a:noFill/>
          <a:ln>
            <a:noFill/>
          </a:ln>
          <a:effectLst>
            <a:outerShdw blurRad="50800" dist="38100" dir="5400000" algn="t" rotWithShape="0">
              <a:prstClr val="black">
                <a:alpha val="40000"/>
              </a:prstClr>
            </a:outerShdw>
          </a:effectLst>
        </p:spPr>
        <p:txBody>
          <a:bodyPr spcFirstLastPara="1" wrap="square" lIns="91425" tIns="45700" rIns="91425" bIns="45700" anchor="ctr" anchorCtr="0">
            <a:normAutofit fontScale="90000"/>
          </a:bodyPr>
          <a:lstStyle/>
          <a:p>
            <a:pPr algn="ctr"/>
            <a:r>
              <a:rPr lang="en-US" dirty="0"/>
              <a:t>Test Statistics</a:t>
            </a:r>
          </a:p>
        </p:txBody>
      </p:sp>
      <p:sp>
        <p:nvSpPr>
          <p:cNvPr id="13" name="TextBox 12">
            <a:extLst>
              <a:ext uri="{FF2B5EF4-FFF2-40B4-BE49-F238E27FC236}">
                <a16:creationId xmlns:a16="http://schemas.microsoft.com/office/drawing/2014/main" id="{FB2B586E-7CE0-BEC3-D0EF-EDDA4B8D27ED}"/>
              </a:ext>
            </a:extLst>
          </p:cNvPr>
          <p:cNvSpPr txBox="1">
            <a:spLocks/>
          </p:cNvSpPr>
          <p:nvPr/>
        </p:nvSpPr>
        <p:spPr>
          <a:xfrm>
            <a:off x="0" y="1457179"/>
            <a:ext cx="12192000" cy="1700978"/>
          </a:xfrm>
          <a:prstGeom prst="rect">
            <a:avLst/>
          </a:prstGeom>
          <a:solidFill>
            <a:schemeClr val="accent1">
              <a:lumMod val="60000"/>
              <a:lumOff val="40000"/>
            </a:schemeClr>
          </a:solidFill>
        </p:spPr>
        <p:txBody>
          <a:bodyPr wrap="square" lIns="365760" tIns="182880" rIns="182880" bIns="182880" anchor="ctr" anchorCtr="0">
            <a:spAutoFit/>
          </a:bodyPr>
          <a:lstStyle/>
          <a:p>
            <a:pPr marL="285750" indent="-285750">
              <a:lnSpc>
                <a:spcPct val="120000"/>
              </a:lnSpc>
              <a:spcAft>
                <a:spcPts val="1800"/>
              </a:spcAf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test statistic is a number calculated from a statistical test of a hypothesis.</a:t>
            </a:r>
          </a:p>
          <a:p>
            <a:pPr marL="285750" indent="-285750">
              <a:lnSpc>
                <a:spcPct val="120000"/>
              </a:lnSpc>
              <a:spcAft>
                <a:spcPts val="1800"/>
              </a:spcAf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How relevant is data with expected under null hypothesis</a:t>
            </a:r>
          </a:p>
          <a:p>
            <a:pPr marL="285750" indent="-285750">
              <a:lnSpc>
                <a:spcPct val="120000"/>
              </a:lnSpc>
              <a:spcAft>
                <a:spcPts val="1800"/>
              </a:spcAf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Used to calculate p-value</a:t>
            </a:r>
          </a:p>
        </p:txBody>
      </p:sp>
      <p:sp>
        <p:nvSpPr>
          <p:cNvPr id="3" name="Rectangle 2"/>
          <p:cNvSpPr/>
          <p:nvPr/>
        </p:nvSpPr>
        <p:spPr>
          <a:xfrm>
            <a:off x="3191435" y="3482788"/>
            <a:ext cx="5809129" cy="2716306"/>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F657D5E-33EE-B888-6C3B-DC627B4156A2}"/>
                  </a:ext>
                </a:extLst>
              </p:cNvPr>
              <p:cNvSpPr txBox="1"/>
              <p:nvPr/>
            </p:nvSpPr>
            <p:spPr>
              <a:xfrm>
                <a:off x="3449369" y="4572277"/>
                <a:ext cx="5293260" cy="537327"/>
              </a:xfrm>
              <a:prstGeom prst="rect">
                <a:avLst/>
              </a:prstGeom>
              <a:noFill/>
            </p:spPr>
            <p:txBody>
              <a:bodyPr wrap="square" lIns="0" tIns="0" rIns="0" bIns="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T-statistics =    </a:t>
                </a:r>
                <a14:m>
                  <m:oMath xmlns:m="http://schemas.openxmlformats.org/officeDocument/2006/math">
                    <m:f>
                      <m:fPr>
                        <m:ctrlPr>
                          <a:rPr lang="en-US" sz="2400" i="1" smtClean="0">
                            <a:solidFill>
                              <a:schemeClr val="bg1"/>
                            </a:solidFill>
                            <a:latin typeface="Cambria Math" panose="02040503050406030204" pitchFamily="18" charset="0"/>
                            <a:cs typeface="Poppins" panose="00000500000000000000" pitchFamily="2" charset="0"/>
                          </a:rPr>
                        </m:ctrlPr>
                      </m:fPr>
                      <m:num>
                        <m:r>
                          <a:rPr lang="en-US" sz="2400" b="0" i="1" smtClean="0">
                            <a:solidFill>
                              <a:schemeClr val="bg1"/>
                            </a:solidFill>
                            <a:latin typeface="Cambria Math" panose="02040503050406030204" pitchFamily="18" charset="0"/>
                            <a:cs typeface="Poppins" panose="00000500000000000000" pitchFamily="2" charset="0"/>
                          </a:rPr>
                          <m:t>𝑠𝑎𝑚𝑝𝑙𝑒</m:t>
                        </m:r>
                        <m:r>
                          <a:rPr lang="en-US" sz="2400" b="0" i="1" smtClean="0">
                            <a:solidFill>
                              <a:schemeClr val="bg1"/>
                            </a:solidFill>
                            <a:latin typeface="Cambria Math" panose="02040503050406030204" pitchFamily="18" charset="0"/>
                            <a:cs typeface="Poppins" panose="00000500000000000000" pitchFamily="2" charset="0"/>
                          </a:rPr>
                          <m:t> </m:t>
                        </m:r>
                        <m:r>
                          <a:rPr lang="en-US" sz="2400" b="0" i="1" smtClean="0">
                            <a:solidFill>
                              <a:schemeClr val="bg1"/>
                            </a:solidFill>
                            <a:latin typeface="Cambria Math" panose="02040503050406030204" pitchFamily="18" charset="0"/>
                            <a:cs typeface="Poppins" panose="00000500000000000000" pitchFamily="2" charset="0"/>
                          </a:rPr>
                          <m:t>𝑝𝑟𝑜𝑝𝑜𝑟𝑡𝑖𝑜𝑛</m:t>
                        </m:r>
                        <m:r>
                          <a:rPr lang="en-US" sz="2400" b="0" i="1" smtClean="0">
                            <a:solidFill>
                              <a:schemeClr val="bg1"/>
                            </a:solidFill>
                            <a:latin typeface="Cambria Math" panose="02040503050406030204" pitchFamily="18" charset="0"/>
                            <a:cs typeface="Poppins" panose="00000500000000000000" pitchFamily="2" charset="0"/>
                          </a:rPr>
                          <m:t> −</m:t>
                        </m:r>
                        <m:r>
                          <a:rPr lang="en-US" sz="2400" b="0" i="1" smtClean="0">
                            <a:solidFill>
                              <a:schemeClr val="bg1"/>
                            </a:solidFill>
                            <a:latin typeface="Cambria Math" panose="02040503050406030204" pitchFamily="18" charset="0"/>
                            <a:cs typeface="Poppins" panose="00000500000000000000" pitchFamily="2" charset="0"/>
                          </a:rPr>
                          <m:t>𝑡𝑜𝑡𝑎𝑙</m:t>
                        </m:r>
                        <m:r>
                          <a:rPr lang="en-US" sz="2400" b="0" i="1" smtClean="0">
                            <a:solidFill>
                              <a:schemeClr val="bg1"/>
                            </a:solidFill>
                            <a:latin typeface="Cambria Math" panose="02040503050406030204" pitchFamily="18" charset="0"/>
                            <a:cs typeface="Poppins" panose="00000500000000000000" pitchFamily="2" charset="0"/>
                          </a:rPr>
                          <m:t> </m:t>
                        </m:r>
                        <m:r>
                          <a:rPr lang="en-US" sz="2400" b="0" i="1" smtClean="0">
                            <a:solidFill>
                              <a:schemeClr val="bg1"/>
                            </a:solidFill>
                            <a:latin typeface="Cambria Math" panose="02040503050406030204" pitchFamily="18" charset="0"/>
                            <a:cs typeface="Poppins" panose="00000500000000000000" pitchFamily="2" charset="0"/>
                          </a:rPr>
                          <m:t>𝑠𝑎𝑚𝑝𝑙𝑒</m:t>
                        </m:r>
                      </m:num>
                      <m:den>
                        <m:r>
                          <a:rPr lang="en-US" sz="2400" b="0" i="1" smtClean="0">
                            <a:solidFill>
                              <a:schemeClr val="bg1"/>
                            </a:solidFill>
                            <a:latin typeface="Cambria Math" panose="02040503050406030204" pitchFamily="18" charset="0"/>
                            <a:cs typeface="Poppins" panose="00000500000000000000" pitchFamily="2" charset="0"/>
                          </a:rPr>
                          <m:t>𝑠𝑡𝑎𝑛𝑑𝑎𝑟𝑑</m:t>
                        </m:r>
                        <m:r>
                          <a:rPr lang="en-US" sz="2400" b="0" i="1" smtClean="0">
                            <a:solidFill>
                              <a:schemeClr val="bg1"/>
                            </a:solidFill>
                            <a:latin typeface="Cambria Math" panose="02040503050406030204" pitchFamily="18" charset="0"/>
                            <a:cs typeface="Poppins" panose="00000500000000000000" pitchFamily="2" charset="0"/>
                          </a:rPr>
                          <m:t> </m:t>
                        </m:r>
                        <m:r>
                          <a:rPr lang="en-US" sz="2400" b="0" i="1" smtClean="0">
                            <a:solidFill>
                              <a:schemeClr val="bg1"/>
                            </a:solidFill>
                            <a:latin typeface="Cambria Math" panose="02040503050406030204" pitchFamily="18" charset="0"/>
                            <a:cs typeface="Poppins" panose="00000500000000000000" pitchFamily="2" charset="0"/>
                          </a:rPr>
                          <m:t>𝑑𝑎𝑣𝑖𝑎𝑡𝑖𝑜𝑛</m:t>
                        </m:r>
                      </m:den>
                    </m:f>
                  </m:oMath>
                </a14:m>
                <a:endParaRPr lang="en-US" sz="1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xmlns:a14="http://schemas.microsoft.com/office/drawing/2010/main" xmlns="" id="{1F657D5E-33EE-B888-6C3B-DC627B4156A2}"/>
                  </a:ext>
                </a:extLst>
              </p:cNvPr>
              <p:cNvSpPr txBox="1">
                <a:spLocks noRot="1" noChangeAspect="1" noMove="1" noResize="1" noEditPoints="1" noAdjustHandles="1" noChangeArrowheads="1" noChangeShapeType="1" noTextEdit="1"/>
              </p:cNvSpPr>
              <p:nvPr/>
            </p:nvSpPr>
            <p:spPr>
              <a:xfrm>
                <a:off x="3449369" y="4572277"/>
                <a:ext cx="5293260" cy="537327"/>
              </a:xfrm>
              <a:prstGeom prst="rect">
                <a:avLst/>
              </a:prstGeom>
              <a:blipFill rotWithShape="0">
                <a:blip r:embed="rId2"/>
                <a:stretch>
                  <a:fillRect b="-3409"/>
                </a:stretch>
              </a:blipFill>
            </p:spPr>
            <p:txBody>
              <a:bodyPr/>
              <a:lstStyle/>
              <a:p>
                <a:r>
                  <a:rPr lang="en-US">
                    <a:noFill/>
                  </a:rPr>
                  <a:t> </a:t>
                </a:r>
              </a:p>
            </p:txBody>
          </p:sp>
        </mc:Fallback>
      </mc:AlternateContent>
    </p:spTree>
    <p:extLst>
      <p:ext uri="{BB962C8B-B14F-4D97-AF65-F5344CB8AC3E}">
        <p14:creationId xmlns:p14="http://schemas.microsoft.com/office/powerpoint/2010/main" val="348696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3"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B502-48D4-EC88-7DF8-678F7F62B63B}"/>
              </a:ext>
            </a:extLst>
          </p:cNvPr>
          <p:cNvSpPr>
            <a:spLocks noGrp="1"/>
          </p:cNvSpPr>
          <p:nvPr>
            <p:ph type="title"/>
          </p:nvPr>
        </p:nvSpPr>
        <p:spPr>
          <a:xfrm>
            <a:off x="609600" y="267494"/>
            <a:ext cx="10972800" cy="548052"/>
          </a:xfrm>
          <a:effectLst>
            <a:outerShdw blurRad="50800" dist="38100" dir="5400000" algn="t" rotWithShape="0">
              <a:prstClr val="black">
                <a:alpha val="40000"/>
              </a:prstClr>
            </a:outerShdw>
          </a:effectLst>
        </p:spPr>
        <p:txBody>
          <a:bodyPr>
            <a:normAutofit fontScale="90000"/>
          </a:bodyPr>
          <a:lstStyle/>
          <a:p>
            <a:pPr algn="ctr"/>
            <a:r>
              <a:rPr lang="en-US" dirty="0"/>
              <a:t>p-value</a:t>
            </a:r>
          </a:p>
        </p:txBody>
      </p:sp>
      <p:sp>
        <p:nvSpPr>
          <p:cNvPr id="31" name="TextBox 30">
            <a:extLst>
              <a:ext uri="{FF2B5EF4-FFF2-40B4-BE49-F238E27FC236}">
                <a16:creationId xmlns:a16="http://schemas.microsoft.com/office/drawing/2014/main" id="{4DADCA1F-FB45-D326-5D8E-084AF10DD120}"/>
              </a:ext>
            </a:extLst>
          </p:cNvPr>
          <p:cNvSpPr txBox="1">
            <a:spLocks/>
          </p:cNvSpPr>
          <p:nvPr/>
        </p:nvSpPr>
        <p:spPr>
          <a:xfrm>
            <a:off x="345622" y="1320620"/>
            <a:ext cx="6760028" cy="3553537"/>
          </a:xfrm>
          <a:prstGeom prst="rect">
            <a:avLst/>
          </a:prstGeom>
          <a:noFill/>
        </p:spPr>
        <p:txBody>
          <a:bodyPr wrap="square" lIns="0" tIns="0" rIns="0" bIns="0">
            <a:spAutoFit/>
          </a:bodyPr>
          <a:lstStyle/>
          <a:p>
            <a:pPr marL="285750" indent="-285750">
              <a:lnSpc>
                <a:spcPct val="120000"/>
              </a:lnSpc>
              <a:spcAft>
                <a:spcPts val="1800"/>
              </a:spcAft>
              <a:buFont typeface="Arial" panose="020B0604020202020204" pitchFamily="34" charset="0"/>
              <a:buChar char="•"/>
            </a:pPr>
            <a:r>
              <a:rPr lang="en-US" dirty="0">
                <a:solidFill>
                  <a:schemeClr val="tx1">
                    <a:lumMod val="100000"/>
                  </a:schemeClr>
                </a:solidFill>
                <a:latin typeface="Times New Roman" panose="02020603050405020304" pitchFamily="18" charset="0"/>
                <a:cs typeface="Times New Roman" panose="02020603050405020304" pitchFamily="18" charset="0"/>
              </a:rPr>
              <a:t>Probability of the test statistic being at least as extreme as the one observed given that the null hypothesis is true.</a:t>
            </a:r>
          </a:p>
          <a:p>
            <a:pPr marL="285750" indent="-285750">
              <a:lnSpc>
                <a:spcPct val="120000"/>
              </a:lnSpc>
              <a:spcAft>
                <a:spcPts val="1800"/>
              </a:spcAft>
              <a:buFont typeface="Arial" panose="020B0604020202020204" pitchFamily="34" charset="0"/>
              <a:buChar char="•"/>
            </a:pPr>
            <a:r>
              <a:rPr lang="en-US" dirty="0">
                <a:solidFill>
                  <a:schemeClr val="tx1">
                    <a:lumMod val="100000"/>
                  </a:schemeClr>
                </a:solidFill>
                <a:latin typeface="Times New Roman" panose="02020603050405020304" pitchFamily="18" charset="0"/>
                <a:cs typeface="Times New Roman" panose="02020603050405020304" pitchFamily="18" charset="0"/>
              </a:rPr>
              <a:t>Help to support or reject the null hypothesis</a:t>
            </a:r>
          </a:p>
          <a:p>
            <a:pPr marL="285750" indent="-285750">
              <a:lnSpc>
                <a:spcPct val="120000"/>
              </a:lnSpc>
              <a:spcAft>
                <a:spcPts val="1800"/>
              </a:spcAft>
              <a:buFont typeface="Arial" panose="020B0604020202020204" pitchFamily="34" charset="0"/>
              <a:buChar char="•"/>
            </a:pPr>
            <a:r>
              <a:rPr lang="en-US" dirty="0">
                <a:solidFill>
                  <a:schemeClr val="tx1">
                    <a:lumMod val="100000"/>
                  </a:schemeClr>
                </a:solidFill>
                <a:latin typeface="Times New Roman" panose="02020603050405020304" pitchFamily="18" charset="0"/>
                <a:cs typeface="Times New Roman" panose="02020603050405020304" pitchFamily="18" charset="0"/>
              </a:rPr>
              <a:t>A small p-value is an indication that the null hypothesis is false.</a:t>
            </a:r>
          </a:p>
          <a:p>
            <a:pPr marL="285750" indent="-285750">
              <a:lnSpc>
                <a:spcPct val="120000"/>
              </a:lnSpc>
              <a:spcAft>
                <a:spcPts val="1800"/>
              </a:spcAft>
              <a:buFont typeface="Arial" panose="020B0604020202020204" pitchFamily="34" charset="0"/>
              <a:buChar char="•"/>
            </a:pPr>
            <a:r>
              <a:rPr lang="en-US" dirty="0">
                <a:solidFill>
                  <a:schemeClr val="tx1">
                    <a:lumMod val="100000"/>
                  </a:schemeClr>
                </a:solidFill>
                <a:latin typeface="Times New Roman" panose="02020603050405020304" pitchFamily="18" charset="0"/>
                <a:cs typeface="Times New Roman" panose="02020603050405020304" pitchFamily="18" charset="0"/>
              </a:rPr>
              <a:t>A small p </a:t>
            </a:r>
            <a:r>
              <a:rPr lang="en-US" dirty="0">
                <a:solidFill>
                  <a:srgbClr val="FF0000"/>
                </a:solidFill>
                <a:latin typeface="Times New Roman" panose="02020603050405020304" pitchFamily="18" charset="0"/>
                <a:cs typeface="Times New Roman" panose="02020603050405020304" pitchFamily="18" charset="0"/>
              </a:rPr>
              <a:t>(Smaller), </a:t>
            </a:r>
            <a:r>
              <a:rPr lang="en-US" dirty="0">
                <a:solidFill>
                  <a:schemeClr val="tx1">
                    <a:lumMod val="100000"/>
                  </a:schemeClr>
                </a:solidFill>
                <a:latin typeface="Times New Roman" panose="02020603050405020304" pitchFamily="18" charset="0"/>
                <a:cs typeface="Times New Roman" panose="02020603050405020304" pitchFamily="18" charset="0"/>
              </a:rPr>
              <a:t>reject the null hypothesis. Alternate hypothesis is strong.</a:t>
            </a:r>
          </a:p>
          <a:p>
            <a:pPr marL="285750" indent="-285750">
              <a:lnSpc>
                <a:spcPct val="120000"/>
              </a:lnSpc>
              <a:spcAft>
                <a:spcPts val="1800"/>
              </a:spcAft>
              <a:buFont typeface="Arial" panose="020B0604020202020204" pitchFamily="34" charset="0"/>
              <a:buChar char="•"/>
            </a:pPr>
            <a:r>
              <a:rPr lang="en-US" dirty="0">
                <a:solidFill>
                  <a:schemeClr val="tx1">
                    <a:lumMod val="100000"/>
                  </a:schemeClr>
                </a:solidFill>
                <a:latin typeface="Times New Roman" panose="02020603050405020304" pitchFamily="18" charset="0"/>
                <a:cs typeface="Times New Roman" panose="02020603050405020304" pitchFamily="18" charset="0"/>
              </a:rPr>
              <a:t>A large p </a:t>
            </a:r>
            <a:r>
              <a:rPr lang="en-US" dirty="0">
                <a:solidFill>
                  <a:srgbClr val="FF0000"/>
                </a:solidFill>
                <a:latin typeface="Times New Roman" panose="02020603050405020304" pitchFamily="18" charset="0"/>
                <a:cs typeface="Times New Roman" panose="02020603050405020304" pitchFamily="18" charset="0"/>
              </a:rPr>
              <a:t>(Larger), </a:t>
            </a:r>
            <a:r>
              <a:rPr lang="en-US" dirty="0">
                <a:solidFill>
                  <a:schemeClr val="tx1">
                    <a:lumMod val="100000"/>
                  </a:schemeClr>
                </a:solidFill>
                <a:latin typeface="Times New Roman" panose="02020603050405020304" pitchFamily="18" charset="0"/>
                <a:cs typeface="Times New Roman" panose="02020603050405020304" pitchFamily="18" charset="0"/>
              </a:rPr>
              <a:t>alternate hypothesis is weak, do not reject the null hypothesis.</a:t>
            </a:r>
          </a:p>
        </p:txBody>
      </p:sp>
      <p:sp>
        <p:nvSpPr>
          <p:cNvPr id="36" name="Rectangle 35">
            <a:extLst>
              <a:ext uri="{FF2B5EF4-FFF2-40B4-BE49-F238E27FC236}">
                <a16:creationId xmlns:a16="http://schemas.microsoft.com/office/drawing/2014/main" id="{480EC56E-5462-616A-CD1A-548475427811}"/>
              </a:ext>
            </a:extLst>
          </p:cNvPr>
          <p:cNvSpPr>
            <a:spLocks/>
          </p:cNvSpPr>
          <p:nvPr/>
        </p:nvSpPr>
        <p:spPr>
          <a:xfrm>
            <a:off x="7562850" y="1320620"/>
            <a:ext cx="4629150" cy="55373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A8571A3A-A2BA-552B-2E14-483F62C9DF65}"/>
              </a:ext>
            </a:extLst>
          </p:cNvPr>
          <p:cNvSpPr txBox="1">
            <a:spLocks/>
          </p:cNvSpPr>
          <p:nvPr/>
        </p:nvSpPr>
        <p:spPr>
          <a:xfrm>
            <a:off x="7763308" y="1710584"/>
            <a:ext cx="4228234" cy="3655103"/>
          </a:xfrm>
          <a:prstGeom prst="rect">
            <a:avLst/>
          </a:prstGeom>
          <a:noFill/>
        </p:spPr>
        <p:txBody>
          <a:bodyPr wrap="square" lIns="0" tIns="0" rIns="0" bIns="0">
            <a:spAutoFit/>
          </a:bodyPr>
          <a:lstStyle/>
          <a:p>
            <a:pPr lvl="0">
              <a:lnSpc>
                <a:spcPct val="120000"/>
              </a:lnSpc>
              <a:spcAft>
                <a:spcPts val="1800"/>
              </a:spcAft>
              <a:defRPr/>
            </a:pPr>
            <a:r>
              <a:rPr lang="en-US" b="1" dirty="0">
                <a:solidFill>
                  <a:schemeClr val="bg1"/>
                </a:solidFill>
                <a:effectLst/>
                <a:latin typeface="Times New Roman" panose="02020603050405020304" pitchFamily="18" charset="0"/>
                <a:cs typeface="Times New Roman" panose="02020603050405020304" pitchFamily="18" charset="0"/>
              </a:rPr>
              <a:t>Example:</a:t>
            </a:r>
          </a:p>
          <a:p>
            <a:pPr lvl="0">
              <a:lnSpc>
                <a:spcPct val="120000"/>
              </a:lnSpc>
              <a:spcAft>
                <a:spcPts val="1800"/>
              </a:spcAft>
              <a:defRPr/>
            </a:pPr>
            <a:r>
              <a:rPr lang="en-US" dirty="0">
                <a:solidFill>
                  <a:schemeClr val="bg1"/>
                </a:solidFill>
                <a:effectLst/>
                <a:latin typeface="Times New Roman" panose="02020603050405020304" pitchFamily="18" charset="0"/>
                <a:cs typeface="Times New Roman" panose="02020603050405020304" pitchFamily="18" charset="0"/>
              </a:rPr>
              <a:t>A p value of 0.0254 is 2.54%. </a:t>
            </a:r>
          </a:p>
          <a:p>
            <a:pPr lvl="0">
              <a:lnSpc>
                <a:spcPct val="120000"/>
              </a:lnSpc>
              <a:spcAft>
                <a:spcPts val="1800"/>
              </a:spcAft>
              <a:defRPr/>
            </a:pPr>
            <a:r>
              <a:rPr lang="en-US" dirty="0">
                <a:solidFill>
                  <a:schemeClr val="bg1"/>
                </a:solidFill>
                <a:effectLst/>
                <a:latin typeface="Times New Roman" panose="02020603050405020304" pitchFamily="18" charset="0"/>
                <a:cs typeface="Times New Roman" panose="02020603050405020304" pitchFamily="18" charset="0"/>
              </a:rPr>
              <a:t>This means there is a 2.54% chance your results could be random (i.e. happened by chance). </a:t>
            </a:r>
          </a:p>
          <a:p>
            <a:pPr lvl="0">
              <a:lnSpc>
                <a:spcPct val="120000"/>
              </a:lnSpc>
              <a:spcAft>
                <a:spcPts val="1800"/>
              </a:spcAft>
              <a:defRPr/>
            </a:pPr>
            <a:r>
              <a:rPr lang="en-US" dirty="0">
                <a:solidFill>
                  <a:schemeClr val="bg1"/>
                </a:solidFill>
                <a:effectLst/>
                <a:latin typeface="Times New Roman" panose="02020603050405020304" pitchFamily="18" charset="0"/>
                <a:cs typeface="Times New Roman" panose="02020603050405020304" pitchFamily="18" charset="0"/>
              </a:rPr>
              <a:t>On the other hand, a large p-value of </a:t>
            </a:r>
            <a:br>
              <a:rPr lang="en-US" dirty="0">
                <a:solidFill>
                  <a:schemeClr val="bg1"/>
                </a:solidFill>
                <a:effectLst/>
                <a:latin typeface="Times New Roman" panose="02020603050405020304" pitchFamily="18" charset="0"/>
                <a:cs typeface="Times New Roman" panose="02020603050405020304" pitchFamily="18" charset="0"/>
              </a:rPr>
            </a:br>
            <a:r>
              <a:rPr lang="en-US" dirty="0">
                <a:solidFill>
                  <a:schemeClr val="bg1"/>
                </a:solidFill>
                <a:effectLst/>
                <a:latin typeface="Times New Roman" panose="02020603050405020304" pitchFamily="18" charset="0"/>
                <a:cs typeface="Times New Roman" panose="02020603050405020304" pitchFamily="18" charset="0"/>
              </a:rPr>
              <a:t>.9 (90%) means your results have a 90% probability of being completely random and not due to anything in your experiment. </a:t>
            </a:r>
          </a:p>
        </p:txBody>
      </p:sp>
    </p:spTree>
    <p:extLst>
      <p:ext uri="{BB962C8B-B14F-4D97-AF65-F5344CB8AC3E}">
        <p14:creationId xmlns:p14="http://schemas.microsoft.com/office/powerpoint/2010/main" val="196162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Effect transition="in" filter="fade">
                                      <p:cBhvr>
                                        <p:cTn id="32" dur="500"/>
                                        <p:tgtEl>
                                          <p:spTgt spid="41">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1">
                                            <p:txEl>
                                              <p:pRg st="1" end="1"/>
                                            </p:txEl>
                                          </p:spTgt>
                                        </p:tgtEl>
                                        <p:attrNameLst>
                                          <p:attrName>style.visibility</p:attrName>
                                        </p:attrNameLst>
                                      </p:cBhvr>
                                      <p:to>
                                        <p:strVal val="visible"/>
                                      </p:to>
                                    </p:set>
                                    <p:animEffect transition="in" filter="fade">
                                      <p:cBhvr>
                                        <p:cTn id="35" dur="500"/>
                                        <p:tgtEl>
                                          <p:spTgt spid="4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
                                            <p:txEl>
                                              <p:pRg st="2" end="2"/>
                                            </p:txEl>
                                          </p:spTgt>
                                        </p:tgtEl>
                                        <p:attrNameLst>
                                          <p:attrName>style.visibility</p:attrName>
                                        </p:attrNameLst>
                                      </p:cBhvr>
                                      <p:to>
                                        <p:strVal val="visible"/>
                                      </p:to>
                                    </p:set>
                                    <p:animEffect transition="in" filter="fade">
                                      <p:cBhvr>
                                        <p:cTn id="40" dur="500"/>
                                        <p:tgtEl>
                                          <p:spTgt spid="4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1">
                                            <p:txEl>
                                              <p:pRg st="3" end="3"/>
                                            </p:txEl>
                                          </p:spTgt>
                                        </p:tgtEl>
                                        <p:attrNameLst>
                                          <p:attrName>style.visibility</p:attrName>
                                        </p:attrNameLst>
                                      </p:cBhvr>
                                      <p:to>
                                        <p:strVal val="visible"/>
                                      </p:to>
                                    </p:set>
                                    <p:animEffect transition="in" filter="fade">
                                      <p:cBhvr>
                                        <p:cTn id="45"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6" grpId="0" animBg="1"/>
    </p:bldLst>
  </p:timing>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4020</TotalTime>
  <Words>1259</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Cambria Math</vt:lpstr>
      <vt:lpstr>Garamond</vt:lpstr>
      <vt:lpstr>Noto Sans Symbols</vt:lpstr>
      <vt:lpstr>Poppins</vt:lpstr>
      <vt:lpstr>Tahoma</vt:lpstr>
      <vt:lpstr>Times New Roman</vt:lpstr>
      <vt:lpstr>Wingdings</vt:lpstr>
      <vt:lpstr>Thème Office</vt:lpstr>
      <vt:lpstr>PowerPoint Presentation</vt:lpstr>
      <vt:lpstr>Module Overview</vt:lpstr>
      <vt:lpstr>Hypothesis Testing</vt:lpstr>
      <vt:lpstr>Overview of Hypothesis Testing</vt:lpstr>
      <vt:lpstr>Terminologies of Hypothesis Testing</vt:lpstr>
      <vt:lpstr>Null Hypothesis</vt:lpstr>
      <vt:lpstr>Alternative Hypothesis</vt:lpstr>
      <vt:lpstr>Test Statistics</vt:lpstr>
      <vt:lpstr>p-value</vt:lpstr>
      <vt:lpstr>Critical Value</vt:lpstr>
      <vt:lpstr>Level of Significance</vt:lpstr>
      <vt:lpstr>Case Study -1</vt:lpstr>
      <vt:lpstr>Case Study -2</vt:lpstr>
      <vt:lpstr>Case Study -2</vt:lpstr>
      <vt:lpstr>Case Study -2</vt:lpstr>
      <vt:lpstr>Alternate Method</vt:lpstr>
      <vt:lpstr>Steps of Hypothesis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Sehrish Aqeel</dc:creator>
  <cp:lastModifiedBy>SP19-PEE-004</cp:lastModifiedBy>
  <cp:revision>245</cp:revision>
  <dcterms:created xsi:type="dcterms:W3CDTF">2022-06-22T08:29:07Z</dcterms:created>
  <dcterms:modified xsi:type="dcterms:W3CDTF">2022-12-23T09:58:32Z</dcterms:modified>
</cp:coreProperties>
</file>