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88" r:id="rId2"/>
    <p:sldId id="289" r:id="rId3"/>
    <p:sldId id="270" r:id="rId4"/>
    <p:sldId id="277" r:id="rId5"/>
    <p:sldId id="276" r:id="rId6"/>
    <p:sldId id="290" r:id="rId7"/>
    <p:sldId id="291" r:id="rId8"/>
    <p:sldId id="292" r:id="rId9"/>
    <p:sldId id="293" r:id="rId10"/>
    <p:sldId id="29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55B4"/>
    <a:srgbClr val="FFB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12/23/2022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600" dirty="0"/>
              <a:t>Statistical Modeling </a:t>
            </a:r>
            <a:r>
              <a:rPr lang="en-US" sz="6600"/>
              <a:t>Explained in </a:t>
            </a:r>
            <a:r>
              <a:rPr lang="en-US" sz="6600" dirty="0"/>
              <a:t>Python</a:t>
            </a:r>
          </a:p>
          <a:p>
            <a:endParaRPr lang="en-US" sz="6500" dirty="0"/>
          </a:p>
        </p:txBody>
      </p:sp>
      <p:sp>
        <p:nvSpPr>
          <p:cNvPr id="5" name="Rectangle 4"/>
          <p:cNvSpPr/>
          <p:nvPr/>
        </p:nvSpPr>
        <p:spPr>
          <a:xfrm>
            <a:off x="1" y="3294528"/>
            <a:ext cx="12191970" cy="35634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Introduction to Correlation &amp; Regression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7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386193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noProof="0" dirty="0">
                <a:solidFill>
                  <a:schemeClr val="bg1"/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Correlation &amp; Covariance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8" name="Google Shape;40;p1">
            <a:extLst>
              <a:ext uri="{FF2B5EF4-FFF2-40B4-BE49-F238E27FC236}">
                <a16:creationId xmlns:a16="http://schemas.microsoft.com/office/drawing/2014/main" id="{8D1C4092-536E-F2C1-1D60-C61BAC387C4D}"/>
              </a:ext>
            </a:extLst>
          </p:cNvPr>
          <p:cNvSpPr txBox="1"/>
          <p:nvPr/>
        </p:nvSpPr>
        <p:spPr>
          <a:xfrm>
            <a:off x="227670" y="4225113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Testing for Correlation</a:t>
            </a:r>
            <a:endParaRPr lang="en-US" sz="2000" kern="0" noProof="0" dirty="0">
              <a:solidFill>
                <a:schemeClr val="bg1"/>
              </a:solidFill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  <a:p>
            <a:pPr marL="342900" lvl="0" indent="-3429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Linear Regression</a:t>
            </a:r>
            <a:endParaRPr kumimoji="0" lang="en-US" sz="2000" i="0" u="none" strike="noStrike" kern="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  <a:p>
            <a:pPr marL="342900" lvl="0" indent="-3429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Coefficients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9" name="Google Shape;40;p1">
            <a:extLst>
              <a:ext uri="{FF2B5EF4-FFF2-40B4-BE49-F238E27FC236}">
                <a16:creationId xmlns:a16="http://schemas.microsoft.com/office/drawing/2014/main" id="{92C8302A-679C-6DBB-2936-52DC098124B4}"/>
              </a:ext>
            </a:extLst>
          </p:cNvPr>
          <p:cNvSpPr txBox="1"/>
          <p:nvPr/>
        </p:nvSpPr>
        <p:spPr>
          <a:xfrm>
            <a:off x="227670" y="6045249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tx1"/>
              </a:buClr>
              <a:defRPr/>
            </a:pP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    </a:t>
            </a:r>
            <a:r>
              <a:rPr lang="en-US" sz="2000" kern="0" dirty="0" err="1">
                <a:solidFill>
                  <a:schemeClr val="bg1"/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Shahzaib</a:t>
            </a: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Hamid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10" name="Google Shape;40;p1">
            <a:extLst>
              <a:ext uri="{FF2B5EF4-FFF2-40B4-BE49-F238E27FC236}">
                <a16:creationId xmlns:a16="http://schemas.microsoft.com/office/drawing/2014/main" id="{5BFCE082-EACE-D89D-6C72-80D0EE1EFE1F}"/>
              </a:ext>
            </a:extLst>
          </p:cNvPr>
          <p:cNvSpPr txBox="1"/>
          <p:nvPr/>
        </p:nvSpPr>
        <p:spPr>
          <a:xfrm>
            <a:off x="227670" y="6425214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tx1"/>
              </a:buClr>
              <a:defRPr/>
            </a:pP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    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AI</a:t>
            </a:r>
            <a:r>
              <a:rPr kumimoji="0" lang="en-US" sz="200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Sciences Instructor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976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F91333-0B2A-6D5F-BDB6-13934B68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0184"/>
            <a:ext cx="10972800" cy="510982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algn="ctr"/>
            <a:r>
              <a:rPr lang="en-US" spc="-5" dirty="0">
                <a:solidFill>
                  <a:srgbClr val="000000"/>
                </a:solidFill>
              </a:rPr>
              <a:t>Linear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pc="-15" dirty="0">
                <a:solidFill>
                  <a:srgbClr val="000000"/>
                </a:solidFill>
              </a:rPr>
              <a:t>Regression</a:t>
            </a:r>
            <a:r>
              <a:rPr lang="en-US" spc="15" dirty="0">
                <a:solidFill>
                  <a:srgbClr val="000000"/>
                </a:solidFill>
              </a:rPr>
              <a:t> </a:t>
            </a:r>
            <a:r>
              <a:rPr lang="en-US" dirty="0"/>
              <a:t>–</a:t>
            </a:r>
            <a:r>
              <a:rPr lang="en-US" spc="5" dirty="0"/>
              <a:t> </a:t>
            </a:r>
            <a:r>
              <a:rPr lang="en-US" spc="-15" dirty="0"/>
              <a:t>Intercept</a:t>
            </a:r>
            <a:r>
              <a:rPr lang="en-US" spc="5" dirty="0"/>
              <a:t> </a:t>
            </a:r>
            <a:r>
              <a:rPr lang="en-US" dirty="0"/>
              <a:t>and</a:t>
            </a:r>
            <a:r>
              <a:rPr lang="en-US" spc="20" dirty="0"/>
              <a:t> </a:t>
            </a:r>
            <a:r>
              <a:rPr lang="en-US" spc="-5" dirty="0"/>
              <a:t>Slope</a:t>
            </a:r>
            <a:r>
              <a:rPr lang="en-US" spc="5" dirty="0"/>
              <a:t> </a:t>
            </a:r>
            <a:r>
              <a:rPr lang="en-US" spc="-15" dirty="0"/>
              <a:t>Coefficient</a:t>
            </a:r>
            <a:endParaRPr lang="en-US" dirty="0"/>
          </a:p>
        </p:txBody>
      </p:sp>
      <p:sp>
        <p:nvSpPr>
          <p:cNvPr id="15" name="object 9"/>
          <p:cNvSpPr txBox="1"/>
          <p:nvPr/>
        </p:nvSpPr>
        <p:spPr>
          <a:xfrm>
            <a:off x="4315714" y="4576064"/>
            <a:ext cx="277749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0860">
              <a:lnSpc>
                <a:spcPct val="100000"/>
              </a:lnSpc>
              <a:spcBef>
                <a:spcPts val="100"/>
              </a:spcBef>
            </a:pPr>
            <a:r>
              <a:rPr sz="2400" spc="-1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𝑌</a:t>
            </a:r>
            <a:r>
              <a:rPr sz="2400" spc="-254" baseline="-1587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r>
              <a:rPr sz="2400" spc="322" baseline="-1587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400" spc="1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𝑎</a:t>
            </a:r>
            <a:r>
              <a:rPr sz="2400" spc="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𝑏𝑋</a:t>
            </a:r>
            <a:r>
              <a:rPr sz="2400" baseline="-1587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r>
              <a:rPr sz="2400" spc="442" baseline="-1587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40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𝜀</a:t>
            </a:r>
            <a:r>
              <a:rPr sz="2400" baseline="-1587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endParaRPr sz="2400" baseline="-15873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  <a:tabLst>
                <a:tab pos="1569720" algn="l"/>
              </a:tabLst>
            </a:pPr>
            <a:r>
              <a:rPr sz="20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	</a:t>
            </a:r>
            <a:r>
              <a:rPr sz="20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  <a:endParaRPr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object 6"/>
          <p:cNvGrpSpPr/>
          <p:nvPr/>
        </p:nvGrpSpPr>
        <p:grpSpPr>
          <a:xfrm>
            <a:off x="2282570" y="1314836"/>
            <a:ext cx="6819900" cy="4658360"/>
            <a:chOff x="2282570" y="1314836"/>
            <a:chExt cx="6819900" cy="4658360"/>
          </a:xfrm>
        </p:grpSpPr>
        <p:pic>
          <p:nvPicPr>
            <p:cNvPr id="22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2570" y="1314836"/>
              <a:ext cx="6819900" cy="4658095"/>
            </a:xfrm>
            <a:prstGeom prst="rect">
              <a:avLst/>
            </a:prstGeom>
          </p:spPr>
        </p:pic>
        <p:sp>
          <p:nvSpPr>
            <p:cNvPr id="23" name="object 8"/>
            <p:cNvSpPr/>
            <p:nvPr/>
          </p:nvSpPr>
          <p:spPr>
            <a:xfrm>
              <a:off x="2798825" y="5150358"/>
              <a:ext cx="487680" cy="460375"/>
            </a:xfrm>
            <a:custGeom>
              <a:avLst/>
              <a:gdLst/>
              <a:ahLst/>
              <a:cxnLst/>
              <a:rect l="l" t="t" r="r" b="b"/>
              <a:pathLst>
                <a:path w="487679" h="460375">
                  <a:moveTo>
                    <a:pt x="0" y="230124"/>
                  </a:moveTo>
                  <a:lnTo>
                    <a:pt x="4955" y="183736"/>
                  </a:lnTo>
                  <a:lnTo>
                    <a:pt x="19169" y="140535"/>
                  </a:lnTo>
                  <a:lnTo>
                    <a:pt x="41656" y="101444"/>
                  </a:lnTo>
                  <a:lnTo>
                    <a:pt x="71437" y="67389"/>
                  </a:lnTo>
                  <a:lnTo>
                    <a:pt x="107528" y="39292"/>
                  </a:lnTo>
                  <a:lnTo>
                    <a:pt x="148947" y="18079"/>
                  </a:lnTo>
                  <a:lnTo>
                    <a:pt x="194711" y="4673"/>
                  </a:lnTo>
                  <a:lnTo>
                    <a:pt x="243840" y="0"/>
                  </a:lnTo>
                  <a:lnTo>
                    <a:pt x="292968" y="4673"/>
                  </a:lnTo>
                  <a:lnTo>
                    <a:pt x="338732" y="18079"/>
                  </a:lnTo>
                  <a:lnTo>
                    <a:pt x="380151" y="39292"/>
                  </a:lnTo>
                  <a:lnTo>
                    <a:pt x="416242" y="67389"/>
                  </a:lnTo>
                  <a:lnTo>
                    <a:pt x="446023" y="101444"/>
                  </a:lnTo>
                  <a:lnTo>
                    <a:pt x="468510" y="140535"/>
                  </a:lnTo>
                  <a:lnTo>
                    <a:pt x="482724" y="183736"/>
                  </a:lnTo>
                  <a:lnTo>
                    <a:pt x="487679" y="230124"/>
                  </a:lnTo>
                  <a:lnTo>
                    <a:pt x="482724" y="276511"/>
                  </a:lnTo>
                  <a:lnTo>
                    <a:pt x="468510" y="319712"/>
                  </a:lnTo>
                  <a:lnTo>
                    <a:pt x="446023" y="358803"/>
                  </a:lnTo>
                  <a:lnTo>
                    <a:pt x="416242" y="392858"/>
                  </a:lnTo>
                  <a:lnTo>
                    <a:pt x="380151" y="420955"/>
                  </a:lnTo>
                  <a:lnTo>
                    <a:pt x="338732" y="442168"/>
                  </a:lnTo>
                  <a:lnTo>
                    <a:pt x="292968" y="455574"/>
                  </a:lnTo>
                  <a:lnTo>
                    <a:pt x="243840" y="460248"/>
                  </a:lnTo>
                  <a:lnTo>
                    <a:pt x="194711" y="455574"/>
                  </a:lnTo>
                  <a:lnTo>
                    <a:pt x="148947" y="442168"/>
                  </a:lnTo>
                  <a:lnTo>
                    <a:pt x="107528" y="420955"/>
                  </a:lnTo>
                  <a:lnTo>
                    <a:pt x="71437" y="392858"/>
                  </a:lnTo>
                  <a:lnTo>
                    <a:pt x="41656" y="358803"/>
                  </a:lnTo>
                  <a:lnTo>
                    <a:pt x="19169" y="319712"/>
                  </a:lnTo>
                  <a:lnTo>
                    <a:pt x="4955" y="276511"/>
                  </a:lnTo>
                  <a:lnTo>
                    <a:pt x="0" y="230124"/>
                  </a:lnTo>
                  <a:close/>
                </a:path>
              </a:pathLst>
            </a:custGeom>
            <a:ln w="2895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object 9"/>
          <p:cNvSpPr txBox="1"/>
          <p:nvPr/>
        </p:nvSpPr>
        <p:spPr>
          <a:xfrm>
            <a:off x="217119" y="5411215"/>
            <a:ext cx="238506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</a:t>
            </a:r>
            <a:r>
              <a:rPr sz="18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-9.45</a:t>
            </a: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MUSD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</p:txBody>
      </p:sp>
      <p:grpSp>
        <p:nvGrpSpPr>
          <p:cNvPr id="25" name="object 10"/>
          <p:cNvGrpSpPr/>
          <p:nvPr/>
        </p:nvGrpSpPr>
        <p:grpSpPr>
          <a:xfrm>
            <a:off x="4969002" y="3429761"/>
            <a:ext cx="1815464" cy="1572260"/>
            <a:chOff x="4969002" y="3429761"/>
            <a:chExt cx="1815464" cy="1572260"/>
          </a:xfrm>
        </p:grpSpPr>
        <p:sp>
          <p:nvSpPr>
            <p:cNvPr id="26" name="object 11"/>
            <p:cNvSpPr/>
            <p:nvPr/>
          </p:nvSpPr>
          <p:spPr>
            <a:xfrm>
              <a:off x="4969002" y="3429761"/>
              <a:ext cx="1128395" cy="746125"/>
            </a:xfrm>
            <a:custGeom>
              <a:avLst/>
              <a:gdLst/>
              <a:ahLst/>
              <a:cxnLst/>
              <a:rect l="l" t="t" r="r" b="b"/>
              <a:pathLst>
                <a:path w="1128395" h="746125">
                  <a:moveTo>
                    <a:pt x="0" y="745236"/>
                  </a:moveTo>
                  <a:lnTo>
                    <a:pt x="1128014" y="745236"/>
                  </a:lnTo>
                </a:path>
                <a:path w="1128395" h="746125">
                  <a:moveTo>
                    <a:pt x="1127760" y="0"/>
                  </a:moveTo>
                  <a:lnTo>
                    <a:pt x="1127760" y="745744"/>
                  </a:lnTo>
                </a:path>
              </a:pathLst>
            </a:custGeom>
            <a:ln w="28956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object 12"/>
            <p:cNvSpPr/>
            <p:nvPr/>
          </p:nvSpPr>
          <p:spPr>
            <a:xfrm>
              <a:off x="5473319" y="4986273"/>
              <a:ext cx="1310640" cy="15240"/>
            </a:xfrm>
            <a:custGeom>
              <a:avLst/>
              <a:gdLst/>
              <a:ahLst/>
              <a:cxnLst/>
              <a:rect l="l" t="t" r="r" b="b"/>
              <a:pathLst>
                <a:path w="1310640" h="15239">
                  <a:moveTo>
                    <a:pt x="217932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17932" y="15240"/>
                  </a:lnTo>
                  <a:lnTo>
                    <a:pt x="217932" y="0"/>
                  </a:lnTo>
                  <a:close/>
                </a:path>
                <a:path w="1310640" h="15239">
                  <a:moveTo>
                    <a:pt x="1310640" y="0"/>
                  </a:moveTo>
                  <a:lnTo>
                    <a:pt x="515112" y="0"/>
                  </a:lnTo>
                  <a:lnTo>
                    <a:pt x="515112" y="15240"/>
                  </a:lnTo>
                  <a:lnTo>
                    <a:pt x="1310640" y="15240"/>
                  </a:lnTo>
                  <a:lnTo>
                    <a:pt x="1310640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object 13"/>
          <p:cNvSpPr txBox="1"/>
          <p:nvPr/>
        </p:nvSpPr>
        <p:spPr>
          <a:xfrm>
            <a:off x="4562094" y="4819269"/>
            <a:ext cx="8712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</a:t>
            </a:r>
            <a:r>
              <a:rPr sz="18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8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bject 14"/>
          <p:cNvSpPr txBox="1"/>
          <p:nvPr/>
        </p:nvSpPr>
        <p:spPr>
          <a:xfrm>
            <a:off x="5741923" y="4819269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bject 15"/>
          <p:cNvSpPr txBox="1"/>
          <p:nvPr/>
        </p:nvSpPr>
        <p:spPr>
          <a:xfrm>
            <a:off x="5473319" y="4582372"/>
            <a:ext cx="1329690" cy="41549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23240" algn="l"/>
              </a:tabLst>
            </a:pPr>
            <a:r>
              <a:rPr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∆</a:t>
            </a:r>
            <a:r>
              <a:rPr sz="13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𝑌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∆</a:t>
            </a:r>
            <a:r>
              <a:rPr sz="13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𝑅𝑒𝑣</a:t>
            </a:r>
            <a:r>
              <a:rPr sz="13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𝑒</a:t>
            </a:r>
            <a:r>
              <a:rPr sz="13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𝑛𝑢</a:t>
            </a:r>
            <a:r>
              <a:rPr sz="13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𝑒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16"/>
          <p:cNvSpPr txBox="1"/>
          <p:nvPr/>
        </p:nvSpPr>
        <p:spPr>
          <a:xfrm>
            <a:off x="5425868" y="4965047"/>
            <a:ext cx="1289685" cy="41549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73405" algn="l"/>
              </a:tabLst>
            </a:pPr>
            <a:r>
              <a:rPr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∆</a:t>
            </a:r>
            <a:r>
              <a:rPr sz="13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𝑋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∆</a:t>
            </a:r>
            <a:r>
              <a:rPr sz="13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𝐵</a:t>
            </a:r>
            <a:r>
              <a:rPr sz="13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𝑢</a:t>
            </a:r>
            <a:r>
              <a:rPr sz="13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𝑑</a:t>
            </a:r>
            <a:r>
              <a:rPr sz="13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𝑔</a:t>
            </a:r>
            <a:r>
              <a:rPr sz="13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𝑒</a:t>
            </a:r>
            <a:r>
              <a:rPr sz="13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𝑡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bject 17"/>
          <p:cNvSpPr txBox="1"/>
          <p:nvPr/>
        </p:nvSpPr>
        <p:spPr>
          <a:xfrm>
            <a:off x="6836156" y="4819269"/>
            <a:ext cx="688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3.35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bject 18"/>
          <p:cNvSpPr txBox="1"/>
          <p:nvPr/>
        </p:nvSpPr>
        <p:spPr>
          <a:xfrm>
            <a:off x="6257925" y="3660140"/>
            <a:ext cx="275082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3.35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MUSD</a:t>
            </a: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MUSD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object 19"/>
          <p:cNvGrpSpPr/>
          <p:nvPr/>
        </p:nvGrpSpPr>
        <p:grpSpPr>
          <a:xfrm>
            <a:off x="9681971" y="2287523"/>
            <a:ext cx="1988820" cy="1826260"/>
            <a:chOff x="9681971" y="2287523"/>
            <a:chExt cx="1988820" cy="1826260"/>
          </a:xfrm>
        </p:grpSpPr>
        <p:sp>
          <p:nvSpPr>
            <p:cNvPr id="35" name="object 20"/>
            <p:cNvSpPr/>
            <p:nvPr/>
          </p:nvSpPr>
          <p:spPr>
            <a:xfrm>
              <a:off x="9686543" y="2292095"/>
              <a:ext cx="1979930" cy="1816735"/>
            </a:xfrm>
            <a:custGeom>
              <a:avLst/>
              <a:gdLst/>
              <a:ahLst/>
              <a:cxnLst/>
              <a:rect l="l" t="t" r="r" b="b"/>
              <a:pathLst>
                <a:path w="1979929" h="1816735">
                  <a:moveTo>
                    <a:pt x="0" y="1816608"/>
                  </a:moveTo>
                  <a:lnTo>
                    <a:pt x="1979676" y="1816608"/>
                  </a:lnTo>
                  <a:lnTo>
                    <a:pt x="1979676" y="0"/>
                  </a:lnTo>
                  <a:lnTo>
                    <a:pt x="0" y="0"/>
                  </a:lnTo>
                  <a:lnTo>
                    <a:pt x="0" y="181660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bject 21"/>
            <p:cNvSpPr/>
            <p:nvPr/>
          </p:nvSpPr>
          <p:spPr>
            <a:xfrm>
              <a:off x="10584560" y="3680205"/>
              <a:ext cx="620395" cy="15240"/>
            </a:xfrm>
            <a:custGeom>
              <a:avLst/>
              <a:gdLst/>
              <a:ahLst/>
              <a:cxnLst/>
              <a:rect l="l" t="t" r="r" b="b"/>
              <a:pathLst>
                <a:path w="620395" h="15239">
                  <a:moveTo>
                    <a:pt x="620268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620268" y="15240"/>
                  </a:lnTo>
                  <a:lnTo>
                    <a:pt x="620268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object 22"/>
          <p:cNvSpPr txBox="1"/>
          <p:nvPr/>
        </p:nvSpPr>
        <p:spPr>
          <a:xfrm>
            <a:off x="9766807" y="2310129"/>
            <a:ext cx="1479550" cy="1329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2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</a:t>
            </a:r>
            <a:r>
              <a:rPr sz="1800"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</a:t>
            </a:r>
            <a:r>
              <a:rPr sz="1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0419">
              <a:lnSpc>
                <a:spcPct val="100000"/>
              </a:lnSpc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𝒄𝒐𝒗</a:t>
            </a:r>
            <a:r>
              <a:rPr sz="1950" baseline="-149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𝑿𝒀</a:t>
            </a:r>
          </a:p>
        </p:txBody>
      </p:sp>
      <p:sp>
        <p:nvSpPr>
          <p:cNvPr id="38" name="object 23"/>
          <p:cNvSpPr txBox="1"/>
          <p:nvPr/>
        </p:nvSpPr>
        <p:spPr>
          <a:xfrm>
            <a:off x="10122916" y="3665346"/>
            <a:ext cx="1121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700" baseline="370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𝒃</a:t>
            </a:r>
            <a:r>
              <a:rPr sz="2700" spc="97" baseline="370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baseline="370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700" spc="135" baseline="370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𝑽𝒂𝒓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𝑿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88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7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96449"/>
            <a:ext cx="4130180" cy="457200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Covariance &amp; Correlation </a:t>
            </a:r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Regression</a:t>
            </a:r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Correlation</a:t>
            </a:r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508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0EBD4D1-B08B-CE81-EA8A-62BBC3E6F029}"/>
              </a:ext>
            </a:extLst>
          </p:cNvPr>
          <p:cNvSpPr/>
          <p:nvPr/>
        </p:nvSpPr>
        <p:spPr>
          <a:xfrm>
            <a:off x="8238583" y="2246904"/>
            <a:ext cx="1424706" cy="304699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algn="ctr" defTabSz="93345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4961482" y="2246904"/>
            <a:ext cx="1528289" cy="304699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algn="ctr" defTabSz="93345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Covariance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E7664FB-69FA-9248-8E7E-D40358398F7D}"/>
              </a:ext>
            </a:extLst>
          </p:cNvPr>
          <p:cNvSpPr/>
          <p:nvPr/>
        </p:nvSpPr>
        <p:spPr>
          <a:xfrm>
            <a:off x="6563408" y="2261342"/>
            <a:ext cx="1536893" cy="304699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algn="ctr" defTabSz="93345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>
            <a:off x="4894767" y="199349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566839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1CD826-1FFF-B176-74E9-65B758410F4D}"/>
              </a:ext>
            </a:extLst>
          </p:cNvPr>
          <p:cNvSpPr/>
          <p:nvPr/>
        </p:nvSpPr>
        <p:spPr>
          <a:xfrm>
            <a:off x="7236953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0342A81-7BA8-E611-906C-936E680FC44A}"/>
              </a:ext>
            </a:extLst>
          </p:cNvPr>
          <p:cNvSpPr/>
          <p:nvPr/>
        </p:nvSpPr>
        <p:spPr>
          <a:xfrm>
            <a:off x="8805511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A7B05-9586-64B9-FF05-8A59AEFEF9B8}"/>
              </a:ext>
            </a:extLst>
          </p:cNvPr>
          <p:cNvCxnSpPr>
            <a:cxnSpLocks/>
          </p:cNvCxnSpPr>
          <p:nvPr/>
        </p:nvCxnSpPr>
        <p:spPr>
          <a:xfrm>
            <a:off x="4894767" y="3616861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5668396" y="3510539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C3370D-872F-6B5B-3A56-B0B7C6F74D89}"/>
              </a:ext>
            </a:extLst>
          </p:cNvPr>
          <p:cNvSpPr/>
          <p:nvPr/>
        </p:nvSpPr>
        <p:spPr>
          <a:xfrm>
            <a:off x="7236953" y="3537239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6A1186-853B-0F28-F02C-150674705513}"/>
              </a:ext>
            </a:extLst>
          </p:cNvPr>
          <p:cNvSpPr/>
          <p:nvPr/>
        </p:nvSpPr>
        <p:spPr>
          <a:xfrm>
            <a:off x="5297133" y="3805895"/>
            <a:ext cx="1054556" cy="276999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Analysis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6892D8-FE2C-B3AC-932C-0317D7BC39CA}"/>
              </a:ext>
            </a:extLst>
          </p:cNvPr>
          <p:cNvSpPr/>
          <p:nvPr/>
        </p:nvSpPr>
        <p:spPr>
          <a:xfrm>
            <a:off x="6989651" y="3803137"/>
            <a:ext cx="105455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Linear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BCE215-484C-B336-095D-CAE6AC07B68B}"/>
              </a:ext>
            </a:extLst>
          </p:cNvPr>
          <p:cNvCxnSpPr>
            <a:cxnSpLocks/>
          </p:cNvCxnSpPr>
          <p:nvPr/>
        </p:nvCxnSpPr>
        <p:spPr>
          <a:xfrm>
            <a:off x="4894767" y="5135915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854CA12-EB28-5D8C-3CEF-C577A1A4AA28}"/>
              </a:ext>
            </a:extLst>
          </p:cNvPr>
          <p:cNvSpPr/>
          <p:nvPr/>
        </p:nvSpPr>
        <p:spPr>
          <a:xfrm>
            <a:off x="5668396" y="5027580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B797B00-8478-521E-AB60-001E02EA9190}"/>
              </a:ext>
            </a:extLst>
          </p:cNvPr>
          <p:cNvSpPr/>
          <p:nvPr/>
        </p:nvSpPr>
        <p:spPr>
          <a:xfrm>
            <a:off x="5200756" y="5342940"/>
            <a:ext cx="1233615" cy="443198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algn="ctr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aramond"/>
              </a:rPr>
              <a:t>Testing for Correlation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CC3370D-872F-6B5B-3A56-B0B7C6F74D89}"/>
              </a:ext>
            </a:extLst>
          </p:cNvPr>
          <p:cNvSpPr/>
          <p:nvPr/>
        </p:nvSpPr>
        <p:spPr>
          <a:xfrm>
            <a:off x="10373351" y="3519551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6" name="Freeform: Shape 18">
            <a:extLst>
              <a:ext uri="{FF2B5EF4-FFF2-40B4-BE49-F238E27FC236}">
                <a16:creationId xmlns:a16="http://schemas.microsoft.com/office/drawing/2014/main" id="{AC6A1186-853B-0F28-F02C-150674705513}"/>
              </a:ext>
            </a:extLst>
          </p:cNvPr>
          <p:cNvSpPr/>
          <p:nvPr/>
        </p:nvSpPr>
        <p:spPr>
          <a:xfrm>
            <a:off x="8490802" y="3814361"/>
            <a:ext cx="105455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Visual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0342A81-7BA8-E611-906C-936E680FC44A}"/>
              </a:ext>
            </a:extLst>
          </p:cNvPr>
          <p:cNvSpPr/>
          <p:nvPr/>
        </p:nvSpPr>
        <p:spPr>
          <a:xfrm>
            <a:off x="10374069" y="1894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8" name="Freeform: Shape 7">
            <a:extLst>
              <a:ext uri="{FF2B5EF4-FFF2-40B4-BE49-F238E27FC236}">
                <a16:creationId xmlns:a16="http://schemas.microsoft.com/office/drawing/2014/main" id="{9E7664FB-69FA-9248-8E7E-D40358398F7D}"/>
              </a:ext>
            </a:extLst>
          </p:cNvPr>
          <p:cNvSpPr/>
          <p:nvPr/>
        </p:nvSpPr>
        <p:spPr>
          <a:xfrm>
            <a:off x="9722071" y="2241800"/>
            <a:ext cx="1536893" cy="304699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algn="ctr" defTabSz="93345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CC3370D-872F-6B5B-3A56-B0B7C6F74D89}"/>
              </a:ext>
            </a:extLst>
          </p:cNvPr>
          <p:cNvSpPr/>
          <p:nvPr/>
        </p:nvSpPr>
        <p:spPr>
          <a:xfrm>
            <a:off x="8805436" y="3498302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0" name="Freeform: Shape 19">
            <a:extLst>
              <a:ext uri="{FF2B5EF4-FFF2-40B4-BE49-F238E27FC236}">
                <a16:creationId xmlns:a16="http://schemas.microsoft.com/office/drawing/2014/main" id="{2F6892D8-FE2C-B3AC-932C-0317D7BC39CA}"/>
              </a:ext>
            </a:extLst>
          </p:cNvPr>
          <p:cNvSpPr/>
          <p:nvPr/>
        </p:nvSpPr>
        <p:spPr>
          <a:xfrm>
            <a:off x="9892047" y="3824859"/>
            <a:ext cx="1196939" cy="276999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aramond"/>
              </a:rPr>
              <a:t>Coefficient</a:t>
            </a:r>
          </a:p>
        </p:txBody>
      </p:sp>
    </p:spTree>
    <p:extLst>
      <p:ext uri="{BB962C8B-B14F-4D97-AF65-F5344CB8AC3E}">
        <p14:creationId xmlns:p14="http://schemas.microsoft.com/office/powerpoint/2010/main" val="154194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 animBg="1"/>
      <p:bldP spid="12" grpId="0" animBg="1"/>
      <p:bldP spid="13" grpId="0" animBg="1"/>
      <p:bldP spid="16" grpId="0" animBg="1"/>
      <p:bldP spid="17" grpId="0" animBg="1"/>
      <p:bldP spid="19" grpId="0"/>
      <p:bldP spid="20" grpId="0"/>
      <p:bldP spid="23" grpId="0" animBg="1"/>
      <p:bldP spid="25" grpId="0"/>
      <p:bldP spid="34" grpId="0" animBg="1"/>
      <p:bldP spid="36" grpId="0"/>
      <p:bldP spid="27" grpId="0" animBg="1"/>
      <p:bldP spid="28" grpId="0"/>
      <p:bldP spid="29" grpId="0" animBg="1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430BC3-492F-9EF5-896C-9D1A60455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411" y="173597"/>
            <a:ext cx="10972800" cy="1641988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pc="-15" dirty="0">
                <a:solidFill>
                  <a:srgbClr val="000000"/>
                </a:solidFill>
              </a:rPr>
              <a:t>Regression</a:t>
            </a:r>
            <a:r>
              <a:rPr lang="en-US" spc="-20" dirty="0">
                <a:solidFill>
                  <a:srgbClr val="000000"/>
                </a:solidFill>
              </a:rPr>
              <a:t> </a:t>
            </a:r>
            <a:r>
              <a:rPr lang="en-US" spc="-10" dirty="0">
                <a:solidFill>
                  <a:srgbClr val="000000"/>
                </a:solidFill>
              </a:rPr>
              <a:t>Analysis</a:t>
            </a:r>
            <a:r>
              <a:rPr lang="en-US" spc="20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–</a:t>
            </a:r>
            <a:r>
              <a:rPr lang="en-US" spc="10" dirty="0">
                <a:solidFill>
                  <a:srgbClr val="000000"/>
                </a:solidFill>
              </a:rPr>
              <a:t> </a:t>
            </a:r>
            <a:r>
              <a:rPr lang="en-US" spc="-5" dirty="0"/>
              <a:t>Covariance </a:t>
            </a:r>
            <a:r>
              <a:rPr lang="en-US" dirty="0"/>
              <a:t>and</a:t>
            </a:r>
            <a:r>
              <a:rPr lang="en-US" spc="10" dirty="0"/>
              <a:t> </a:t>
            </a:r>
            <a:r>
              <a:rPr lang="en-US" spc="-10" dirty="0"/>
              <a:t>Correlation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53907" y="2973710"/>
            <a:ext cx="3520516" cy="5878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15000"/>
              </a:lnSpc>
              <a:buClr>
                <a:srgbClr val="000000"/>
              </a:buClr>
              <a:buSzPts val="1800"/>
              <a:defRPr/>
            </a:pPr>
            <a:r>
              <a:rPr lang="en-US" sz="2800" b="1" kern="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Summary Statistics</a:t>
            </a:r>
          </a:p>
        </p:txBody>
      </p:sp>
      <p:pic>
        <p:nvPicPr>
          <p:cNvPr id="26" name="Graphic 3">
            <a:extLst>
              <a:ext uri="{FF2B5EF4-FFF2-40B4-BE49-F238E27FC236}">
                <a16:creationId xmlns:a16="http://schemas.microsoft.com/office/drawing/2014/main" id="{714F12E5-1422-38A2-8393-E380E0C2A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779" y="652527"/>
            <a:ext cx="684128" cy="68412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E67469-7302-5A18-E41F-F5BAD0E314F7}"/>
              </a:ext>
            </a:extLst>
          </p:cNvPr>
          <p:cNvSpPr txBox="1">
            <a:spLocks/>
          </p:cNvSpPr>
          <p:nvPr/>
        </p:nvSpPr>
        <p:spPr>
          <a:xfrm>
            <a:off x="0" y="1729850"/>
            <a:ext cx="12192000" cy="6437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40" tIns="91440" rIns="91440" bIns="91440" anchor="t" anchorCtr="0">
            <a:spAutoFit/>
          </a:bodyPr>
          <a:lstStyle>
            <a:defPPr>
              <a:defRPr lang="en-US"/>
            </a:defPPr>
            <a:lvl1pPr marL="285750" marR="0" lvl="0" indent="-28575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 kumimoji="0" sz="16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Poppins"/>
                <a:cs typeface="Poppins"/>
              </a:defRPr>
            </a:lvl1pPr>
            <a:lvl2pPr marL="914400" marR="0" lvl="1" indent="-381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2pPr>
            <a:lvl3pPr marL="1371600" marR="0" lvl="2" indent="-355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3pPr>
            <a:lvl4pPr marL="1828800" marR="0" lvl="3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4pPr>
            <a:lvl5pPr marL="2286000" marR="0" lvl="4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5pPr>
            <a:lvl6pPr marL="2743200" marR="0" lvl="5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z="240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sz="24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sz="2400" spc="-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together?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object 3"/>
          <p:cNvGrpSpPr/>
          <p:nvPr/>
        </p:nvGrpSpPr>
        <p:grpSpPr>
          <a:xfrm>
            <a:off x="3420035" y="2973710"/>
            <a:ext cx="4613148" cy="3740823"/>
            <a:chOff x="3257550" y="1451764"/>
            <a:chExt cx="4613148" cy="4561178"/>
          </a:xfrm>
        </p:grpSpPr>
        <p:pic>
          <p:nvPicPr>
            <p:cNvPr id="8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7550" y="1451764"/>
              <a:ext cx="4613148" cy="3561212"/>
            </a:xfrm>
            <a:prstGeom prst="rect">
              <a:avLst/>
            </a:prstGeom>
          </p:spPr>
        </p:pic>
        <p:sp>
          <p:nvSpPr>
            <p:cNvPr id="9" name="object 5"/>
            <p:cNvSpPr/>
            <p:nvPr/>
          </p:nvSpPr>
          <p:spPr>
            <a:xfrm>
              <a:off x="3257551" y="5012976"/>
              <a:ext cx="4521706" cy="999966"/>
            </a:xfrm>
            <a:custGeom>
              <a:avLst/>
              <a:gdLst/>
              <a:ahLst/>
              <a:cxnLst/>
              <a:rect l="l" t="t" r="r" b="b"/>
              <a:pathLst>
                <a:path w="4107179" h="1430654">
                  <a:moveTo>
                    <a:pt x="2885313" y="0"/>
                  </a:moveTo>
                  <a:lnTo>
                    <a:pt x="2395855" y="138302"/>
                  </a:lnTo>
                  <a:lnTo>
                    <a:pt x="0" y="138302"/>
                  </a:lnTo>
                  <a:lnTo>
                    <a:pt x="0" y="1430655"/>
                  </a:lnTo>
                  <a:lnTo>
                    <a:pt x="4107179" y="1430655"/>
                  </a:lnTo>
                  <a:lnTo>
                    <a:pt x="4107179" y="138302"/>
                  </a:lnTo>
                  <a:lnTo>
                    <a:pt x="3422650" y="138302"/>
                  </a:lnTo>
                  <a:lnTo>
                    <a:pt x="2885313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/>
            <p:cNvSpPr/>
            <p:nvPr/>
          </p:nvSpPr>
          <p:spPr>
            <a:xfrm>
              <a:off x="3672077" y="4582287"/>
              <a:ext cx="4107179" cy="1430655"/>
            </a:xfrm>
            <a:custGeom>
              <a:avLst/>
              <a:gdLst/>
              <a:ahLst/>
              <a:cxnLst/>
              <a:rect l="l" t="t" r="r" b="b"/>
              <a:pathLst>
                <a:path w="4107179" h="1430654">
                  <a:moveTo>
                    <a:pt x="0" y="138302"/>
                  </a:moveTo>
                  <a:lnTo>
                    <a:pt x="2395855" y="138302"/>
                  </a:lnTo>
                  <a:lnTo>
                    <a:pt x="2885313" y="0"/>
                  </a:lnTo>
                  <a:lnTo>
                    <a:pt x="3422650" y="138302"/>
                  </a:lnTo>
                  <a:lnTo>
                    <a:pt x="4107179" y="138302"/>
                  </a:lnTo>
                  <a:lnTo>
                    <a:pt x="4107179" y="353694"/>
                  </a:lnTo>
                  <a:lnTo>
                    <a:pt x="4107179" y="676782"/>
                  </a:lnTo>
                  <a:lnTo>
                    <a:pt x="4107179" y="1430655"/>
                  </a:lnTo>
                  <a:lnTo>
                    <a:pt x="3422650" y="1430655"/>
                  </a:lnTo>
                  <a:lnTo>
                    <a:pt x="2395855" y="1430655"/>
                  </a:lnTo>
                  <a:lnTo>
                    <a:pt x="0" y="1430655"/>
                  </a:lnTo>
                  <a:lnTo>
                    <a:pt x="0" y="676782"/>
                  </a:lnTo>
                  <a:lnTo>
                    <a:pt x="0" y="353694"/>
                  </a:lnTo>
                  <a:lnTo>
                    <a:pt x="0" y="138302"/>
                  </a:lnTo>
                  <a:close/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3736288" y="5956543"/>
            <a:ext cx="3889206" cy="5611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00025" marR="5080" indent="-187960" algn="ctr">
              <a:lnSpc>
                <a:spcPts val="3960"/>
              </a:lnSpc>
              <a:spcBef>
                <a:spcPts val="535"/>
              </a:spcBef>
            </a:pPr>
            <a:r>
              <a:rPr lang="en-US" sz="28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Covariance</a:t>
            </a:r>
            <a:r>
              <a:rPr lang="en-US" sz="2800" spc="-1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2800" spc="-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37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FDDF-FEE6-E95D-D6BD-4366E0FFF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659606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algn="ctr"/>
            <a:r>
              <a:rPr lang="en-US" spc="-5" dirty="0"/>
              <a:t>C</a:t>
            </a:r>
            <a:r>
              <a:rPr lang="en-US" spc="-15" dirty="0"/>
              <a:t>o</a:t>
            </a:r>
            <a:r>
              <a:rPr lang="en-US" spc="-45" dirty="0"/>
              <a:t>v</a:t>
            </a:r>
            <a:r>
              <a:rPr lang="en-US" dirty="0"/>
              <a:t>ariance</a:t>
            </a:r>
          </a:p>
        </p:txBody>
      </p:sp>
      <p:grpSp>
        <p:nvGrpSpPr>
          <p:cNvPr id="19" name="object 3"/>
          <p:cNvGrpSpPr/>
          <p:nvPr/>
        </p:nvGrpSpPr>
        <p:grpSpPr>
          <a:xfrm>
            <a:off x="2906986" y="1844392"/>
            <a:ext cx="8985885" cy="2649220"/>
            <a:chOff x="1723644" y="1092707"/>
            <a:chExt cx="8985885" cy="2649220"/>
          </a:xfrm>
          <a:solidFill>
            <a:schemeClr val="accent1">
              <a:lumMod val="60000"/>
              <a:lumOff val="40000"/>
            </a:schemeClr>
          </a:solidFill>
          <a:effectLst/>
        </p:grpSpPr>
        <p:sp>
          <p:nvSpPr>
            <p:cNvPr id="31" name="object 5"/>
            <p:cNvSpPr/>
            <p:nvPr/>
          </p:nvSpPr>
          <p:spPr>
            <a:xfrm>
              <a:off x="1723644" y="1092707"/>
              <a:ext cx="8985885" cy="2649220"/>
            </a:xfrm>
            <a:custGeom>
              <a:avLst/>
              <a:gdLst/>
              <a:ahLst/>
              <a:cxnLst/>
              <a:rect l="l" t="t" r="r" b="b"/>
              <a:pathLst>
                <a:path w="8985885" h="2649220">
                  <a:moveTo>
                    <a:pt x="8985504" y="0"/>
                  </a:moveTo>
                  <a:lnTo>
                    <a:pt x="0" y="0"/>
                  </a:lnTo>
                  <a:lnTo>
                    <a:pt x="0" y="2648712"/>
                  </a:lnTo>
                  <a:lnTo>
                    <a:pt x="8985504" y="2648712"/>
                  </a:lnTo>
                  <a:lnTo>
                    <a:pt x="898550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bject 6"/>
            <p:cNvSpPr/>
            <p:nvPr/>
          </p:nvSpPr>
          <p:spPr>
            <a:xfrm>
              <a:off x="1723644" y="1092707"/>
              <a:ext cx="8985885" cy="2649220"/>
            </a:xfrm>
            <a:custGeom>
              <a:avLst/>
              <a:gdLst/>
              <a:ahLst/>
              <a:cxnLst/>
              <a:rect l="l" t="t" r="r" b="b"/>
              <a:pathLst>
                <a:path w="8985885" h="2649220">
                  <a:moveTo>
                    <a:pt x="0" y="2648712"/>
                  </a:moveTo>
                  <a:lnTo>
                    <a:pt x="8985504" y="2648712"/>
                  </a:lnTo>
                  <a:lnTo>
                    <a:pt x="8985504" y="0"/>
                  </a:lnTo>
                  <a:lnTo>
                    <a:pt x="0" y="0"/>
                  </a:lnTo>
                  <a:lnTo>
                    <a:pt x="0" y="2648712"/>
                  </a:lnTo>
                  <a:close/>
                </a:path>
              </a:pathLst>
            </a:custGeom>
            <a:grpFill/>
            <a:ln w="9143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object 7"/>
          <p:cNvSpPr txBox="1"/>
          <p:nvPr/>
        </p:nvSpPr>
        <p:spPr>
          <a:xfrm>
            <a:off x="5782646" y="3538319"/>
            <a:ext cx="8743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𝑐𝑜𝑣</a:t>
            </a:r>
            <a:r>
              <a:rPr sz="1950" spc="15" baseline="-14957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𝑋𝑌</a:t>
            </a:r>
            <a:r>
              <a:rPr sz="1950" spc="367" baseline="-14957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36" name="object 10"/>
          <p:cNvSpPr txBox="1"/>
          <p:nvPr/>
        </p:nvSpPr>
        <p:spPr>
          <a:xfrm>
            <a:off x="7340047" y="3690719"/>
            <a:ext cx="54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𝑛</a:t>
            </a:r>
            <a:r>
              <a:rPr sz="18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sz="1800" spc="-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7" name="object 11"/>
          <p:cNvSpPr txBox="1"/>
          <p:nvPr/>
        </p:nvSpPr>
        <p:spPr>
          <a:xfrm>
            <a:off x="9138240" y="3211166"/>
            <a:ext cx="2709545" cy="1246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sz="1600" spc="-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>
              <a:lnSpc>
                <a:spcPct val="100000"/>
              </a:lnSpc>
            </a:pPr>
            <a:r>
              <a:rPr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ith</a:t>
            </a:r>
            <a:r>
              <a:rPr sz="160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r>
              <a:rPr sz="1600" spc="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6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>
              <a:lnSpc>
                <a:spcPts val="1914"/>
              </a:lnSpc>
              <a:spcBef>
                <a:spcPts val="10"/>
              </a:spcBef>
            </a:pPr>
            <a:r>
              <a:rPr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ean</a:t>
            </a:r>
            <a:r>
              <a:rPr sz="160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t</a:t>
            </a:r>
            <a:r>
              <a:rPr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ariab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60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>
              <a:lnSpc>
                <a:spcPts val="1914"/>
              </a:lnSpc>
            </a:pPr>
            <a:r>
              <a:rPr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600" spc="-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16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60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</a:t>
            </a:r>
            <a:r>
              <a:rPr sz="1600" spc="-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16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60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sz="1600" spc="-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aria</a:t>
            </a:r>
            <a:r>
              <a:rPr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>
              <a:lnSpc>
                <a:spcPct val="100000"/>
              </a:lnSpc>
              <a:spcBef>
                <a:spcPts val="15"/>
              </a:spcBef>
            </a:pPr>
            <a:r>
              <a:rPr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6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600" spc="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60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aria</a:t>
            </a:r>
            <a:r>
              <a:rPr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60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bject 13"/>
          <p:cNvSpPr txBox="1"/>
          <p:nvPr/>
        </p:nvSpPr>
        <p:spPr>
          <a:xfrm>
            <a:off x="2906986" y="4692749"/>
            <a:ext cx="8985885" cy="1767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144"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vert="horz" wrap="square" lIns="0" tIns="147955" rIns="0" bIns="0" rtlCol="0">
            <a:spAutoFit/>
          </a:bodyPr>
          <a:lstStyle/>
          <a:p>
            <a:pPr marL="4080510">
              <a:lnSpc>
                <a:spcPct val="100000"/>
              </a:lnSpc>
              <a:spcBef>
                <a:spcPts val="1165"/>
              </a:spcBef>
            </a:pP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2175" indent="-342900">
              <a:lnSpc>
                <a:spcPct val="100000"/>
              </a:lnSpc>
              <a:spcBef>
                <a:spcPts val="108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891540" algn="l"/>
                <a:tab pos="892175" algn="l"/>
              </a:tabLst>
            </a:pPr>
            <a:r>
              <a:rPr lang="en-US"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ositive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covariance: variables</a:t>
            </a:r>
            <a:r>
              <a:rPr sz="2400" spc="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together</a:t>
            </a:r>
            <a:endParaRPr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2175" indent="-3429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891540" algn="l"/>
                <a:tab pos="892175" algn="l"/>
              </a:tabLst>
            </a:pPr>
            <a:r>
              <a:rPr lang="en-US" sz="24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egative</a:t>
            </a:r>
            <a:r>
              <a:rPr sz="2400" spc="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covariance: variables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  <a:r>
              <a:rPr sz="2400" spc="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opposite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directions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2175" indent="-3429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891540" algn="l"/>
                <a:tab pos="892175" algn="l"/>
              </a:tabLst>
            </a:pPr>
            <a:r>
              <a:rPr lang="en-US"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ovariance</a:t>
            </a:r>
            <a:r>
              <a:rPr sz="24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variable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40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itself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</a:t>
            </a:r>
            <a:r>
              <a:rPr sz="240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endParaRPr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bject 20"/>
          <p:cNvSpPr txBox="1"/>
          <p:nvPr/>
        </p:nvSpPr>
        <p:spPr>
          <a:xfrm>
            <a:off x="3245492" y="1897152"/>
            <a:ext cx="6822843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77595">
              <a:lnSpc>
                <a:spcPct val="100000"/>
              </a:lnSpc>
            </a:pP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covariance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random</a:t>
            </a:r>
            <a:r>
              <a:rPr sz="24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sz="2400" spc="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sz="240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degree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4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two variables</a:t>
            </a:r>
            <a:r>
              <a:rPr sz="240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together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captures</a:t>
            </a:r>
            <a:r>
              <a:rPr sz="24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sz="240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relationship.</a:t>
            </a:r>
            <a:endParaRPr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object 3"/>
          <p:cNvGrpSpPr/>
          <p:nvPr/>
        </p:nvGrpSpPr>
        <p:grpSpPr>
          <a:xfrm>
            <a:off x="269945" y="1949516"/>
            <a:ext cx="2303233" cy="4375195"/>
            <a:chOff x="1723644" y="1092707"/>
            <a:chExt cx="8985885" cy="2649220"/>
          </a:xfrm>
          <a:solidFill>
            <a:schemeClr val="accent1">
              <a:lumMod val="60000"/>
              <a:lumOff val="40000"/>
            </a:schemeClr>
          </a:solidFill>
          <a:effectLst/>
        </p:grpSpPr>
        <p:sp>
          <p:nvSpPr>
            <p:cNvPr id="43" name="object 5"/>
            <p:cNvSpPr/>
            <p:nvPr/>
          </p:nvSpPr>
          <p:spPr>
            <a:xfrm>
              <a:off x="1723644" y="1092707"/>
              <a:ext cx="8985885" cy="2649220"/>
            </a:xfrm>
            <a:custGeom>
              <a:avLst/>
              <a:gdLst/>
              <a:ahLst/>
              <a:cxnLst/>
              <a:rect l="l" t="t" r="r" b="b"/>
              <a:pathLst>
                <a:path w="8985885" h="2649220">
                  <a:moveTo>
                    <a:pt x="8985504" y="0"/>
                  </a:moveTo>
                  <a:lnTo>
                    <a:pt x="0" y="0"/>
                  </a:lnTo>
                  <a:lnTo>
                    <a:pt x="0" y="2648712"/>
                  </a:lnTo>
                  <a:lnTo>
                    <a:pt x="8985504" y="2648712"/>
                  </a:lnTo>
                  <a:lnTo>
                    <a:pt x="8985504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object 6"/>
            <p:cNvSpPr/>
            <p:nvPr/>
          </p:nvSpPr>
          <p:spPr>
            <a:xfrm>
              <a:off x="1723644" y="1092707"/>
              <a:ext cx="8985885" cy="2649220"/>
            </a:xfrm>
            <a:custGeom>
              <a:avLst/>
              <a:gdLst/>
              <a:ahLst/>
              <a:cxnLst/>
              <a:rect l="l" t="t" r="r" b="b"/>
              <a:pathLst>
                <a:path w="8985885" h="2649220">
                  <a:moveTo>
                    <a:pt x="0" y="2648712"/>
                  </a:moveTo>
                  <a:lnTo>
                    <a:pt x="8985504" y="2648712"/>
                  </a:lnTo>
                  <a:lnTo>
                    <a:pt x="8985504" y="0"/>
                  </a:lnTo>
                  <a:lnTo>
                    <a:pt x="0" y="0"/>
                  </a:lnTo>
                  <a:lnTo>
                    <a:pt x="0" y="2648712"/>
                  </a:lnTo>
                  <a:close/>
                </a:path>
              </a:pathLst>
            </a:custGeom>
            <a:grpFill/>
            <a:ln w="9143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lIns="0" tIns="0" rIns="0" bIns="0" rtlCol="0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Formula</a:t>
              </a:r>
            </a:p>
            <a:p>
              <a:pPr algn="ctr"/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object 14"/>
          <p:cNvSpPr txBox="1"/>
          <p:nvPr/>
        </p:nvSpPr>
        <p:spPr>
          <a:xfrm>
            <a:off x="663719" y="2504782"/>
            <a:ext cx="1604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sz="1800" spc="-5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variance:</a:t>
            </a:r>
            <a:endParaRPr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bject 15"/>
          <p:cNvSpPr txBox="1"/>
          <p:nvPr/>
        </p:nvSpPr>
        <p:spPr>
          <a:xfrm>
            <a:off x="478686" y="3071202"/>
            <a:ext cx="534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𝑠</a:t>
            </a:r>
            <a:r>
              <a:rPr sz="1950" spc="89" baseline="27777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950" spc="337" baseline="27777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sz="1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bject 16"/>
          <p:cNvSpPr/>
          <p:nvPr/>
        </p:nvSpPr>
        <p:spPr>
          <a:xfrm>
            <a:off x="1036850" y="3239655"/>
            <a:ext cx="1379220" cy="15240"/>
          </a:xfrm>
          <a:custGeom>
            <a:avLst/>
            <a:gdLst/>
            <a:ahLst/>
            <a:cxnLst/>
            <a:rect l="l" t="t" r="r" b="b"/>
            <a:pathLst>
              <a:path w="1379220" h="15240">
                <a:moveTo>
                  <a:pt x="1379220" y="0"/>
                </a:moveTo>
                <a:lnTo>
                  <a:pt x="0" y="0"/>
                </a:lnTo>
                <a:lnTo>
                  <a:pt x="0" y="15240"/>
                </a:lnTo>
                <a:lnTo>
                  <a:pt x="1379220" y="15240"/>
                </a:lnTo>
                <a:lnTo>
                  <a:pt x="137922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bject 17"/>
          <p:cNvSpPr txBox="1"/>
          <p:nvPr/>
        </p:nvSpPr>
        <p:spPr>
          <a:xfrm>
            <a:off x="1186837" y="3016643"/>
            <a:ext cx="310515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2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r>
              <a:rPr sz="130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00" spc="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bject 18"/>
          <p:cNvSpPr txBox="1"/>
          <p:nvPr/>
        </p:nvSpPr>
        <p:spPr>
          <a:xfrm>
            <a:off x="999894" y="2804502"/>
            <a:ext cx="346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262" baseline="-2006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sz="1300" spc="1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𝑛</a:t>
            </a:r>
            <a:endParaRPr sz="13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bject 19"/>
          <p:cNvSpPr txBox="1"/>
          <p:nvPr/>
        </p:nvSpPr>
        <p:spPr>
          <a:xfrm>
            <a:off x="1441936" y="2966070"/>
            <a:ext cx="1002665" cy="3847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12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(𝑋</a:t>
            </a:r>
            <a:r>
              <a:rPr sz="1400" spc="-15" baseline="-14957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r>
              <a:rPr sz="1400" spc="284" baseline="-14957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sz="120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𝑋</a:t>
            </a:r>
            <a:r>
              <a:rPr lang="en-US" spc="-644" baseline="10802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(𝑋</a:t>
            </a:r>
            <a:r>
              <a:rPr lang="en-US" sz="1600" spc="-15" baseline="-14957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r>
              <a:rPr lang="en-US" sz="1600" spc="284" baseline="-14957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sz="140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4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𝑋</a:t>
            </a:r>
            <a:r>
              <a:rPr lang="en-US" sz="2000" spc="-644" baseline="10802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aseline="27777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">
              <a:lnSpc>
                <a:spcPct val="100000"/>
              </a:lnSpc>
              <a:spcBef>
                <a:spcPts val="100"/>
              </a:spcBef>
            </a:pPr>
            <a:endParaRPr sz="1400" baseline="27777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97809" y="3233740"/>
            <a:ext cx="682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𝑛</a:t>
            </a:r>
            <a:r>
              <a:rPr lang="en-US" spc="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18A7BE-837B-0C60-DCBD-7E164197464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7000"/>
                    </a14:imgEffect>
                    <a14:imgEffect>
                      <a14:brightnessContrast bright="15000" contrast="2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56913" y="3519777"/>
            <a:ext cx="1363434" cy="462181"/>
          </a:xfrm>
          <a:prstGeom prst="rect">
            <a:avLst/>
          </a:prstGeom>
          <a:blipFill dpi="0" rotWithShape="1">
            <a:blip r:embed="rId4">
              <a:alphaModFix amt="48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137094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/>
      <p:bldP spid="37" grpId="0"/>
      <p:bldP spid="39" grpId="0" animBg="1"/>
      <p:bldP spid="45" grpId="0"/>
      <p:bldP spid="46" grpId="0"/>
      <p:bldP spid="47" grpId="0" animBg="1"/>
      <p:bldP spid="48" grpId="0"/>
      <p:bldP spid="49" grpId="0"/>
      <p:bldP spid="50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1333-0B2A-6D5F-BDB6-13934B68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510982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algn="ctr"/>
            <a:r>
              <a:rPr lang="en-US" spc="-5" dirty="0">
                <a:solidFill>
                  <a:srgbClr val="000000"/>
                </a:solidFill>
              </a:rPr>
              <a:t>Covariance</a:t>
            </a:r>
            <a:r>
              <a:rPr lang="en-US" spc="-20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–</a:t>
            </a:r>
            <a:r>
              <a:rPr lang="en-US" spc="-5" dirty="0">
                <a:solidFill>
                  <a:srgbClr val="000000"/>
                </a:solidFill>
              </a:rPr>
              <a:t> </a:t>
            </a:r>
            <a:r>
              <a:rPr lang="en-US" spc="-10" dirty="0"/>
              <a:t>Example</a:t>
            </a:r>
            <a:r>
              <a:rPr lang="en-US" dirty="0"/>
              <a:t> and</a:t>
            </a:r>
            <a:r>
              <a:rPr lang="en-US" spc="-15" dirty="0"/>
              <a:t> </a:t>
            </a:r>
            <a:r>
              <a:rPr lang="en-US" spc="-10" dirty="0"/>
              <a:t>Pitfalls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B9380E5-A5B5-AC36-892F-1F0DB4E59C91}"/>
              </a:ext>
            </a:extLst>
          </p:cNvPr>
          <p:cNvGrpSpPr/>
          <p:nvPr/>
        </p:nvGrpSpPr>
        <p:grpSpPr>
          <a:xfrm>
            <a:off x="1199149" y="4854388"/>
            <a:ext cx="9957786" cy="1788459"/>
            <a:chOff x="5214529" y="2009907"/>
            <a:chExt cx="5029200" cy="2676241"/>
          </a:xfrm>
          <a:solidFill>
            <a:schemeClr val="accent1">
              <a:lumMod val="60000"/>
              <a:lumOff val="4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32B20C-ED6F-6829-ACDF-4299B54B20D1}"/>
                </a:ext>
              </a:extLst>
            </p:cNvPr>
            <p:cNvSpPr>
              <a:spLocks/>
            </p:cNvSpPr>
            <p:nvPr/>
          </p:nvSpPr>
          <p:spPr>
            <a:xfrm>
              <a:off x="5214529" y="2009907"/>
              <a:ext cx="5029200" cy="2676241"/>
            </a:xfrm>
            <a:prstGeom prst="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Freeform: Shape 11">
              <a:extLst>
                <a:ext uri="{FF2B5EF4-FFF2-40B4-BE49-F238E27FC236}">
                  <a16:creationId xmlns:a16="http://schemas.microsoft.com/office/drawing/2014/main" id="{B02D22C6-E4CB-7011-E163-19085D68F341}"/>
                </a:ext>
              </a:extLst>
            </p:cNvPr>
            <p:cNvSpPr/>
            <p:nvPr/>
          </p:nvSpPr>
          <p:spPr>
            <a:xfrm>
              <a:off x="5519329" y="2626987"/>
              <a:ext cx="4419601" cy="1610915"/>
            </a:xfrm>
            <a:custGeom>
              <a:avLst/>
              <a:gdLst>
                <a:gd name="connsiteX0" fmla="*/ 0 w 8911827"/>
                <a:gd name="connsiteY0" fmla="*/ 0 h 1610915"/>
                <a:gd name="connsiteX1" fmla="*/ 8911827 w 8911827"/>
                <a:gd name="connsiteY1" fmla="*/ 0 h 1610915"/>
                <a:gd name="connsiteX2" fmla="*/ 8911827 w 8911827"/>
                <a:gd name="connsiteY2" fmla="*/ 1610915 h 1610915"/>
                <a:gd name="connsiteX3" fmla="*/ 0 w 8911827"/>
                <a:gd name="connsiteY3" fmla="*/ 1610915 h 1610915"/>
                <a:gd name="connsiteX4" fmla="*/ 0 w 8911827"/>
                <a:gd name="connsiteY4" fmla="*/ 0 h 161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1827" h="1610915">
                  <a:moveTo>
                    <a:pt x="0" y="0"/>
                  </a:moveTo>
                  <a:lnTo>
                    <a:pt x="8911827" y="0"/>
                  </a:lnTo>
                  <a:lnTo>
                    <a:pt x="8911827" y="1610915"/>
                  </a:lnTo>
                  <a:lnTo>
                    <a:pt x="0" y="16109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marR="0" lvl="0" indent="0" algn="ctr" defTabSz="8890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CFB1EA-8FA5-B494-751D-959692C53B22}"/>
                </a:ext>
              </a:extLst>
            </p:cNvPr>
            <p:cNvSpPr txBox="1"/>
            <p:nvPr/>
          </p:nvSpPr>
          <p:spPr>
            <a:xfrm>
              <a:off x="5488847" y="4102481"/>
              <a:ext cx="4419601" cy="26638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>
              <a:defPPr>
                <a:defRPr lang="en-US"/>
              </a:defPPr>
              <a:lvl1pPr marL="285750" marR="0" lvl="0" indent="-285750" fontAlgn="auto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400"/>
                <a:buFont typeface="Arial" panose="020B0604020202020204" pitchFamily="34" charset="0"/>
                <a:buChar char="•"/>
                <a:tabLst/>
                <a:defRPr kumimoji="0" sz="1600" b="0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oppins"/>
                  <a:ea typeface="Poppins"/>
                  <a:cs typeface="Poppins"/>
                </a:defRPr>
              </a:lvl1pPr>
              <a:lvl2pPr marL="914400" marR="0" lvl="1" indent="-3810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2400"/>
                <a:buFont typeface="Noto Sans Symbols"/>
                <a:buChar char="▪"/>
                <a:defRPr sz="24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</a:defRPr>
              </a:lvl2pPr>
              <a:lvl3pPr marL="1371600" marR="0" lvl="2" indent="-3556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2000"/>
                <a:buFont typeface="Noto Sans Symbols"/>
                <a:buChar char="▪"/>
                <a:defRPr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</a:defRPr>
              </a:lvl3pPr>
              <a:lvl4pPr marL="1828800" marR="0" lvl="3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1800"/>
                <a:buFont typeface="Noto Sans Symbols"/>
                <a:buChar char="▪"/>
                <a:defRPr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</a:defRPr>
              </a:lvl4pPr>
              <a:lvl5pPr marL="2286000" marR="0" lvl="4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1800"/>
                <a:buFont typeface="Noto Sans Symbols"/>
                <a:buChar char="▪"/>
                <a:defRPr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</a:defRPr>
              </a:lvl5pPr>
              <a:lvl6pPr marL="2743200" marR="0" lvl="5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</a:defRPr>
              </a:lvl6pPr>
              <a:lvl7pPr marL="3200400" marR="0" lvl="6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</a:defRPr>
              </a:lvl7pPr>
              <a:lvl8pPr marL="3657600" marR="0" lvl="7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</a:defRPr>
              </a:lvl8pPr>
              <a:lvl9pPr marL="4114800" marR="0" lvl="8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  <a:tabLst/>
                <a:defRPr/>
              </a:pPr>
              <a:endPara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177DD2-BE51-2E9E-8E8A-AC0B36686B02}"/>
                </a:ext>
              </a:extLst>
            </p:cNvPr>
            <p:cNvSpPr txBox="1"/>
            <p:nvPr/>
          </p:nvSpPr>
          <p:spPr>
            <a:xfrm>
              <a:off x="5488847" y="2241622"/>
              <a:ext cx="2417719" cy="29968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>
              <a:defPPr>
                <a:defRPr lang="en-US"/>
              </a:defPPr>
              <a:lvl1pPr marL="285750" marR="0" lvl="0" indent="-285750" fontAlgn="auto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400"/>
                <a:buFont typeface="Arial" panose="020B0604020202020204" pitchFamily="34" charset="0"/>
                <a:buChar char="•"/>
                <a:tabLst/>
                <a:defRPr kumimoji="0" sz="1600" b="0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oppins"/>
                  <a:ea typeface="Poppins"/>
                  <a:cs typeface="Poppins"/>
                </a:defRPr>
              </a:lvl1pPr>
              <a:lvl2pPr marL="914400" marR="0" lvl="1" indent="-3810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2400"/>
                <a:buFont typeface="Noto Sans Symbols"/>
                <a:buChar char="▪"/>
                <a:defRPr sz="24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</a:defRPr>
              </a:lvl2pPr>
              <a:lvl3pPr marL="1371600" marR="0" lvl="2" indent="-3556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2000"/>
                <a:buFont typeface="Noto Sans Symbols"/>
                <a:buChar char="▪"/>
                <a:defRPr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</a:defRPr>
              </a:lvl3pPr>
              <a:lvl4pPr marL="1828800" marR="0" lvl="3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1800"/>
                <a:buFont typeface="Noto Sans Symbols"/>
                <a:buChar char="▪"/>
                <a:defRPr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</a:defRPr>
              </a:lvl4pPr>
              <a:lvl5pPr marL="2286000" marR="0" lvl="4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1800"/>
                <a:buFont typeface="Noto Sans Symbols"/>
                <a:buChar char="▪"/>
                <a:defRPr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</a:defRPr>
              </a:lvl5pPr>
              <a:lvl6pPr marL="2743200" marR="0" lvl="5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</a:defRPr>
              </a:lvl6pPr>
              <a:lvl7pPr marL="3200400" marR="0" lvl="6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</a:defRPr>
              </a:lvl7pPr>
              <a:lvl8pPr marL="3657600" marR="0" lvl="7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</a:defRPr>
              </a:lvl8pPr>
              <a:lvl9pPr marL="4114800" marR="0" lvl="8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E67469-7302-5A18-E41F-F5BAD0E314F7}"/>
              </a:ext>
            </a:extLst>
          </p:cNvPr>
          <p:cNvSpPr txBox="1">
            <a:spLocks/>
          </p:cNvSpPr>
          <p:nvPr/>
        </p:nvSpPr>
        <p:spPr>
          <a:xfrm>
            <a:off x="0" y="1063671"/>
            <a:ext cx="12192000" cy="22647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40" tIns="91440" rIns="91440" bIns="91440" anchor="t" anchorCtr="0">
            <a:spAutoFit/>
          </a:bodyPr>
          <a:lstStyle>
            <a:defPPr>
              <a:defRPr lang="en-US"/>
            </a:defPPr>
            <a:lvl1pPr marL="285750" marR="0" lvl="0" indent="-28575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 kumimoji="0" sz="16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Poppins"/>
                <a:cs typeface="Poppins"/>
              </a:defRPr>
            </a:lvl1pPr>
            <a:lvl2pPr marL="914400" marR="0" lvl="1" indent="-381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2pPr>
            <a:lvl3pPr marL="1371600" marR="0" lvl="2" indent="-355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3pPr>
            <a:lvl4pPr marL="1828800" marR="0" lvl="3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4pPr>
            <a:lvl5pPr marL="2286000" marR="0" lvl="4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5pPr>
            <a:lvl6pPr marL="2743200" marR="0" lvl="5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860425" indent="0">
              <a:lnSpc>
                <a:spcPct val="100000"/>
              </a:lnSpc>
              <a:spcBef>
                <a:spcPts val="1165"/>
              </a:spcBef>
              <a:buClr>
                <a:schemeClr val="tx1"/>
              </a:buClr>
              <a:buSzPct val="100000"/>
              <a:buNone/>
            </a:pPr>
            <a:r>
              <a:rPr lang="en-US"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(Pitfalls)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2175" indent="-343535">
              <a:lnSpc>
                <a:spcPct val="100000"/>
              </a:lnSpc>
              <a:spcBef>
                <a:spcPts val="1085"/>
              </a:spcBef>
              <a:buClr>
                <a:schemeClr val="tx1"/>
              </a:buClr>
              <a:buSzPct val="100000"/>
              <a:tabLst>
                <a:tab pos="892175" algn="l"/>
                <a:tab pos="892810" algn="l"/>
              </a:tabLst>
            </a:pPr>
            <a:r>
              <a:rPr lang="en-US"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  <a:r>
              <a:rPr lang="en-US" sz="2400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covariance</a:t>
            </a:r>
            <a:r>
              <a:rPr lang="en-US" sz="2400" spc="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4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meaningful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2175" indent="-343535">
              <a:lnSpc>
                <a:spcPct val="100000"/>
              </a:lnSpc>
              <a:buClr>
                <a:schemeClr val="tx1"/>
              </a:buClr>
              <a:buSzPct val="100000"/>
              <a:tabLst>
                <a:tab pos="892175" algn="l"/>
                <a:tab pos="892810" algn="l"/>
              </a:tabLst>
            </a:pPr>
            <a:r>
              <a:rPr lang="en-US"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4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from</a:t>
            </a:r>
            <a:r>
              <a:rPr lang="en-US"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minus</a:t>
            </a:r>
            <a:r>
              <a:rPr lang="en-US" sz="2400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plus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infinity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2175" indent="-343535">
              <a:lnSpc>
                <a:spcPct val="100000"/>
              </a:lnSpc>
              <a:buClr>
                <a:schemeClr val="tx1"/>
              </a:buClr>
              <a:buSzPct val="100000"/>
              <a:tabLst>
                <a:tab pos="892175" algn="l"/>
                <a:tab pos="892810" algn="l"/>
              </a:tabLst>
            </a:pPr>
            <a:r>
              <a:rPr lang="en-US"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Squared</a:t>
            </a:r>
            <a:r>
              <a:rPr lang="en-US" sz="2400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units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bject 7"/>
          <p:cNvSpPr txBox="1"/>
          <p:nvPr/>
        </p:nvSpPr>
        <p:spPr>
          <a:xfrm>
            <a:off x="2180208" y="5782964"/>
            <a:ext cx="30353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750" spc="110" dirty="0">
                <a:solidFill>
                  <a:schemeClr val="bg1"/>
                </a:solidFill>
                <a:latin typeface="Cambria Math"/>
                <a:cs typeface="Cambria Math"/>
              </a:rPr>
              <a:t>𝑋</a:t>
            </a:r>
            <a:r>
              <a:rPr sz="1750" spc="60" dirty="0">
                <a:solidFill>
                  <a:schemeClr val="bg1"/>
                </a:solidFill>
                <a:latin typeface="Cambria Math"/>
                <a:cs typeface="Cambria Math"/>
              </a:rPr>
              <a:t>𝑌</a:t>
            </a:r>
            <a:endParaRPr sz="175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30" name="object 8"/>
          <p:cNvSpPr txBox="1"/>
          <p:nvPr/>
        </p:nvSpPr>
        <p:spPr>
          <a:xfrm>
            <a:off x="1721230" y="5638185"/>
            <a:ext cx="1002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836294" algn="l"/>
              </a:tabLst>
            </a:pPr>
            <a:r>
              <a:rPr sz="2400" dirty="0">
                <a:solidFill>
                  <a:schemeClr val="bg1"/>
                </a:solidFill>
                <a:latin typeface="Cambria Math"/>
                <a:cs typeface="Cambria Math"/>
              </a:rPr>
              <a:t>𝑐𝑜𝑣	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=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1" name="object 9"/>
          <p:cNvSpPr/>
          <p:nvPr/>
        </p:nvSpPr>
        <p:spPr>
          <a:xfrm>
            <a:off x="2845816" y="5610371"/>
            <a:ext cx="6650990" cy="268605"/>
          </a:xfrm>
          <a:custGeom>
            <a:avLst/>
            <a:gdLst/>
            <a:ahLst/>
            <a:cxnLst/>
            <a:rect l="l" t="t" r="r" b="b"/>
            <a:pathLst>
              <a:path w="6650990" h="268605">
                <a:moveTo>
                  <a:pt x="88265" y="8382"/>
                </a:moveTo>
                <a:lnTo>
                  <a:pt x="85217" y="0"/>
                </a:lnTo>
                <a:lnTo>
                  <a:pt x="70307" y="5410"/>
                </a:lnTo>
                <a:lnTo>
                  <a:pt x="57226" y="13246"/>
                </a:lnTo>
                <a:lnTo>
                  <a:pt x="29083" y="50749"/>
                </a:lnTo>
                <a:lnTo>
                  <a:pt x="19558" y="103124"/>
                </a:lnTo>
                <a:lnTo>
                  <a:pt x="20599" y="122085"/>
                </a:lnTo>
                <a:lnTo>
                  <a:pt x="36449" y="170180"/>
                </a:lnTo>
                <a:lnTo>
                  <a:pt x="70231" y="200748"/>
                </a:lnTo>
                <a:lnTo>
                  <a:pt x="85217" y="206121"/>
                </a:lnTo>
                <a:lnTo>
                  <a:pt x="87884" y="197739"/>
                </a:lnTo>
                <a:lnTo>
                  <a:pt x="76111" y="192544"/>
                </a:lnTo>
                <a:lnTo>
                  <a:pt x="65976" y="185331"/>
                </a:lnTo>
                <a:lnTo>
                  <a:pt x="45212" y="151587"/>
                </a:lnTo>
                <a:lnTo>
                  <a:pt x="38354" y="102108"/>
                </a:lnTo>
                <a:lnTo>
                  <a:pt x="39103" y="84518"/>
                </a:lnTo>
                <a:lnTo>
                  <a:pt x="50546" y="41021"/>
                </a:lnTo>
                <a:lnTo>
                  <a:pt x="76327" y="13576"/>
                </a:lnTo>
                <a:lnTo>
                  <a:pt x="88265" y="8382"/>
                </a:lnTo>
                <a:close/>
              </a:path>
              <a:path w="6650990" h="268605">
                <a:moveTo>
                  <a:pt x="886587" y="103124"/>
                </a:moveTo>
                <a:lnTo>
                  <a:pt x="876985" y="50749"/>
                </a:lnTo>
                <a:lnTo>
                  <a:pt x="848893" y="13246"/>
                </a:lnTo>
                <a:lnTo>
                  <a:pt x="820801" y="0"/>
                </a:lnTo>
                <a:lnTo>
                  <a:pt x="817880" y="8382"/>
                </a:lnTo>
                <a:lnTo>
                  <a:pt x="829805" y="13576"/>
                </a:lnTo>
                <a:lnTo>
                  <a:pt x="840066" y="20751"/>
                </a:lnTo>
                <a:lnTo>
                  <a:pt x="860933" y="53987"/>
                </a:lnTo>
                <a:lnTo>
                  <a:pt x="867791" y="102108"/>
                </a:lnTo>
                <a:lnTo>
                  <a:pt x="867029" y="120256"/>
                </a:lnTo>
                <a:lnTo>
                  <a:pt x="855599" y="164719"/>
                </a:lnTo>
                <a:lnTo>
                  <a:pt x="818261" y="197739"/>
                </a:lnTo>
                <a:lnTo>
                  <a:pt x="820801" y="206121"/>
                </a:lnTo>
                <a:lnTo>
                  <a:pt x="860285" y="182791"/>
                </a:lnTo>
                <a:lnTo>
                  <a:pt x="882370" y="139560"/>
                </a:lnTo>
                <a:lnTo>
                  <a:pt x="885532" y="122085"/>
                </a:lnTo>
                <a:lnTo>
                  <a:pt x="886587" y="103124"/>
                </a:lnTo>
                <a:close/>
              </a:path>
              <a:path w="6650990" h="268605">
                <a:moveTo>
                  <a:pt x="995045" y="8382"/>
                </a:moveTo>
                <a:lnTo>
                  <a:pt x="991997" y="0"/>
                </a:lnTo>
                <a:lnTo>
                  <a:pt x="977087" y="5410"/>
                </a:lnTo>
                <a:lnTo>
                  <a:pt x="964006" y="13246"/>
                </a:lnTo>
                <a:lnTo>
                  <a:pt x="935863" y="50749"/>
                </a:lnTo>
                <a:lnTo>
                  <a:pt x="926338" y="103124"/>
                </a:lnTo>
                <a:lnTo>
                  <a:pt x="927379" y="122085"/>
                </a:lnTo>
                <a:lnTo>
                  <a:pt x="943229" y="170180"/>
                </a:lnTo>
                <a:lnTo>
                  <a:pt x="977011" y="200748"/>
                </a:lnTo>
                <a:lnTo>
                  <a:pt x="991997" y="206121"/>
                </a:lnTo>
                <a:lnTo>
                  <a:pt x="994664" y="197739"/>
                </a:lnTo>
                <a:lnTo>
                  <a:pt x="982891" y="192544"/>
                </a:lnTo>
                <a:lnTo>
                  <a:pt x="972756" y="185331"/>
                </a:lnTo>
                <a:lnTo>
                  <a:pt x="951992" y="151587"/>
                </a:lnTo>
                <a:lnTo>
                  <a:pt x="945134" y="102108"/>
                </a:lnTo>
                <a:lnTo>
                  <a:pt x="945883" y="84518"/>
                </a:lnTo>
                <a:lnTo>
                  <a:pt x="957326" y="41021"/>
                </a:lnTo>
                <a:lnTo>
                  <a:pt x="983107" y="13576"/>
                </a:lnTo>
                <a:lnTo>
                  <a:pt x="995045" y="8382"/>
                </a:lnTo>
                <a:close/>
              </a:path>
              <a:path w="6650990" h="268605">
                <a:moveTo>
                  <a:pt x="1922907" y="103124"/>
                </a:moveTo>
                <a:lnTo>
                  <a:pt x="1913305" y="50749"/>
                </a:lnTo>
                <a:lnTo>
                  <a:pt x="1885213" y="13246"/>
                </a:lnTo>
                <a:lnTo>
                  <a:pt x="1857121" y="0"/>
                </a:lnTo>
                <a:lnTo>
                  <a:pt x="1854200" y="8382"/>
                </a:lnTo>
                <a:lnTo>
                  <a:pt x="1866125" y="13576"/>
                </a:lnTo>
                <a:lnTo>
                  <a:pt x="1876386" y="20751"/>
                </a:lnTo>
                <a:lnTo>
                  <a:pt x="1897240" y="53987"/>
                </a:lnTo>
                <a:lnTo>
                  <a:pt x="1904111" y="102108"/>
                </a:lnTo>
                <a:lnTo>
                  <a:pt x="1903349" y="120256"/>
                </a:lnTo>
                <a:lnTo>
                  <a:pt x="1891919" y="164719"/>
                </a:lnTo>
                <a:lnTo>
                  <a:pt x="1854581" y="197739"/>
                </a:lnTo>
                <a:lnTo>
                  <a:pt x="1857121" y="206121"/>
                </a:lnTo>
                <a:lnTo>
                  <a:pt x="1896605" y="182791"/>
                </a:lnTo>
                <a:lnTo>
                  <a:pt x="1918690" y="139560"/>
                </a:lnTo>
                <a:lnTo>
                  <a:pt x="1921852" y="122085"/>
                </a:lnTo>
                <a:lnTo>
                  <a:pt x="1922907" y="103124"/>
                </a:lnTo>
                <a:close/>
              </a:path>
              <a:path w="6650990" h="268605">
                <a:moveTo>
                  <a:pt x="2192909" y="8382"/>
                </a:moveTo>
                <a:lnTo>
                  <a:pt x="2189861" y="0"/>
                </a:lnTo>
                <a:lnTo>
                  <a:pt x="2174951" y="5410"/>
                </a:lnTo>
                <a:lnTo>
                  <a:pt x="2161870" y="13246"/>
                </a:lnTo>
                <a:lnTo>
                  <a:pt x="2133727" y="50749"/>
                </a:lnTo>
                <a:lnTo>
                  <a:pt x="2124202" y="103124"/>
                </a:lnTo>
                <a:lnTo>
                  <a:pt x="2125243" y="122085"/>
                </a:lnTo>
                <a:lnTo>
                  <a:pt x="2141093" y="170180"/>
                </a:lnTo>
                <a:lnTo>
                  <a:pt x="2174875" y="200748"/>
                </a:lnTo>
                <a:lnTo>
                  <a:pt x="2189861" y="206121"/>
                </a:lnTo>
                <a:lnTo>
                  <a:pt x="2192528" y="197739"/>
                </a:lnTo>
                <a:lnTo>
                  <a:pt x="2180755" y="192544"/>
                </a:lnTo>
                <a:lnTo>
                  <a:pt x="2170620" y="185331"/>
                </a:lnTo>
                <a:lnTo>
                  <a:pt x="2149856" y="151587"/>
                </a:lnTo>
                <a:lnTo>
                  <a:pt x="2142998" y="102108"/>
                </a:lnTo>
                <a:lnTo>
                  <a:pt x="2143747" y="84518"/>
                </a:lnTo>
                <a:lnTo>
                  <a:pt x="2155190" y="41021"/>
                </a:lnTo>
                <a:lnTo>
                  <a:pt x="2180971" y="13576"/>
                </a:lnTo>
                <a:lnTo>
                  <a:pt x="2192909" y="8382"/>
                </a:lnTo>
                <a:close/>
              </a:path>
              <a:path w="6650990" h="268605">
                <a:moveTo>
                  <a:pt x="2991231" y="103124"/>
                </a:moveTo>
                <a:lnTo>
                  <a:pt x="2981629" y="50749"/>
                </a:lnTo>
                <a:lnTo>
                  <a:pt x="2953537" y="13246"/>
                </a:lnTo>
                <a:lnTo>
                  <a:pt x="2925445" y="0"/>
                </a:lnTo>
                <a:lnTo>
                  <a:pt x="2922524" y="8382"/>
                </a:lnTo>
                <a:lnTo>
                  <a:pt x="2934449" y="13576"/>
                </a:lnTo>
                <a:lnTo>
                  <a:pt x="2944711" y="20751"/>
                </a:lnTo>
                <a:lnTo>
                  <a:pt x="2965577" y="53987"/>
                </a:lnTo>
                <a:lnTo>
                  <a:pt x="2972435" y="102108"/>
                </a:lnTo>
                <a:lnTo>
                  <a:pt x="2971673" y="120256"/>
                </a:lnTo>
                <a:lnTo>
                  <a:pt x="2960243" y="164719"/>
                </a:lnTo>
                <a:lnTo>
                  <a:pt x="2922905" y="197739"/>
                </a:lnTo>
                <a:lnTo>
                  <a:pt x="2925445" y="206121"/>
                </a:lnTo>
                <a:lnTo>
                  <a:pt x="2964929" y="182791"/>
                </a:lnTo>
                <a:lnTo>
                  <a:pt x="2987014" y="139560"/>
                </a:lnTo>
                <a:lnTo>
                  <a:pt x="2990177" y="122085"/>
                </a:lnTo>
                <a:lnTo>
                  <a:pt x="2991231" y="103124"/>
                </a:lnTo>
                <a:close/>
              </a:path>
              <a:path w="6650990" h="268605">
                <a:moveTo>
                  <a:pt x="3099689" y="8382"/>
                </a:moveTo>
                <a:lnTo>
                  <a:pt x="3096641" y="0"/>
                </a:lnTo>
                <a:lnTo>
                  <a:pt x="3081731" y="5410"/>
                </a:lnTo>
                <a:lnTo>
                  <a:pt x="3068650" y="13246"/>
                </a:lnTo>
                <a:lnTo>
                  <a:pt x="3040507" y="50749"/>
                </a:lnTo>
                <a:lnTo>
                  <a:pt x="3030982" y="103124"/>
                </a:lnTo>
                <a:lnTo>
                  <a:pt x="3032023" y="122085"/>
                </a:lnTo>
                <a:lnTo>
                  <a:pt x="3047873" y="170180"/>
                </a:lnTo>
                <a:lnTo>
                  <a:pt x="3081655" y="200748"/>
                </a:lnTo>
                <a:lnTo>
                  <a:pt x="3096641" y="206121"/>
                </a:lnTo>
                <a:lnTo>
                  <a:pt x="3099308" y="197739"/>
                </a:lnTo>
                <a:lnTo>
                  <a:pt x="3087535" y="192544"/>
                </a:lnTo>
                <a:lnTo>
                  <a:pt x="3077400" y="185331"/>
                </a:lnTo>
                <a:lnTo>
                  <a:pt x="3056636" y="151587"/>
                </a:lnTo>
                <a:lnTo>
                  <a:pt x="3049778" y="102108"/>
                </a:lnTo>
                <a:lnTo>
                  <a:pt x="3050540" y="84518"/>
                </a:lnTo>
                <a:lnTo>
                  <a:pt x="3061970" y="41021"/>
                </a:lnTo>
                <a:lnTo>
                  <a:pt x="3087751" y="13576"/>
                </a:lnTo>
                <a:lnTo>
                  <a:pt x="3099689" y="8382"/>
                </a:lnTo>
                <a:close/>
              </a:path>
              <a:path w="6650990" h="268605">
                <a:moveTo>
                  <a:pt x="4026027" y="103124"/>
                </a:moveTo>
                <a:lnTo>
                  <a:pt x="4016425" y="50749"/>
                </a:lnTo>
                <a:lnTo>
                  <a:pt x="3988333" y="13246"/>
                </a:lnTo>
                <a:lnTo>
                  <a:pt x="3960241" y="0"/>
                </a:lnTo>
                <a:lnTo>
                  <a:pt x="3957320" y="8382"/>
                </a:lnTo>
                <a:lnTo>
                  <a:pt x="3969245" y="13576"/>
                </a:lnTo>
                <a:lnTo>
                  <a:pt x="3979507" y="20751"/>
                </a:lnTo>
                <a:lnTo>
                  <a:pt x="4000360" y="53987"/>
                </a:lnTo>
                <a:lnTo>
                  <a:pt x="4007231" y="102108"/>
                </a:lnTo>
                <a:lnTo>
                  <a:pt x="4006469" y="120256"/>
                </a:lnTo>
                <a:lnTo>
                  <a:pt x="3995039" y="164719"/>
                </a:lnTo>
                <a:lnTo>
                  <a:pt x="3957701" y="197739"/>
                </a:lnTo>
                <a:lnTo>
                  <a:pt x="3960241" y="206121"/>
                </a:lnTo>
                <a:lnTo>
                  <a:pt x="3999725" y="182791"/>
                </a:lnTo>
                <a:lnTo>
                  <a:pt x="4021810" y="139560"/>
                </a:lnTo>
                <a:lnTo>
                  <a:pt x="4024973" y="122085"/>
                </a:lnTo>
                <a:lnTo>
                  <a:pt x="4026027" y="103124"/>
                </a:lnTo>
                <a:close/>
              </a:path>
              <a:path w="6650990" h="268605">
                <a:moveTo>
                  <a:pt x="6650736" y="248412"/>
                </a:moveTo>
                <a:lnTo>
                  <a:pt x="0" y="248412"/>
                </a:lnTo>
                <a:lnTo>
                  <a:pt x="0" y="268224"/>
                </a:lnTo>
                <a:lnTo>
                  <a:pt x="6650736" y="268224"/>
                </a:lnTo>
                <a:lnTo>
                  <a:pt x="6650736" y="248412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2" name="object 10"/>
          <p:cNvSpPr txBox="1"/>
          <p:nvPr/>
        </p:nvSpPr>
        <p:spPr>
          <a:xfrm>
            <a:off x="5964682" y="5874404"/>
            <a:ext cx="42672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solidFill>
                  <a:schemeClr val="bg1"/>
                </a:solidFill>
                <a:latin typeface="Cambria Math"/>
                <a:cs typeface="Cambria Math"/>
              </a:rPr>
              <a:t>9</a:t>
            </a:r>
            <a:r>
              <a:rPr sz="1750" spc="-40" dirty="0">
                <a:solidFill>
                  <a:schemeClr val="bg1"/>
                </a:solidFill>
                <a:latin typeface="Cambria Math"/>
                <a:cs typeface="Cambria Math"/>
              </a:rPr>
              <a:t>−</a:t>
            </a:r>
            <a:r>
              <a:rPr sz="1750" spc="40" dirty="0">
                <a:solidFill>
                  <a:schemeClr val="bg1"/>
                </a:solidFill>
                <a:latin typeface="Cambria Math"/>
                <a:cs typeface="Cambria Math"/>
              </a:rPr>
              <a:t>1</a:t>
            </a:r>
            <a:endParaRPr sz="175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33" name="object 11"/>
          <p:cNvSpPr txBox="1"/>
          <p:nvPr/>
        </p:nvSpPr>
        <p:spPr>
          <a:xfrm>
            <a:off x="2913760" y="5459623"/>
            <a:ext cx="7767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931544" algn="l"/>
                <a:tab pos="3036570" algn="l"/>
              </a:tabLst>
            </a:pPr>
            <a:r>
              <a:rPr sz="1750" spc="20" dirty="0">
                <a:solidFill>
                  <a:schemeClr val="bg1"/>
                </a:solidFill>
                <a:latin typeface="Cambria Math"/>
                <a:cs typeface="Cambria Math"/>
              </a:rPr>
              <a:t>1−5.00	</a:t>
            </a:r>
            <a:r>
              <a:rPr sz="1750" spc="25" dirty="0">
                <a:solidFill>
                  <a:schemeClr val="bg1"/>
                </a:solidFill>
                <a:latin typeface="Cambria Math"/>
                <a:cs typeface="Cambria Math"/>
              </a:rPr>
              <a:t>2−10.11</a:t>
            </a:r>
            <a:r>
              <a:rPr sz="1750" spc="340" dirty="0">
                <a:solidFill>
                  <a:schemeClr val="bg1"/>
                </a:solidFill>
                <a:latin typeface="Cambria Math"/>
                <a:cs typeface="Cambria Math"/>
              </a:rPr>
              <a:t> </a:t>
            </a:r>
            <a:r>
              <a:rPr sz="1750" spc="-35" dirty="0">
                <a:solidFill>
                  <a:schemeClr val="bg1"/>
                </a:solidFill>
                <a:latin typeface="Cambria Math"/>
                <a:cs typeface="Cambria Math"/>
              </a:rPr>
              <a:t>+</a:t>
            </a:r>
            <a:r>
              <a:rPr sz="1750" spc="345" dirty="0">
                <a:solidFill>
                  <a:schemeClr val="bg1"/>
                </a:solidFill>
                <a:latin typeface="Cambria Math"/>
                <a:cs typeface="Cambria Math"/>
              </a:rPr>
              <a:t> </a:t>
            </a:r>
            <a:r>
              <a:rPr sz="1750" spc="20" dirty="0">
                <a:solidFill>
                  <a:schemeClr val="bg1"/>
                </a:solidFill>
                <a:latin typeface="Cambria Math"/>
                <a:cs typeface="Cambria Math"/>
              </a:rPr>
              <a:t>2−5.00	6−10.11</a:t>
            </a:r>
            <a:r>
              <a:rPr sz="1750" spc="345" dirty="0">
                <a:solidFill>
                  <a:schemeClr val="bg1"/>
                </a:solidFill>
                <a:latin typeface="Cambria Math"/>
                <a:cs typeface="Cambria Math"/>
              </a:rPr>
              <a:t> </a:t>
            </a:r>
            <a:r>
              <a:rPr sz="1750" spc="-35" dirty="0">
                <a:solidFill>
                  <a:schemeClr val="bg1"/>
                </a:solidFill>
                <a:latin typeface="Cambria Math"/>
                <a:cs typeface="Cambria Math"/>
              </a:rPr>
              <a:t>+</a:t>
            </a:r>
            <a:r>
              <a:rPr sz="1750" spc="-15" dirty="0">
                <a:solidFill>
                  <a:schemeClr val="bg1"/>
                </a:solidFill>
                <a:latin typeface="Cambria Math"/>
                <a:cs typeface="Cambria Math"/>
              </a:rPr>
              <a:t> </a:t>
            </a:r>
            <a:r>
              <a:rPr sz="1750" spc="10" dirty="0">
                <a:solidFill>
                  <a:schemeClr val="bg1"/>
                </a:solidFill>
                <a:latin typeface="Cambria Math"/>
                <a:cs typeface="Cambria Math"/>
              </a:rPr>
              <a:t>…+(9−5.00)(18−10.11)</a:t>
            </a:r>
            <a:r>
              <a:rPr sz="1750" spc="275" dirty="0">
                <a:solidFill>
                  <a:schemeClr val="bg1"/>
                </a:solidFill>
                <a:latin typeface="Cambria Math"/>
                <a:cs typeface="Cambria Math"/>
              </a:rPr>
              <a:t> </a:t>
            </a:r>
            <a:r>
              <a:rPr sz="3600" baseline="-32407" dirty="0">
                <a:solidFill>
                  <a:schemeClr val="bg1"/>
                </a:solidFill>
                <a:latin typeface="Cambria Math"/>
                <a:cs typeface="Cambria Math"/>
              </a:rPr>
              <a:t>=</a:t>
            </a:r>
            <a:r>
              <a:rPr sz="3600" spc="179" baseline="-32407" dirty="0">
                <a:solidFill>
                  <a:schemeClr val="bg1"/>
                </a:solidFill>
                <a:latin typeface="Cambria Math"/>
                <a:cs typeface="Cambria Math"/>
              </a:rPr>
              <a:t> </a:t>
            </a:r>
            <a:r>
              <a:rPr sz="3600" spc="-7" baseline="-32407" dirty="0">
                <a:solidFill>
                  <a:schemeClr val="bg1"/>
                </a:solidFill>
                <a:latin typeface="Cambria Math"/>
                <a:cs typeface="Cambria Math"/>
              </a:rPr>
              <a:t>13.75</a:t>
            </a:r>
            <a:endParaRPr sz="3600" baseline="-32407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graphicFrame>
        <p:nvGraphicFramePr>
          <p:cNvPr id="34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20078"/>
              </p:ext>
            </p:extLst>
          </p:nvPr>
        </p:nvGraphicFramePr>
        <p:xfrm>
          <a:off x="1841626" y="3655897"/>
          <a:ext cx="8128000" cy="741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34036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34036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34036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33972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y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34036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34036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34036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34036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11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15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15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18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object 13"/>
          <p:cNvSpPr txBox="1"/>
          <p:nvPr/>
        </p:nvSpPr>
        <p:spPr>
          <a:xfrm>
            <a:off x="10138409" y="3213945"/>
            <a:ext cx="561340" cy="113728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86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9380">
              <a:lnSpc>
                <a:spcPct val="100000"/>
              </a:lnSpc>
              <a:spcBef>
                <a:spcPts val="765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5.00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10.11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27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9" grpId="0"/>
      <p:bldP spid="30" grpId="0"/>
      <p:bldP spid="31" grpId="0" animBg="1"/>
      <p:bldP spid="32" grpId="0"/>
      <p:bldP spid="33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F91333-0B2A-6D5F-BDB6-13934B68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510982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algn="ctr"/>
            <a:r>
              <a:rPr lang="en-US" dirty="0"/>
              <a:t>Testing for Correlation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944" y="3617972"/>
            <a:ext cx="3287749" cy="235249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944" y="1047008"/>
            <a:ext cx="3287749" cy="235395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64064" y="1047008"/>
            <a:ext cx="3377171" cy="235395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64064" y="3617972"/>
            <a:ext cx="3377171" cy="235249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25689" y="1623057"/>
            <a:ext cx="3376984" cy="235249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922011" y="4519117"/>
            <a:ext cx="22872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Statistical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Test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Significance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(r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0)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54204" y="4370294"/>
            <a:ext cx="2883592" cy="13178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bject 15"/>
          <p:cNvSpPr txBox="1"/>
          <p:nvPr/>
        </p:nvSpPr>
        <p:spPr>
          <a:xfrm>
            <a:off x="5074411" y="4671517"/>
            <a:ext cx="228727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</a:t>
            </a:r>
            <a:r>
              <a:rPr sz="2000" spc="-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  <a:r>
              <a:rPr sz="20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Significance</a:t>
            </a:r>
            <a:r>
              <a:rPr sz="2000" spc="-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sz="2000" spc="-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00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48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F91333-0B2A-6D5F-BDB6-13934B68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510982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algn="ctr"/>
            <a:r>
              <a:rPr lang="en-US" dirty="0"/>
              <a:t> Regression Analysis</a:t>
            </a:r>
          </a:p>
        </p:txBody>
      </p:sp>
      <p:grpSp>
        <p:nvGrpSpPr>
          <p:cNvPr id="11" name="object 3"/>
          <p:cNvGrpSpPr/>
          <p:nvPr/>
        </p:nvGrpSpPr>
        <p:grpSpPr>
          <a:xfrm>
            <a:off x="3257550" y="1451763"/>
            <a:ext cx="4613148" cy="4787671"/>
            <a:chOff x="3257550" y="1451764"/>
            <a:chExt cx="4613148" cy="4561178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grpSpPr>
        <p:pic>
          <p:nvPicPr>
            <p:cNvPr id="12" name="object 4"/>
            <p:cNvPicPr/>
            <p:nvPr/>
          </p:nvPicPr>
          <p:blipFill rotWithShape="1">
            <a:blip r:embed="rId2" cstate="print"/>
            <a:srcRect t="-1" b="384"/>
            <a:stretch/>
          </p:blipFill>
          <p:spPr>
            <a:xfrm>
              <a:off x="3257550" y="1451764"/>
              <a:ext cx="4613148" cy="3496754"/>
            </a:xfrm>
            <a:prstGeom prst="rect">
              <a:avLst/>
            </a:prstGeom>
          </p:spPr>
        </p:pic>
        <p:sp>
          <p:nvSpPr>
            <p:cNvPr id="14" name="object 6"/>
            <p:cNvSpPr/>
            <p:nvPr/>
          </p:nvSpPr>
          <p:spPr>
            <a:xfrm>
              <a:off x="3672077" y="4582287"/>
              <a:ext cx="4107179" cy="1430655"/>
            </a:xfrm>
            <a:custGeom>
              <a:avLst/>
              <a:gdLst/>
              <a:ahLst/>
              <a:cxnLst/>
              <a:rect l="l" t="t" r="r" b="b"/>
              <a:pathLst>
                <a:path w="4107179" h="1430654">
                  <a:moveTo>
                    <a:pt x="0" y="138302"/>
                  </a:moveTo>
                  <a:lnTo>
                    <a:pt x="2395855" y="138302"/>
                  </a:lnTo>
                  <a:lnTo>
                    <a:pt x="2885313" y="0"/>
                  </a:lnTo>
                  <a:lnTo>
                    <a:pt x="3422650" y="138302"/>
                  </a:lnTo>
                  <a:lnTo>
                    <a:pt x="4107179" y="138302"/>
                  </a:lnTo>
                  <a:lnTo>
                    <a:pt x="4107179" y="353694"/>
                  </a:lnTo>
                  <a:lnTo>
                    <a:pt x="4107179" y="676782"/>
                  </a:lnTo>
                  <a:lnTo>
                    <a:pt x="4107179" y="1430655"/>
                  </a:lnTo>
                  <a:lnTo>
                    <a:pt x="3422650" y="1430655"/>
                  </a:lnTo>
                  <a:lnTo>
                    <a:pt x="2395855" y="1430655"/>
                  </a:lnTo>
                  <a:lnTo>
                    <a:pt x="0" y="1430655"/>
                  </a:lnTo>
                  <a:lnTo>
                    <a:pt x="0" y="676782"/>
                  </a:lnTo>
                  <a:lnTo>
                    <a:pt x="0" y="353694"/>
                  </a:lnTo>
                  <a:lnTo>
                    <a:pt x="0" y="138302"/>
                  </a:lnTo>
                  <a:close/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3257550" y="5001129"/>
            <a:ext cx="4613148" cy="12383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42798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F91333-0B2A-6D5F-BDB6-13934B68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510982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algn="ctr"/>
            <a:r>
              <a:rPr lang="en-US" dirty="0"/>
              <a:t>Linear Regression</a:t>
            </a:r>
          </a:p>
        </p:txBody>
      </p:sp>
      <p:grpSp>
        <p:nvGrpSpPr>
          <p:cNvPr id="7" name="object 3"/>
          <p:cNvGrpSpPr/>
          <p:nvPr/>
        </p:nvGrpSpPr>
        <p:grpSpPr>
          <a:xfrm>
            <a:off x="914400" y="1328927"/>
            <a:ext cx="10538460" cy="4217035"/>
            <a:chOff x="914400" y="1328927"/>
            <a:chExt cx="10538460" cy="4217035"/>
          </a:xfrm>
          <a:solidFill>
            <a:schemeClr val="accent1">
              <a:lumMod val="60000"/>
              <a:lumOff val="40000"/>
            </a:schemeClr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8" name="object 5"/>
            <p:cNvSpPr/>
            <p:nvPr/>
          </p:nvSpPr>
          <p:spPr>
            <a:xfrm>
              <a:off x="914400" y="1328927"/>
              <a:ext cx="10538460" cy="4217035"/>
            </a:xfrm>
            <a:custGeom>
              <a:avLst/>
              <a:gdLst/>
              <a:ahLst/>
              <a:cxnLst/>
              <a:rect l="l" t="t" r="r" b="b"/>
              <a:pathLst>
                <a:path w="10538460" h="4217035">
                  <a:moveTo>
                    <a:pt x="10538460" y="0"/>
                  </a:moveTo>
                  <a:lnTo>
                    <a:pt x="0" y="0"/>
                  </a:lnTo>
                  <a:lnTo>
                    <a:pt x="0" y="4216908"/>
                  </a:lnTo>
                  <a:lnTo>
                    <a:pt x="10538460" y="4216908"/>
                  </a:lnTo>
                  <a:lnTo>
                    <a:pt x="10538460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bject 6"/>
            <p:cNvSpPr/>
            <p:nvPr/>
          </p:nvSpPr>
          <p:spPr>
            <a:xfrm>
              <a:off x="914400" y="1328927"/>
              <a:ext cx="10538460" cy="4217035"/>
            </a:xfrm>
            <a:custGeom>
              <a:avLst/>
              <a:gdLst/>
              <a:ahLst/>
              <a:cxnLst/>
              <a:rect l="l" t="t" r="r" b="b"/>
              <a:pathLst>
                <a:path w="10538460" h="4217035">
                  <a:moveTo>
                    <a:pt x="0" y="4216908"/>
                  </a:moveTo>
                  <a:lnTo>
                    <a:pt x="10538460" y="4216908"/>
                  </a:lnTo>
                  <a:lnTo>
                    <a:pt x="10538460" y="0"/>
                  </a:lnTo>
                  <a:lnTo>
                    <a:pt x="0" y="0"/>
                  </a:lnTo>
                  <a:lnTo>
                    <a:pt x="0" y="4216908"/>
                  </a:lnTo>
                  <a:close/>
                </a:path>
              </a:pathLst>
            </a:custGeom>
            <a:grpFill/>
            <a:ln w="9144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object 7"/>
          <p:cNvSpPr txBox="1"/>
          <p:nvPr/>
        </p:nvSpPr>
        <p:spPr>
          <a:xfrm>
            <a:off x="1450594" y="1464945"/>
            <a:ext cx="8837930" cy="24493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simple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 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(the 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variation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in) a </a:t>
            </a:r>
            <a:r>
              <a:rPr sz="2400" spc="-5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dependent</a:t>
            </a:r>
            <a:r>
              <a:rPr sz="240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sz="240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40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(the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variation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in)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sz="24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sz="2400" spc="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variable.</a:t>
            </a:r>
            <a:endParaRPr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dependent</a:t>
            </a:r>
            <a:r>
              <a:rPr sz="240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explained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Variable: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Movie</a:t>
            </a:r>
            <a:r>
              <a:rPr sz="240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  <a:r>
              <a:rPr sz="2400" spc="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(Y)</a:t>
            </a:r>
            <a:endParaRPr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sz="240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explanatory</a:t>
            </a:r>
            <a:r>
              <a:rPr sz="240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predicting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Variable: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sz="2400" spc="-5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  <a:r>
              <a:rPr sz="240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endParaRPr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Setting</a:t>
            </a:r>
            <a:r>
              <a:rPr sz="240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linear</a:t>
            </a:r>
            <a:r>
              <a:rPr sz="240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equation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(straight</a:t>
            </a:r>
            <a:r>
              <a:rPr sz="2400" spc="-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line):</a:t>
            </a:r>
          </a:p>
        </p:txBody>
      </p:sp>
      <p:sp>
        <p:nvSpPr>
          <p:cNvPr id="13" name="object 8"/>
          <p:cNvSpPr txBox="1"/>
          <p:nvPr/>
        </p:nvSpPr>
        <p:spPr>
          <a:xfrm>
            <a:off x="7268591" y="3980815"/>
            <a:ext cx="406781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𝑋</a:t>
            </a:r>
            <a:r>
              <a:rPr sz="1600" spc="37" baseline="-14492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r>
              <a:rPr sz="1600" spc="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60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ith</a:t>
            </a:r>
            <a:r>
              <a:rPr sz="16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r>
              <a:rPr sz="1600" spc="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dependent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sz="160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">
              <a:lnSpc>
                <a:spcPct val="100000"/>
              </a:lnSpc>
            </a:pPr>
            <a:r>
              <a:rPr sz="1600" spc="-11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𝑌</a:t>
            </a:r>
            <a:r>
              <a:rPr sz="1600" spc="-172" baseline="-14492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r>
              <a:rPr sz="1600" spc="-202" baseline="-14492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60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ith</a:t>
            </a:r>
            <a:r>
              <a:rPr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observation</a:t>
            </a:r>
            <a:r>
              <a:rPr sz="1600" spc="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variable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">
              <a:lnSpc>
                <a:spcPct val="100000"/>
              </a:lnSpc>
            </a:pPr>
            <a:r>
              <a:rPr sz="1600" spc="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𝑎:</a:t>
            </a:r>
            <a:r>
              <a:rPr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sz="160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intercept</a:t>
            </a:r>
            <a:r>
              <a:rPr sz="160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">
              <a:lnSpc>
                <a:spcPct val="100000"/>
              </a:lnSpc>
            </a:pPr>
            <a:r>
              <a:rPr sz="160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𝑏:</a:t>
            </a:r>
            <a:r>
              <a:rPr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regression</a:t>
            </a:r>
            <a:r>
              <a:rPr sz="1600" spc="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slope </a:t>
            </a:r>
            <a:r>
              <a:rPr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coefficient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">
              <a:lnSpc>
                <a:spcPct val="100000"/>
              </a:lnSpc>
            </a:pPr>
            <a:r>
              <a:rPr sz="1600" spc="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𝜀</a:t>
            </a:r>
            <a:r>
              <a:rPr sz="1600" spc="52" baseline="-1690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r>
              <a:rPr sz="1600" spc="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60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residual</a:t>
            </a:r>
            <a:r>
              <a:rPr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ith</a:t>
            </a:r>
            <a:r>
              <a:rPr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observation</a:t>
            </a:r>
            <a:r>
              <a:rPr sz="1600" spc="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(error</a:t>
            </a:r>
            <a:r>
              <a:rPr sz="1600" spc="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term)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9"/>
          <p:cNvSpPr txBox="1"/>
          <p:nvPr/>
        </p:nvSpPr>
        <p:spPr>
          <a:xfrm>
            <a:off x="4315714" y="4576064"/>
            <a:ext cx="277749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0860">
              <a:lnSpc>
                <a:spcPct val="100000"/>
              </a:lnSpc>
              <a:spcBef>
                <a:spcPts val="100"/>
              </a:spcBef>
            </a:pPr>
            <a:r>
              <a:rPr sz="2400" spc="-1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𝑌</a:t>
            </a:r>
            <a:r>
              <a:rPr sz="2400" spc="-254" baseline="-1587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r>
              <a:rPr sz="2400" spc="322" baseline="-1587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400" spc="1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𝑎</a:t>
            </a:r>
            <a:r>
              <a:rPr sz="2400" spc="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𝑏𝑋</a:t>
            </a:r>
            <a:r>
              <a:rPr sz="2400" baseline="-1587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r>
              <a:rPr sz="2400" spc="442" baseline="-1587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40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𝜀</a:t>
            </a:r>
            <a:r>
              <a:rPr sz="2400" baseline="-1587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</a:p>
          <a:p>
            <a:pPr marL="38100">
              <a:lnSpc>
                <a:spcPct val="100000"/>
              </a:lnSpc>
              <a:spcBef>
                <a:spcPts val="25"/>
              </a:spcBef>
              <a:tabLst>
                <a:tab pos="1569720" algn="l"/>
              </a:tabLst>
            </a:pPr>
            <a:r>
              <a:rPr sz="20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	</a:t>
            </a:r>
            <a:r>
              <a:rPr sz="20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  <a:endParaRPr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50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F91333-0B2A-6D5F-BDB6-13934B68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510982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algn="ctr"/>
            <a:r>
              <a:rPr lang="en-US" spc="-5" dirty="0">
                <a:solidFill>
                  <a:srgbClr val="000000"/>
                </a:solidFill>
              </a:rPr>
              <a:t>Linear</a:t>
            </a:r>
            <a:r>
              <a:rPr lang="en-US" spc="-15" dirty="0">
                <a:solidFill>
                  <a:srgbClr val="000000"/>
                </a:solidFill>
              </a:rPr>
              <a:t> Regression</a:t>
            </a:r>
            <a:r>
              <a:rPr lang="en-US" spc="5" dirty="0">
                <a:solidFill>
                  <a:srgbClr val="000000"/>
                </a:solidFill>
              </a:rPr>
              <a:t> </a:t>
            </a:r>
            <a:r>
              <a:rPr lang="en-US" dirty="0"/>
              <a:t>–</a:t>
            </a:r>
            <a:r>
              <a:rPr lang="en-US" spc="-10" dirty="0"/>
              <a:t> </a:t>
            </a:r>
            <a:r>
              <a:rPr lang="en-US" spc="-5" dirty="0"/>
              <a:t>Visual</a:t>
            </a:r>
            <a:r>
              <a:rPr lang="en-US" spc="15" dirty="0"/>
              <a:t> </a:t>
            </a:r>
            <a:r>
              <a:rPr lang="en-US" spc="-15" dirty="0"/>
              <a:t>Interpretation</a:t>
            </a:r>
            <a:endParaRPr lang="en-US" dirty="0"/>
          </a:p>
        </p:txBody>
      </p:sp>
      <p:sp>
        <p:nvSpPr>
          <p:cNvPr id="10" name="object 7"/>
          <p:cNvSpPr txBox="1"/>
          <p:nvPr/>
        </p:nvSpPr>
        <p:spPr>
          <a:xfrm>
            <a:off x="1450594" y="1464945"/>
            <a:ext cx="8837930" cy="24493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simple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 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(the 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variation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in) a </a:t>
            </a:r>
            <a:r>
              <a:rPr sz="2400" spc="-5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dependent</a:t>
            </a:r>
            <a:r>
              <a:rPr sz="240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sz="240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40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(the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variation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in)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sz="24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sz="2400" spc="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variable.</a:t>
            </a:r>
            <a:endParaRPr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dependent</a:t>
            </a:r>
            <a:r>
              <a:rPr sz="240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explained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Variable: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Movie</a:t>
            </a:r>
            <a:r>
              <a:rPr sz="240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  <a:r>
              <a:rPr sz="2400" spc="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(Y)</a:t>
            </a:r>
            <a:endParaRPr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sz="240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explanatory</a:t>
            </a:r>
            <a:r>
              <a:rPr sz="240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predicting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Variable: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sz="2400" spc="-5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  <a:r>
              <a:rPr sz="240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endParaRPr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Setting</a:t>
            </a:r>
            <a:r>
              <a:rPr sz="240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linear</a:t>
            </a:r>
            <a:r>
              <a:rPr sz="240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equation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(straight</a:t>
            </a:r>
            <a:r>
              <a:rPr sz="2400" spc="-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line):</a:t>
            </a:r>
            <a:endParaRPr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7268591" y="3980815"/>
            <a:ext cx="406781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𝑋</a:t>
            </a:r>
            <a:r>
              <a:rPr sz="1600" spc="37" baseline="-14492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r>
              <a:rPr sz="1600" spc="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60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ith</a:t>
            </a:r>
            <a:r>
              <a:rPr sz="16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r>
              <a:rPr sz="1600" spc="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dependent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sz="160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">
              <a:lnSpc>
                <a:spcPct val="100000"/>
              </a:lnSpc>
            </a:pPr>
            <a:r>
              <a:rPr sz="1600" spc="-11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𝑌</a:t>
            </a:r>
            <a:r>
              <a:rPr sz="1600" spc="-172" baseline="-14492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r>
              <a:rPr sz="1600" spc="-202" baseline="-14492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60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ith</a:t>
            </a:r>
            <a:r>
              <a:rPr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observation</a:t>
            </a:r>
            <a:r>
              <a:rPr sz="1600" spc="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variable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">
              <a:lnSpc>
                <a:spcPct val="100000"/>
              </a:lnSpc>
            </a:pPr>
            <a:r>
              <a:rPr sz="1600" spc="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𝑎:</a:t>
            </a:r>
            <a:r>
              <a:rPr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sz="160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intercept</a:t>
            </a:r>
            <a:r>
              <a:rPr sz="160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endParaRPr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">
              <a:lnSpc>
                <a:spcPct val="100000"/>
              </a:lnSpc>
            </a:pPr>
            <a:r>
              <a:rPr sz="160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𝑏:</a:t>
            </a:r>
            <a:r>
              <a:rPr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regression</a:t>
            </a:r>
            <a:r>
              <a:rPr sz="1600" spc="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slope </a:t>
            </a:r>
            <a:r>
              <a:rPr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coefficient</a:t>
            </a:r>
            <a:endParaRPr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">
              <a:lnSpc>
                <a:spcPct val="100000"/>
              </a:lnSpc>
            </a:pPr>
            <a:r>
              <a:rPr sz="1600" spc="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𝜀</a:t>
            </a:r>
            <a:r>
              <a:rPr sz="1600" spc="52" baseline="-1690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r>
              <a:rPr sz="1600" spc="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60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residual</a:t>
            </a:r>
            <a:r>
              <a:rPr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ith</a:t>
            </a:r>
            <a:r>
              <a:rPr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observation</a:t>
            </a:r>
            <a:r>
              <a:rPr sz="1600" spc="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(error</a:t>
            </a:r>
            <a:r>
              <a:rPr sz="1600" spc="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term)</a:t>
            </a:r>
            <a:endParaRPr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9"/>
          <p:cNvSpPr txBox="1"/>
          <p:nvPr/>
        </p:nvSpPr>
        <p:spPr>
          <a:xfrm>
            <a:off x="4315714" y="4576064"/>
            <a:ext cx="277749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0860">
              <a:lnSpc>
                <a:spcPct val="100000"/>
              </a:lnSpc>
              <a:spcBef>
                <a:spcPts val="100"/>
              </a:spcBef>
            </a:pPr>
            <a:r>
              <a:rPr sz="2400" spc="-1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𝑌</a:t>
            </a:r>
            <a:r>
              <a:rPr sz="2400" spc="-254" baseline="-1587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r>
              <a:rPr sz="2400" spc="322" baseline="-1587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400" spc="1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𝑎</a:t>
            </a:r>
            <a:r>
              <a:rPr sz="2400" spc="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𝑏𝑋</a:t>
            </a:r>
            <a:r>
              <a:rPr sz="2400" baseline="-1587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r>
              <a:rPr sz="2400" spc="442" baseline="-1587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40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𝜀</a:t>
            </a:r>
            <a:r>
              <a:rPr sz="2400" baseline="-1587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endParaRPr sz="2400" baseline="-15873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  <a:tabLst>
                <a:tab pos="1569720" algn="l"/>
              </a:tabLst>
            </a:pPr>
            <a:r>
              <a:rPr sz="20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	</a:t>
            </a:r>
            <a:r>
              <a:rPr sz="20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  <a:endParaRPr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object 3"/>
          <p:cNvGrpSpPr/>
          <p:nvPr/>
        </p:nvGrpSpPr>
        <p:grpSpPr>
          <a:xfrm>
            <a:off x="2366385" y="1517522"/>
            <a:ext cx="6753225" cy="4476750"/>
            <a:chOff x="2366385" y="1517522"/>
            <a:chExt cx="6753225" cy="4476750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grpSpPr>
        <p:pic>
          <p:nvPicPr>
            <p:cNvPr id="12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6385" y="1517522"/>
              <a:ext cx="6752852" cy="4476750"/>
            </a:xfrm>
            <a:prstGeom prst="rect">
              <a:avLst/>
            </a:prstGeom>
          </p:spPr>
        </p:pic>
        <p:sp>
          <p:nvSpPr>
            <p:cNvPr id="14" name="object 5"/>
            <p:cNvSpPr/>
            <p:nvPr/>
          </p:nvSpPr>
          <p:spPr>
            <a:xfrm>
              <a:off x="3025901" y="1794509"/>
              <a:ext cx="5826125" cy="3455035"/>
            </a:xfrm>
            <a:custGeom>
              <a:avLst/>
              <a:gdLst/>
              <a:ahLst/>
              <a:cxnLst/>
              <a:rect l="l" t="t" r="r" b="b"/>
              <a:pathLst>
                <a:path w="5826125" h="3455035">
                  <a:moveTo>
                    <a:pt x="0" y="3455034"/>
                  </a:moveTo>
                  <a:lnTo>
                    <a:pt x="5826125" y="0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/>
            <p:cNvSpPr/>
            <p:nvPr/>
          </p:nvSpPr>
          <p:spPr>
            <a:xfrm>
              <a:off x="3025901" y="1722881"/>
              <a:ext cx="5798820" cy="3782695"/>
            </a:xfrm>
            <a:custGeom>
              <a:avLst/>
              <a:gdLst/>
              <a:ahLst/>
              <a:cxnLst/>
              <a:rect l="l" t="t" r="r" b="b"/>
              <a:pathLst>
                <a:path w="5798820" h="3782695">
                  <a:moveTo>
                    <a:pt x="0" y="3525011"/>
                  </a:moveTo>
                  <a:lnTo>
                    <a:pt x="0" y="3782441"/>
                  </a:lnTo>
                </a:path>
                <a:path w="5798820" h="3782695">
                  <a:moveTo>
                    <a:pt x="720851" y="2807207"/>
                  </a:moveTo>
                  <a:lnTo>
                    <a:pt x="720851" y="3107562"/>
                  </a:lnTo>
                </a:path>
                <a:path w="5798820" h="3782695">
                  <a:moveTo>
                    <a:pt x="1447800" y="2549651"/>
                  </a:moveTo>
                  <a:lnTo>
                    <a:pt x="1447800" y="2699130"/>
                  </a:lnTo>
                </a:path>
                <a:path w="5798820" h="3782695">
                  <a:moveTo>
                    <a:pt x="2176272" y="2228087"/>
                  </a:moveTo>
                  <a:lnTo>
                    <a:pt x="2176272" y="2549143"/>
                  </a:lnTo>
                </a:path>
                <a:path w="5798820" h="3782695">
                  <a:moveTo>
                    <a:pt x="2898648" y="1639823"/>
                  </a:moveTo>
                  <a:lnTo>
                    <a:pt x="2898648" y="1833626"/>
                  </a:lnTo>
                </a:path>
                <a:path w="5798820" h="3782695">
                  <a:moveTo>
                    <a:pt x="3614928" y="1411223"/>
                  </a:moveTo>
                  <a:lnTo>
                    <a:pt x="3614928" y="1896490"/>
                  </a:lnTo>
                </a:path>
                <a:path w="5798820" h="3782695">
                  <a:moveTo>
                    <a:pt x="4341876" y="676655"/>
                  </a:moveTo>
                  <a:lnTo>
                    <a:pt x="4341876" y="985901"/>
                  </a:lnTo>
                </a:path>
                <a:path w="5798820" h="3782695">
                  <a:moveTo>
                    <a:pt x="5061204" y="515112"/>
                  </a:moveTo>
                  <a:lnTo>
                    <a:pt x="5061204" y="676401"/>
                  </a:lnTo>
                </a:path>
                <a:path w="5798820" h="3782695">
                  <a:moveTo>
                    <a:pt x="5798820" y="0"/>
                  </a:moveTo>
                  <a:lnTo>
                    <a:pt x="5798820" y="70992"/>
                  </a:lnTo>
                </a:path>
              </a:pathLst>
            </a:custGeom>
            <a:ln w="2895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6844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3900</TotalTime>
  <Words>565</Words>
  <Application>Microsoft Office PowerPoint</Application>
  <PresentationFormat>Widescreen</PresentationFormat>
  <Paragraphs>134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Cambria Math</vt:lpstr>
      <vt:lpstr>Garamond</vt:lpstr>
      <vt:lpstr>Noto Sans Symbols</vt:lpstr>
      <vt:lpstr>Poppins</vt:lpstr>
      <vt:lpstr>Times New Roman</vt:lpstr>
      <vt:lpstr>Wingdings</vt:lpstr>
      <vt:lpstr>Thème Office</vt:lpstr>
      <vt:lpstr>PowerPoint Presentation</vt:lpstr>
      <vt:lpstr>Module Overview</vt:lpstr>
      <vt:lpstr>Regression Analysis – Covariance and Correlation</vt:lpstr>
      <vt:lpstr>Covariance</vt:lpstr>
      <vt:lpstr>Covariance – Example and Pitfalls</vt:lpstr>
      <vt:lpstr>Testing for Correlation</vt:lpstr>
      <vt:lpstr> Regression Analysis</vt:lpstr>
      <vt:lpstr>Linear Regression</vt:lpstr>
      <vt:lpstr>Linear Regression – Visual Interpretation</vt:lpstr>
      <vt:lpstr>Linear Regression – Intercept and Slope Coefficient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SP19-PEE-004</cp:lastModifiedBy>
  <cp:revision>254</cp:revision>
  <dcterms:created xsi:type="dcterms:W3CDTF">2022-06-22T08:29:07Z</dcterms:created>
  <dcterms:modified xsi:type="dcterms:W3CDTF">2022-12-23T14:58:47Z</dcterms:modified>
</cp:coreProperties>
</file>