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8" r:id="rId2"/>
    <p:sldId id="289" r:id="rId3"/>
    <p:sldId id="275" r:id="rId4"/>
    <p:sldId id="291" r:id="rId5"/>
    <p:sldId id="273" r:id="rId6"/>
    <p:sldId id="29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B4"/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12/23/2022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600" dirty="0"/>
              <a:t>Statistical Modeling </a:t>
            </a:r>
            <a:r>
              <a:rPr lang="en-US" sz="6600"/>
              <a:t>Explained in </a:t>
            </a:r>
            <a:r>
              <a:rPr lang="en-US" sz="6600" dirty="0"/>
              <a:t>Python</a:t>
            </a:r>
          </a:p>
          <a:p>
            <a:endParaRPr lang="en-US" sz="6500" dirty="0"/>
          </a:p>
        </p:txBody>
      </p:sp>
      <p:sp>
        <p:nvSpPr>
          <p:cNvPr id="5" name="Rectangle 4"/>
          <p:cNvSpPr/>
          <p:nvPr/>
        </p:nvSpPr>
        <p:spPr>
          <a:xfrm>
            <a:off x="1" y="3294528"/>
            <a:ext cx="12191970" cy="3563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Introduction to Multiple Regression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7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19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Multiple Regression (Analysis, Implications) </a:t>
            </a:r>
          </a:p>
        </p:txBody>
      </p:sp>
      <p:sp>
        <p:nvSpPr>
          <p:cNvPr id="9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6045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 </a:t>
            </a:r>
            <a:r>
              <a:rPr lang="en-US" sz="2000" kern="0" dirty="0" err="1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Hamid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0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642521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tx1"/>
              </a:buClr>
              <a:defRPr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7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Multiple Regression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4961482" y="2257933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504569" y="2298226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61686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81464" y="3814886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Model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89263" y="3841261"/>
            <a:ext cx="111128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Formula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10596126" y="351053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10062025" y="3842640"/>
            <a:ext cx="1286610" cy="2769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15419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16" grpId="0" animBg="1"/>
      <p:bldP spid="17" grpId="0" animBg="1"/>
      <p:bldP spid="19" grpId="0"/>
      <p:bldP spid="20" grpId="0"/>
      <p:bldP spid="3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fr-FR" spc="-5" dirty="0">
                <a:solidFill>
                  <a:srgbClr val="4966AC"/>
                </a:solidFill>
              </a:rPr>
              <a:t>Multiple</a:t>
            </a:r>
            <a:r>
              <a:rPr lang="fr-FR" spc="35" dirty="0">
                <a:solidFill>
                  <a:srgbClr val="4966AC"/>
                </a:solidFill>
              </a:rPr>
              <a:t> </a:t>
            </a:r>
            <a:r>
              <a:rPr lang="fr-FR" spc="-15" dirty="0" err="1">
                <a:solidFill>
                  <a:srgbClr val="4966AC"/>
                </a:solidFill>
              </a:rPr>
              <a:t>Regression</a:t>
            </a:r>
            <a:r>
              <a:rPr lang="fr-FR" spc="10" dirty="0">
                <a:solidFill>
                  <a:srgbClr val="4966AC"/>
                </a:solidFill>
              </a:rPr>
              <a:t> </a:t>
            </a:r>
            <a:r>
              <a:rPr lang="fr-FR" dirty="0">
                <a:solidFill>
                  <a:srgbClr val="4966AC"/>
                </a:solidFill>
              </a:rPr>
              <a:t>Model</a:t>
            </a:r>
            <a:endParaRPr lang="en-US" dirty="0"/>
          </a:p>
        </p:txBody>
      </p:sp>
      <p:grpSp>
        <p:nvGrpSpPr>
          <p:cNvPr id="31" name="object 3"/>
          <p:cNvGrpSpPr/>
          <p:nvPr/>
        </p:nvGrpSpPr>
        <p:grpSpPr>
          <a:xfrm>
            <a:off x="3257550" y="1451764"/>
            <a:ext cx="4613148" cy="4561178"/>
            <a:chOff x="3257550" y="1451764"/>
            <a:chExt cx="4613148" cy="456117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36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7550" y="1451764"/>
              <a:ext cx="4613148" cy="3561212"/>
            </a:xfrm>
            <a:prstGeom prst="rect">
              <a:avLst/>
            </a:prstGeom>
          </p:spPr>
        </p:pic>
        <p:sp>
          <p:nvSpPr>
            <p:cNvPr id="42" name="object 6"/>
            <p:cNvSpPr/>
            <p:nvPr/>
          </p:nvSpPr>
          <p:spPr>
            <a:xfrm>
              <a:off x="3672077" y="4582287"/>
              <a:ext cx="4107179" cy="1430655"/>
            </a:xfrm>
            <a:custGeom>
              <a:avLst/>
              <a:gdLst/>
              <a:ahLst/>
              <a:cxnLst/>
              <a:rect l="l" t="t" r="r" b="b"/>
              <a:pathLst>
                <a:path w="4107179" h="1430654">
                  <a:moveTo>
                    <a:pt x="0" y="138302"/>
                  </a:moveTo>
                  <a:lnTo>
                    <a:pt x="2395855" y="138302"/>
                  </a:lnTo>
                  <a:lnTo>
                    <a:pt x="2885313" y="0"/>
                  </a:lnTo>
                  <a:lnTo>
                    <a:pt x="3422650" y="138302"/>
                  </a:lnTo>
                  <a:lnTo>
                    <a:pt x="4107179" y="138302"/>
                  </a:lnTo>
                  <a:lnTo>
                    <a:pt x="4107179" y="353694"/>
                  </a:lnTo>
                  <a:lnTo>
                    <a:pt x="4107179" y="676782"/>
                  </a:lnTo>
                  <a:lnTo>
                    <a:pt x="4107179" y="1430655"/>
                  </a:lnTo>
                  <a:lnTo>
                    <a:pt x="3422650" y="1430655"/>
                  </a:lnTo>
                  <a:lnTo>
                    <a:pt x="2395855" y="1430655"/>
                  </a:lnTo>
                  <a:lnTo>
                    <a:pt x="0" y="1430655"/>
                  </a:lnTo>
                  <a:lnTo>
                    <a:pt x="0" y="676782"/>
                  </a:lnTo>
                  <a:lnTo>
                    <a:pt x="0" y="353694"/>
                  </a:lnTo>
                  <a:lnTo>
                    <a:pt x="0" y="138302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3213847" y="4948518"/>
            <a:ext cx="4693024" cy="10644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9616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B502-48D4-EC88-7DF8-678F7F62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480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fr-FR" spc="-5" dirty="0">
                <a:solidFill>
                  <a:srgbClr val="4966AC"/>
                </a:solidFill>
              </a:rPr>
              <a:t>Multiple</a:t>
            </a:r>
            <a:r>
              <a:rPr lang="fr-FR" spc="35" dirty="0">
                <a:solidFill>
                  <a:srgbClr val="4966AC"/>
                </a:solidFill>
              </a:rPr>
              <a:t> </a:t>
            </a:r>
            <a:r>
              <a:rPr lang="fr-FR" spc="-15" dirty="0" err="1">
                <a:solidFill>
                  <a:srgbClr val="4966AC"/>
                </a:solidFill>
              </a:rPr>
              <a:t>Regression</a:t>
            </a:r>
            <a:r>
              <a:rPr lang="fr-FR" spc="-15" dirty="0">
                <a:solidFill>
                  <a:srgbClr val="4966AC"/>
                </a:solidFill>
              </a:rPr>
              <a:t> (Example)</a:t>
            </a:r>
            <a:endParaRPr lang="en-US" dirty="0"/>
          </a:p>
        </p:txBody>
      </p:sp>
      <p:pic>
        <p:nvPicPr>
          <p:cNvPr id="2050" name="Picture 2" descr="Linear Regression • Simply explained - DATAtab">
            <a:extLst>
              <a:ext uri="{FF2B5EF4-FFF2-40B4-BE49-F238E27FC236}">
                <a16:creationId xmlns:a16="http://schemas.microsoft.com/office/drawing/2014/main" id="{C90D42DA-5BA0-C2EA-58D0-ABD2CE0E5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2043113"/>
            <a:ext cx="71532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4B3B-D8C2-1816-0F2D-7714B6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55466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-5" dirty="0">
                <a:solidFill>
                  <a:srgbClr val="4966AC"/>
                </a:solidFill>
              </a:rPr>
              <a:t>Multiple</a:t>
            </a:r>
            <a:r>
              <a:rPr lang="en-US" spc="-10" dirty="0">
                <a:solidFill>
                  <a:srgbClr val="4966AC"/>
                </a:solidFill>
              </a:rPr>
              <a:t> </a:t>
            </a:r>
            <a:r>
              <a:rPr lang="en-US" spc="-15" dirty="0">
                <a:solidFill>
                  <a:srgbClr val="4966AC"/>
                </a:solidFill>
              </a:rPr>
              <a:t>Regression(Formula)</a:t>
            </a:r>
            <a:endParaRPr lang="en-US" dirty="0"/>
          </a:p>
        </p:txBody>
      </p:sp>
      <p:sp>
        <p:nvSpPr>
          <p:cNvPr id="23" name="object 4"/>
          <p:cNvSpPr txBox="1"/>
          <p:nvPr/>
        </p:nvSpPr>
        <p:spPr>
          <a:xfrm>
            <a:off x="914399" y="1328927"/>
            <a:ext cx="9772073" cy="4825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144">
            <a:solidFill>
              <a:schemeClr val="accent1">
                <a:lumMod val="60000"/>
                <a:lumOff val="4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vert="horz" wrap="square" lIns="0" tIns="148590" rIns="0" bIns="0" rtlCol="0">
            <a:spAutoFit/>
          </a:bodyPr>
          <a:lstStyle/>
          <a:p>
            <a:pPr marL="548640" marR="546100">
              <a:lnSpc>
                <a:spcPct val="100000"/>
              </a:lnSpc>
              <a:spcBef>
                <a:spcPts val="1170"/>
              </a:spcBef>
              <a:buClr>
                <a:schemeClr val="tx1"/>
              </a:buClr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24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in)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in)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independent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indent="-343535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r>
              <a:rPr sz="24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sz="24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indent="-343535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1540" algn="l"/>
                <a:tab pos="892175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Budget,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Runtime,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Popularity,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Rating,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>
              <a:lnSpc>
                <a:spcPct val="100000"/>
              </a:lnSpc>
              <a:spcBef>
                <a:spcPts val="10"/>
              </a:spcBef>
              <a:buClr>
                <a:schemeClr val="tx1"/>
              </a:buClr>
            </a:pP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  <a:r>
              <a:rPr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625" spc="5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625" spc="9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625" spc="104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>
              <a:lnSpc>
                <a:spcPct val="100000"/>
              </a:lnSpc>
              <a:spcBef>
                <a:spcPts val="2150"/>
              </a:spcBef>
              <a:buClr>
                <a:schemeClr val="tx1"/>
              </a:buClr>
            </a:pP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24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4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2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70534" algn="ctr">
              <a:lnSpc>
                <a:spcPct val="100000"/>
              </a:lnSpc>
              <a:buClr>
                <a:schemeClr val="tx1"/>
              </a:buClr>
            </a:pPr>
            <a:r>
              <a:rPr sz="2400" spc="-3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𝑌</a:t>
            </a:r>
            <a:r>
              <a:rPr sz="2625" spc="27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625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25" spc="8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400" spc="1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𝑎</a:t>
            </a:r>
            <a:r>
              <a:rPr sz="2400" spc="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sz="2625" spc="209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sz="2625" spc="44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625" spc="27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625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25" spc="-9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sz="2625" spc="209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sz="2625" spc="44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625" spc="27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625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25" spc="-112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⋯</a:t>
            </a:r>
            <a:r>
              <a:rPr sz="2400" spc="-1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𝑏</a:t>
            </a:r>
            <a:r>
              <a:rPr sz="2625" spc="480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sz="2400" spc="-1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sz="2625" spc="24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sz="2625" spc="27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sz="2625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25" spc="-9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𝜀</a:t>
            </a:r>
            <a:r>
              <a:rPr sz="2625" spc="277" baseline="-1587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endParaRPr sz="2625" baseline="-15873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20570">
              <a:lnSpc>
                <a:spcPct val="100000"/>
              </a:lnSpc>
              <a:spcBef>
                <a:spcPts val="285"/>
              </a:spcBef>
              <a:buClr>
                <a:schemeClr val="tx1"/>
              </a:buClr>
              <a:tabLst>
                <a:tab pos="3505835" algn="l"/>
                <a:tab pos="4678680" algn="l"/>
                <a:tab pos="6280150" algn="l"/>
              </a:tabLst>
            </a:pPr>
            <a:r>
              <a:rPr sz="20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	</a:t>
            </a:r>
            <a:r>
              <a:rPr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	Runtime	Rating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4B3B-D8C2-1816-0F2D-7714B657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55466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-5" dirty="0">
                <a:solidFill>
                  <a:srgbClr val="4966AC"/>
                </a:solidFill>
              </a:rPr>
              <a:t>Multiple</a:t>
            </a:r>
            <a:r>
              <a:rPr lang="en-US" spc="-10" dirty="0">
                <a:solidFill>
                  <a:srgbClr val="4966AC"/>
                </a:solidFill>
              </a:rPr>
              <a:t> </a:t>
            </a:r>
            <a:r>
              <a:rPr lang="en-US" spc="-15" dirty="0">
                <a:solidFill>
                  <a:srgbClr val="4966AC"/>
                </a:solidFill>
              </a:rPr>
              <a:t>Regression(Visual)</a:t>
            </a:r>
            <a:endParaRPr lang="en-US" dirty="0"/>
          </a:p>
        </p:txBody>
      </p:sp>
      <p:pic>
        <p:nvPicPr>
          <p:cNvPr id="1028" name="Picture 4" descr="Multiple Linear Regression from scratch using only numpy | by Debidutta  Dash | Analytics Vidhya | Medium">
            <a:extLst>
              <a:ext uri="{FF2B5EF4-FFF2-40B4-BE49-F238E27FC236}">
                <a16:creationId xmlns:a16="http://schemas.microsoft.com/office/drawing/2014/main" id="{0D9B1662-4173-7197-6A11-56B3A5365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" t="32493" b="-1626"/>
          <a:stretch/>
        </p:blipFill>
        <p:spPr bwMode="auto">
          <a:xfrm>
            <a:off x="161053" y="1348508"/>
            <a:ext cx="11946983" cy="550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3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D849-7883-0551-68CE-8984A2CA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684837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-10" dirty="0">
                <a:solidFill>
                  <a:srgbClr val="4966AC"/>
                </a:solidFill>
              </a:rPr>
              <a:t>Implications</a:t>
            </a:r>
            <a:endParaRPr lang="en-US" dirty="0"/>
          </a:p>
        </p:txBody>
      </p:sp>
      <p:grpSp>
        <p:nvGrpSpPr>
          <p:cNvPr id="14" name="object 3"/>
          <p:cNvGrpSpPr/>
          <p:nvPr/>
        </p:nvGrpSpPr>
        <p:grpSpPr>
          <a:xfrm>
            <a:off x="737615" y="1330452"/>
            <a:ext cx="10538460" cy="4525010"/>
            <a:chOff x="737615" y="1330452"/>
            <a:chExt cx="10538460" cy="4525010"/>
          </a:xfrm>
        </p:grpSpPr>
        <p:sp>
          <p:nvSpPr>
            <p:cNvPr id="17" name="object 5"/>
            <p:cNvSpPr/>
            <p:nvPr/>
          </p:nvSpPr>
          <p:spPr>
            <a:xfrm>
              <a:off x="737615" y="1330452"/>
              <a:ext cx="10538460" cy="4525010"/>
            </a:xfrm>
            <a:custGeom>
              <a:avLst/>
              <a:gdLst/>
              <a:ahLst/>
              <a:cxnLst/>
              <a:rect l="l" t="t" r="r" b="b"/>
              <a:pathLst>
                <a:path w="10538460" h="4525010">
                  <a:moveTo>
                    <a:pt x="10538460" y="0"/>
                  </a:moveTo>
                  <a:lnTo>
                    <a:pt x="0" y="0"/>
                  </a:lnTo>
                  <a:lnTo>
                    <a:pt x="0" y="4524756"/>
                  </a:lnTo>
                  <a:lnTo>
                    <a:pt x="10538460" y="4524756"/>
                  </a:lnTo>
                  <a:lnTo>
                    <a:pt x="1053846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737615" y="1330452"/>
              <a:ext cx="10538460" cy="4525010"/>
            </a:xfrm>
            <a:custGeom>
              <a:avLst/>
              <a:gdLst/>
              <a:ahLst/>
              <a:cxnLst/>
              <a:rect l="l" t="t" r="r" b="b"/>
              <a:pathLst>
                <a:path w="10538460" h="4525010">
                  <a:moveTo>
                    <a:pt x="0" y="4524756"/>
                  </a:moveTo>
                  <a:lnTo>
                    <a:pt x="10538460" y="4524756"/>
                  </a:lnTo>
                  <a:lnTo>
                    <a:pt x="10538460" y="0"/>
                  </a:lnTo>
                  <a:lnTo>
                    <a:pt x="0" y="0"/>
                  </a:lnTo>
                  <a:lnTo>
                    <a:pt x="0" y="4524756"/>
                  </a:lnTo>
                  <a:close/>
                </a:path>
              </a:pathLst>
            </a:custGeom>
            <a:ln w="9144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7"/>
          <p:cNvSpPr txBox="1">
            <a:spLocks/>
          </p:cNvSpPr>
          <p:nvPr/>
        </p:nvSpPr>
        <p:spPr>
          <a:xfrm>
            <a:off x="1064895" y="1465834"/>
            <a:ext cx="10062209" cy="42267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None/>
            </a:pPr>
            <a:r>
              <a:rPr lang="en-US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pPr marL="564515" indent="-342900">
              <a:lnSpc>
                <a:spcPct val="100000"/>
              </a:lnSpc>
              <a:spcBef>
                <a:spcPts val="1814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64515" algn="l"/>
                <a:tab pos="565150" algn="l"/>
              </a:tabLst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</a:t>
            </a:r>
            <a:r>
              <a:rPr lang="en-US" sz="2000" kern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en-US" sz="2000" kern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4515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64515" algn="l"/>
                <a:tab pos="565150" algn="l"/>
              </a:tabLst>
            </a:pP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kern="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sz="2000" kern="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z="2000" kern="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kern="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variable: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1715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021715" algn="l"/>
                <a:tab pos="1022350" algn="l"/>
              </a:tabLst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  <a:r>
              <a:rPr lang="en-US" sz="2000" kern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US" sz="2000" kern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(can)</a:t>
            </a:r>
            <a:r>
              <a:rPr lang="en-US" sz="2000" kern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marL="1021715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021715" algn="l"/>
                <a:tab pos="1022350" algn="l"/>
              </a:tabLst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p-values</a:t>
            </a:r>
            <a:r>
              <a:rPr lang="en-US" sz="2000" kern="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independent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(can)</a:t>
            </a:r>
            <a:r>
              <a:rPr lang="en-US" sz="2000" kern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marL="1021715" lvl="1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021715" algn="l"/>
                <a:tab pos="1022350" algn="l"/>
              </a:tabLst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kern="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kern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(can)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2000" kern="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kern="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4515" indent="-342900">
              <a:lnSpc>
                <a:spcPct val="10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64515" algn="l"/>
                <a:tab pos="565150" algn="l"/>
              </a:tabLst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Omitting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variable(s)</a:t>
            </a:r>
            <a:r>
              <a:rPr lang="en-US" sz="2000" kern="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kern="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564515" indent="-342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64515" algn="l"/>
                <a:tab pos="565150" algn="l"/>
              </a:tabLst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correlated</a:t>
            </a:r>
            <a:r>
              <a:rPr lang="en-US" sz="2000" kern="0" spc="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000" kern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kern="0" spc="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2000" kern="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sz="2000" kern="0" spc="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2000" kern="0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115" inden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None/>
            </a:pP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specification</a:t>
            </a:r>
            <a:r>
              <a:rPr lang="en-US" sz="2000" kern="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(see</a:t>
            </a: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2000" kern="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section).</a:t>
            </a: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226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Wingdings</vt:lpstr>
      <vt:lpstr>Thème Office</vt:lpstr>
      <vt:lpstr>PowerPoint Presentation</vt:lpstr>
      <vt:lpstr>Module Overview</vt:lpstr>
      <vt:lpstr>Multiple Regression Model</vt:lpstr>
      <vt:lpstr>Multiple Regression (Example)</vt:lpstr>
      <vt:lpstr>Multiple Regression(Formula)</vt:lpstr>
      <vt:lpstr>Multiple Regression(Visual)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243</cp:revision>
  <dcterms:created xsi:type="dcterms:W3CDTF">2022-06-22T08:29:07Z</dcterms:created>
  <dcterms:modified xsi:type="dcterms:W3CDTF">2022-12-23T15:37:41Z</dcterms:modified>
</cp:coreProperties>
</file>