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8" r:id="rId2"/>
  </p:sldIdLst>
  <p:sldSz cx="51206400" cy="411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69312-8DBD-4C42-9D78-793B5A9868AB}" v="1" dt="2022-12-18T20:36:07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5"/>
    <p:restoredTop sz="94830"/>
  </p:normalViewPr>
  <p:slideViewPr>
    <p:cSldViewPr snapToGrid="0">
      <p:cViewPr varScale="1">
        <p:scale>
          <a:sx n="20" d="100"/>
          <a:sy n="20" d="100"/>
        </p:scale>
        <p:origin x="1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888F9-BE52-B040-A825-5A6B577649D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143000"/>
            <a:ext cx="384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C73F7-CCB9-8049-9827-C5AD23F5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0288-3FA2-4AA2-9138-8EF3D0AE2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37493-C608-0FF9-EA91-2E680988A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08125" y="1143000"/>
            <a:ext cx="38417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BBAA2-614D-0842-F76B-A897D0E50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Training: 316, 318</a:t>
            </a:r>
          </a:p>
          <a:p>
            <a:r>
              <a:rPr lang="en-US" dirty="0"/>
              <a:t>411 - 414</a:t>
            </a:r>
          </a:p>
          <a:p>
            <a:r>
              <a:rPr lang="en-US" dirty="0"/>
              <a:t>417 - 420</a:t>
            </a:r>
          </a:p>
          <a:p>
            <a:r>
              <a:rPr lang="en-US" dirty="0"/>
              <a:t>423 - 426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DE8EE-3BE6-35B9-8298-D11720196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FF034-C04D-514C-808B-6DA0F0689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734178"/>
            <a:ext cx="43525440" cy="1432560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1612228"/>
            <a:ext cx="38404800" cy="9934572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190750"/>
            <a:ext cx="11041380" cy="34871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190750"/>
            <a:ext cx="32484060" cy="34871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0258437"/>
            <a:ext cx="44165520" cy="17116422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7536787"/>
            <a:ext cx="44165520" cy="9001122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953750"/>
            <a:ext cx="2176272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953750"/>
            <a:ext cx="2176272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190759"/>
            <a:ext cx="44165520" cy="7953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0086978"/>
            <a:ext cx="21662704" cy="4943472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5030450"/>
            <a:ext cx="21662704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0086978"/>
            <a:ext cx="21769390" cy="4943472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5030450"/>
            <a:ext cx="21769390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9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43200"/>
            <a:ext cx="16515397" cy="960120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924559"/>
            <a:ext cx="25923240" cy="2924175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2344400"/>
            <a:ext cx="16515397" cy="22869528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43200"/>
            <a:ext cx="16515397" cy="960120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924559"/>
            <a:ext cx="25923240" cy="2924175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2344400"/>
            <a:ext cx="16515397" cy="22869528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190759"/>
            <a:ext cx="44165520" cy="795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953750"/>
            <a:ext cx="44165520" cy="2610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8138109"/>
            <a:ext cx="1152144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CCE-2595-464C-A390-ACEDCC8DBCF7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8138109"/>
            <a:ext cx="1728216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8138109"/>
            <a:ext cx="1152144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3420-2AFD-EE44-8933-061DD595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EFDC-6498-1DBF-DED3-C24915ACA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5C8411-1561-A406-730B-EFD9874B3B34}"/>
              </a:ext>
            </a:extLst>
          </p:cNvPr>
          <p:cNvSpPr/>
          <p:nvPr/>
        </p:nvSpPr>
        <p:spPr>
          <a:xfrm>
            <a:off x="162351" y="2525507"/>
            <a:ext cx="50884609" cy="24350953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CBCDED-07AA-1BDA-5D96-2FB961A9711C}"/>
              </a:ext>
            </a:extLst>
          </p:cNvPr>
          <p:cNvSpPr/>
          <p:nvPr/>
        </p:nvSpPr>
        <p:spPr>
          <a:xfrm>
            <a:off x="21364755" y="5771919"/>
            <a:ext cx="29374111" cy="83000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>
              <a:solidFill>
                <a:schemeClr val="accent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7C11A7-3154-2AA2-0D9D-647C22CDC7DB}"/>
              </a:ext>
            </a:extLst>
          </p:cNvPr>
          <p:cNvSpPr txBox="1"/>
          <p:nvPr/>
        </p:nvSpPr>
        <p:spPr>
          <a:xfrm>
            <a:off x="16992240" y="4975937"/>
            <a:ext cx="275137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Train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70AB5FC-9E30-17F4-A51E-397AFB0F42F5}"/>
              </a:ext>
            </a:extLst>
          </p:cNvPr>
          <p:cNvSpPr/>
          <p:nvPr/>
        </p:nvSpPr>
        <p:spPr>
          <a:xfrm>
            <a:off x="16945977" y="6263464"/>
            <a:ext cx="3912871" cy="1571682"/>
          </a:xfrm>
          <a:prstGeom prst="rightArrow">
            <a:avLst>
              <a:gd name="adj1" fmla="val 50000"/>
              <a:gd name="adj2" fmla="val 351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76AA09-CD0E-BA69-1095-7A77631EE3A2}"/>
              </a:ext>
            </a:extLst>
          </p:cNvPr>
          <p:cNvSpPr/>
          <p:nvPr/>
        </p:nvSpPr>
        <p:spPr>
          <a:xfrm>
            <a:off x="21823563" y="10867155"/>
            <a:ext cx="28636003" cy="2948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>
              <a:solidFill>
                <a:schemeClr val="accent1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EC8AC15-882D-55D4-FB4C-19400BED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252" y="11540665"/>
            <a:ext cx="2192207" cy="22679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723C21-9514-DF5F-B52A-AA835C3A0759}"/>
              </a:ext>
            </a:extLst>
          </p:cNvPr>
          <p:cNvSpPr/>
          <p:nvPr/>
        </p:nvSpPr>
        <p:spPr>
          <a:xfrm>
            <a:off x="29620321" y="11286131"/>
            <a:ext cx="6756242" cy="2211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projector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57B8EB-5721-DE3A-B010-3795E02597CE}"/>
              </a:ext>
            </a:extLst>
          </p:cNvPr>
          <p:cNvSpPr/>
          <p:nvPr/>
        </p:nvSpPr>
        <p:spPr>
          <a:xfrm>
            <a:off x="36792296" y="11244127"/>
            <a:ext cx="6756242" cy="2211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predictor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685FE6-CB11-C4EA-BEC6-363259FCEE78}"/>
              </a:ext>
            </a:extLst>
          </p:cNvPr>
          <p:cNvSpPr/>
          <p:nvPr/>
        </p:nvSpPr>
        <p:spPr>
          <a:xfrm>
            <a:off x="21909623" y="6099294"/>
            <a:ext cx="28405285" cy="2948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50A3F-9305-892F-AD12-345A95773C58}"/>
              </a:ext>
            </a:extLst>
          </p:cNvPr>
          <p:cNvSpPr/>
          <p:nvPr/>
        </p:nvSpPr>
        <p:spPr>
          <a:xfrm>
            <a:off x="22203457" y="6481910"/>
            <a:ext cx="6756242" cy="221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FA80C-4C30-5718-E05F-318ADE4CA9F8}"/>
              </a:ext>
            </a:extLst>
          </p:cNvPr>
          <p:cNvSpPr/>
          <p:nvPr/>
        </p:nvSpPr>
        <p:spPr>
          <a:xfrm>
            <a:off x="29599779" y="6481906"/>
            <a:ext cx="6756242" cy="221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projector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2C5C3E-44B4-FBF8-8836-15178A00349B}"/>
              </a:ext>
            </a:extLst>
          </p:cNvPr>
          <p:cNvSpPr txBox="1"/>
          <p:nvPr/>
        </p:nvSpPr>
        <p:spPr>
          <a:xfrm>
            <a:off x="43623560" y="11809047"/>
            <a:ext cx="683600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Online network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D7065A-4B1D-5D15-34A8-1DA1A6D30165}"/>
              </a:ext>
            </a:extLst>
          </p:cNvPr>
          <p:cNvSpPr txBox="1"/>
          <p:nvPr/>
        </p:nvSpPr>
        <p:spPr>
          <a:xfrm>
            <a:off x="43557784" y="6947295"/>
            <a:ext cx="668674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Target network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5C2362D-9C56-ABE0-FC28-5BF827741A3F}"/>
              </a:ext>
            </a:extLst>
          </p:cNvPr>
          <p:cNvSpPr/>
          <p:nvPr/>
        </p:nvSpPr>
        <p:spPr>
          <a:xfrm>
            <a:off x="22224000" y="11286135"/>
            <a:ext cx="6756242" cy="221149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C6700-9929-35A9-8C8C-056D079C7088}"/>
              </a:ext>
            </a:extLst>
          </p:cNvPr>
          <p:cNvSpPr/>
          <p:nvPr/>
        </p:nvSpPr>
        <p:spPr>
          <a:xfrm>
            <a:off x="36861928" y="6481906"/>
            <a:ext cx="6756242" cy="221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predictor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BDC1B6-995B-5706-5BD9-C5BDC5AFCAFA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0240047" y="8693403"/>
            <a:ext cx="2" cy="237535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C38519-0F11-4068-9526-FB7730AD7570}"/>
              </a:ext>
            </a:extLst>
          </p:cNvPr>
          <p:cNvSpPr txBox="1"/>
          <p:nvPr/>
        </p:nvSpPr>
        <p:spPr>
          <a:xfrm>
            <a:off x="40332688" y="9148778"/>
            <a:ext cx="636465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Minimize Loss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BC0CF0-EE9E-BE47-B3C0-CAC113802B1C}"/>
              </a:ext>
            </a:extLst>
          </p:cNvPr>
          <p:cNvSpPr txBox="1"/>
          <p:nvPr/>
        </p:nvSpPr>
        <p:spPr>
          <a:xfrm>
            <a:off x="21695846" y="9181863"/>
            <a:ext cx="1539539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Image representation model (BYOL)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824D9B8-9173-13FA-192D-ACBBA9C09AFB}"/>
              </a:ext>
            </a:extLst>
          </p:cNvPr>
          <p:cNvSpPr/>
          <p:nvPr/>
        </p:nvSpPr>
        <p:spPr>
          <a:xfrm>
            <a:off x="16998651" y="11972600"/>
            <a:ext cx="4086802" cy="1571682"/>
          </a:xfrm>
          <a:prstGeom prst="rightArrow">
            <a:avLst>
              <a:gd name="adj1" fmla="val 50000"/>
              <a:gd name="adj2" fmla="val 351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41F518A-78D6-9DD9-6E77-D9F79138C577}"/>
              </a:ext>
            </a:extLst>
          </p:cNvPr>
          <p:cNvSpPr/>
          <p:nvPr/>
        </p:nvSpPr>
        <p:spPr>
          <a:xfrm>
            <a:off x="8163450" y="12070724"/>
            <a:ext cx="5224867" cy="1571682"/>
          </a:xfrm>
          <a:prstGeom prst="rightArrow">
            <a:avLst>
              <a:gd name="adj1" fmla="val 50000"/>
              <a:gd name="adj2" fmla="val 351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07303-8754-2D54-0CF3-B8DA06D9321A}"/>
              </a:ext>
            </a:extLst>
          </p:cNvPr>
          <p:cNvSpPr txBox="1"/>
          <p:nvPr/>
        </p:nvSpPr>
        <p:spPr>
          <a:xfrm>
            <a:off x="7827093" y="9702034"/>
            <a:ext cx="6375071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Randomly select patches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62EB1-764A-3633-07A7-C59321A0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360625" y="5910584"/>
            <a:ext cx="2192207" cy="2192211"/>
          </a:xfrm>
          <a:prstGeom prst="rect">
            <a:avLst/>
          </a:prstGeom>
        </p:spPr>
      </p:pic>
      <p:sp>
        <p:nvSpPr>
          <p:cNvPr id="7" name="Arrow: Right 2">
            <a:extLst>
              <a:ext uri="{FF2B5EF4-FFF2-40B4-BE49-F238E27FC236}">
                <a16:creationId xmlns:a16="http://schemas.microsoft.com/office/drawing/2014/main" id="{55744C5D-7E72-3C7D-13F4-76557413E2A3}"/>
              </a:ext>
            </a:extLst>
          </p:cNvPr>
          <p:cNvSpPr/>
          <p:nvPr/>
        </p:nvSpPr>
        <p:spPr>
          <a:xfrm rot="16200000">
            <a:off x="14117090" y="8890652"/>
            <a:ext cx="2787973" cy="1571682"/>
          </a:xfrm>
          <a:prstGeom prst="rightArrow">
            <a:avLst>
              <a:gd name="adj1" fmla="val 50000"/>
              <a:gd name="adj2" fmla="val 351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1D5EF8-600B-39A4-AD81-0455BD9BD7A5}"/>
              </a:ext>
            </a:extLst>
          </p:cNvPr>
          <p:cNvSpPr txBox="1"/>
          <p:nvPr/>
        </p:nvSpPr>
        <p:spPr>
          <a:xfrm>
            <a:off x="16087350" y="9243324"/>
            <a:ext cx="491596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Transform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08277B-EE89-F20B-FCB2-95A524D27C46}"/>
              </a:ext>
            </a:extLst>
          </p:cNvPr>
          <p:cNvGrpSpPr/>
          <p:nvPr/>
        </p:nvGrpSpPr>
        <p:grpSpPr>
          <a:xfrm>
            <a:off x="321793" y="6882282"/>
            <a:ext cx="7203815" cy="7389114"/>
            <a:chOff x="321793" y="6882282"/>
            <a:chExt cx="7203815" cy="7389114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FF8910A-815C-F986-3703-637A80E33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793" y="6882282"/>
              <a:ext cx="2192207" cy="226796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DFE1147-67B5-2CD3-8A56-0AE4C76D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1873" y="7522362"/>
              <a:ext cx="2192207" cy="226796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32E76C4-0506-BEC1-BC58-634E8653E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1953" y="8162442"/>
              <a:ext cx="2192207" cy="226796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4B8EF00-1B02-8E06-7F76-8A13D7795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2033" y="8802522"/>
              <a:ext cx="2192207" cy="226796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B3DC9DA-50D4-2C87-3372-9660FDC2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3081" y="9443114"/>
              <a:ext cx="2192207" cy="226796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7BB3C0-851A-27F1-0ADD-B0207090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3161" y="10083194"/>
              <a:ext cx="2192207" cy="226796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39A3EFB-FE54-5E3C-BC82-545ABDC8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3241" y="10723274"/>
              <a:ext cx="2192207" cy="226796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7935A43-E983-C7F6-B7E9-7584131EB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3321" y="11363354"/>
              <a:ext cx="2192207" cy="226796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87A0328-DB5F-661C-A418-5337A94D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3401" y="12003434"/>
              <a:ext cx="2192207" cy="2267962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0720AA7-C76A-6A5E-FF32-6939E21E0218}"/>
              </a:ext>
            </a:extLst>
          </p:cNvPr>
          <p:cNvSpPr txBox="1"/>
          <p:nvPr/>
        </p:nvSpPr>
        <p:spPr>
          <a:xfrm>
            <a:off x="17639296" y="10935477"/>
            <a:ext cx="275137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Train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16546-8BF3-7E57-8014-6CC016358750}"/>
              </a:ext>
            </a:extLst>
          </p:cNvPr>
          <p:cNvSpPr txBox="1"/>
          <p:nvPr/>
        </p:nvSpPr>
        <p:spPr>
          <a:xfrm>
            <a:off x="22762646" y="4487943"/>
            <a:ext cx="562947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60" dirty="0">
                <a:solidFill>
                  <a:srgbClr val="FF0000"/>
                </a:solidFill>
              </a:rPr>
              <a:t>Encoder Dim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DFB29-D5EA-CB75-50E8-A49FDB72A5F2}"/>
              </a:ext>
            </a:extLst>
          </p:cNvPr>
          <p:cNvSpPr txBox="1"/>
          <p:nvPr/>
        </p:nvSpPr>
        <p:spPr>
          <a:xfrm>
            <a:off x="30093086" y="4457463"/>
            <a:ext cx="562947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60" dirty="0">
                <a:solidFill>
                  <a:srgbClr val="FF0000"/>
                </a:solidFill>
              </a:rPr>
              <a:t>Projector Dim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E17A3-7481-35C1-6E38-B28A57531D0C}"/>
              </a:ext>
            </a:extLst>
          </p:cNvPr>
          <p:cNvSpPr txBox="1"/>
          <p:nvPr/>
        </p:nvSpPr>
        <p:spPr>
          <a:xfrm>
            <a:off x="37545446" y="4503183"/>
            <a:ext cx="562947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60" dirty="0">
                <a:solidFill>
                  <a:srgbClr val="FF0000"/>
                </a:solidFill>
              </a:rPr>
              <a:t>Predictor Dim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05ECE-0CD6-059E-C071-5A2FB3955E10}"/>
              </a:ext>
            </a:extLst>
          </p:cNvPr>
          <p:cNvSpPr/>
          <p:nvPr/>
        </p:nvSpPr>
        <p:spPr>
          <a:xfrm>
            <a:off x="47700318" y="27353075"/>
            <a:ext cx="387572" cy="3268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7E21F-5159-3425-CCC7-F8266BE34D9D}"/>
              </a:ext>
            </a:extLst>
          </p:cNvPr>
          <p:cNvSpPr/>
          <p:nvPr/>
        </p:nvSpPr>
        <p:spPr>
          <a:xfrm>
            <a:off x="162351" y="27885310"/>
            <a:ext cx="44428121" cy="10737182"/>
          </a:xfrm>
          <a:prstGeom prst="rect">
            <a:avLst/>
          </a:prstGeom>
          <a:solidFill>
            <a:schemeClr val="bg1"/>
          </a:solidFill>
          <a:ln w="1905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274B05-7BEE-6B86-9E02-5D6F009F8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358" y="31251784"/>
            <a:ext cx="2267962" cy="22679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740099-EC04-E5AF-CC7D-F07331C4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814" y="31671032"/>
            <a:ext cx="2267962" cy="22679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451903-FB30-AF69-703A-2C7E612AB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894" y="32311112"/>
            <a:ext cx="2267962" cy="22679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3386C0-4A1C-3F42-2FD4-59CF49C7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74" y="32951192"/>
            <a:ext cx="2267962" cy="2267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5D5D25-57F3-CF34-8E5D-DE7A64B0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54" y="33591272"/>
            <a:ext cx="2267962" cy="22679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727461-B0A0-3F03-1F88-E9B3F91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134" y="34231352"/>
            <a:ext cx="2267962" cy="22679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53AAFC-DCCC-9E02-5018-D5455A71AACB}"/>
              </a:ext>
            </a:extLst>
          </p:cNvPr>
          <p:cNvSpPr txBox="1"/>
          <p:nvPr/>
        </p:nvSpPr>
        <p:spPr>
          <a:xfrm>
            <a:off x="724276" y="16647710"/>
            <a:ext cx="1505419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>
                <a:solidFill>
                  <a:srgbClr val="FF0000"/>
                </a:solidFill>
              </a:rPr>
              <a:t>Baseline dataset (e.g., zero load)</a:t>
            </a:r>
          </a:p>
        </p:txBody>
      </p:sp>
      <p:sp>
        <p:nvSpPr>
          <p:cNvPr id="36" name="Arrow: Right 22">
            <a:extLst>
              <a:ext uri="{FF2B5EF4-FFF2-40B4-BE49-F238E27FC236}">
                <a16:creationId xmlns:a16="http://schemas.microsoft.com/office/drawing/2014/main" id="{71A64D84-2782-AA2D-DA78-7649FEACCF79}"/>
              </a:ext>
            </a:extLst>
          </p:cNvPr>
          <p:cNvSpPr/>
          <p:nvPr/>
        </p:nvSpPr>
        <p:spPr>
          <a:xfrm>
            <a:off x="6856108" y="20483024"/>
            <a:ext cx="2445433" cy="1571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16B1B7-7480-8067-521B-C348E4FB9B25}"/>
              </a:ext>
            </a:extLst>
          </p:cNvPr>
          <p:cNvSpPr txBox="1"/>
          <p:nvPr/>
        </p:nvSpPr>
        <p:spPr>
          <a:xfrm>
            <a:off x="25403793" y="19382903"/>
            <a:ext cx="578762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Clustering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382DF1-8886-26D8-E41D-353B54109D54}"/>
              </a:ext>
            </a:extLst>
          </p:cNvPr>
          <p:cNvSpPr/>
          <p:nvPr/>
        </p:nvSpPr>
        <p:spPr>
          <a:xfrm>
            <a:off x="18791407" y="20693126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4051C8-70B3-9899-DE89-A7C05C21C04A}"/>
              </a:ext>
            </a:extLst>
          </p:cNvPr>
          <p:cNvSpPr txBox="1"/>
          <p:nvPr/>
        </p:nvSpPr>
        <p:spPr>
          <a:xfrm>
            <a:off x="389825" y="29522600"/>
            <a:ext cx="729827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Testing dataset</a:t>
            </a:r>
          </a:p>
        </p:txBody>
      </p:sp>
      <p:sp>
        <p:nvSpPr>
          <p:cNvPr id="47" name="Arrow: Right 18">
            <a:extLst>
              <a:ext uri="{FF2B5EF4-FFF2-40B4-BE49-F238E27FC236}">
                <a16:creationId xmlns:a16="http://schemas.microsoft.com/office/drawing/2014/main" id="{420460AC-CE4B-AE76-16ED-B82324473F6B}"/>
              </a:ext>
            </a:extLst>
          </p:cNvPr>
          <p:cNvSpPr/>
          <p:nvPr/>
        </p:nvSpPr>
        <p:spPr>
          <a:xfrm>
            <a:off x="26131848" y="20931584"/>
            <a:ext cx="3836738" cy="1571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423E56-2F0D-D0E8-BA6D-9349F2FD68EC}"/>
              </a:ext>
            </a:extLst>
          </p:cNvPr>
          <p:cNvSpPr txBox="1"/>
          <p:nvPr/>
        </p:nvSpPr>
        <p:spPr>
          <a:xfrm>
            <a:off x="29796541" y="36218112"/>
            <a:ext cx="1438012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80" dirty="0">
                <a:solidFill>
                  <a:schemeClr val="accent6"/>
                </a:solidFill>
              </a:rPr>
              <a:t>Testing dataset evaluation</a:t>
            </a:r>
          </a:p>
        </p:txBody>
      </p:sp>
      <p:cxnSp>
        <p:nvCxnSpPr>
          <p:cNvPr id="55" name="Connector: Elbow 29">
            <a:extLst>
              <a:ext uri="{FF2B5EF4-FFF2-40B4-BE49-F238E27FC236}">
                <a16:creationId xmlns:a16="http://schemas.microsoft.com/office/drawing/2014/main" id="{1E5D2C29-BE56-43FC-439A-2E8911D8DC1A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41611134" y="33253901"/>
            <a:ext cx="4920801" cy="1538948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6B86D81-FDAA-23B7-9D90-E4A699E6AB0E}"/>
              </a:ext>
            </a:extLst>
          </p:cNvPr>
          <p:cNvSpPr/>
          <p:nvPr/>
        </p:nvSpPr>
        <p:spPr>
          <a:xfrm>
            <a:off x="9998978" y="19927765"/>
            <a:ext cx="5240025" cy="251299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Trained encoder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CBC3C8-2411-0E43-E8FE-665D9C9DE09D}"/>
              </a:ext>
            </a:extLst>
          </p:cNvPr>
          <p:cNvSpPr/>
          <p:nvPr/>
        </p:nvSpPr>
        <p:spPr>
          <a:xfrm>
            <a:off x="31637222" y="28397716"/>
            <a:ext cx="6946208" cy="19351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K centers</a:t>
            </a:r>
          </a:p>
        </p:txBody>
      </p:sp>
      <p:sp>
        <p:nvSpPr>
          <p:cNvPr id="58" name="Arrow: Right 109">
            <a:extLst>
              <a:ext uri="{FF2B5EF4-FFF2-40B4-BE49-F238E27FC236}">
                <a16:creationId xmlns:a16="http://schemas.microsoft.com/office/drawing/2014/main" id="{716FF8BA-5DE6-4513-9585-7A380477D1F8}"/>
              </a:ext>
            </a:extLst>
          </p:cNvPr>
          <p:cNvSpPr/>
          <p:nvPr/>
        </p:nvSpPr>
        <p:spPr>
          <a:xfrm>
            <a:off x="26866117" y="33918752"/>
            <a:ext cx="11717315" cy="1571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F75078-204F-3F02-FF15-D39A214EEEC6}"/>
              </a:ext>
            </a:extLst>
          </p:cNvPr>
          <p:cNvCxnSpPr>
            <a:cxnSpLocks/>
            <a:stCxn id="70" idx="2"/>
            <a:endCxn id="57" idx="0"/>
          </p:cNvCxnSpPr>
          <p:nvPr/>
        </p:nvCxnSpPr>
        <p:spPr>
          <a:xfrm>
            <a:off x="35099862" y="25525039"/>
            <a:ext cx="10465" cy="2872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3ADAB44-674D-1F05-04AF-BE62A7A18DB1}"/>
              </a:ext>
            </a:extLst>
          </p:cNvPr>
          <p:cNvSpPr txBox="1"/>
          <p:nvPr/>
        </p:nvSpPr>
        <p:spPr>
          <a:xfrm>
            <a:off x="39366442" y="33823353"/>
            <a:ext cx="2244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/>
              <a:t>REI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8A2351-3B38-62FB-9BC0-6CE615469A67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110329" y="30332891"/>
            <a:ext cx="32197" cy="3983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B1E4AF5-7DB7-DF61-B75B-14E21E228C14}"/>
              </a:ext>
            </a:extLst>
          </p:cNvPr>
          <p:cNvSpPr txBox="1"/>
          <p:nvPr/>
        </p:nvSpPr>
        <p:spPr>
          <a:xfrm>
            <a:off x="26672331" y="30353366"/>
            <a:ext cx="8194776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/>
              <a:t>Find each vector’s closest center and confidence score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B88114-11F5-0EEB-63BB-CDEF437A0169}"/>
              </a:ext>
            </a:extLst>
          </p:cNvPr>
          <p:cNvSpPr/>
          <p:nvPr/>
        </p:nvSpPr>
        <p:spPr>
          <a:xfrm>
            <a:off x="31336122" y="17491687"/>
            <a:ext cx="7527479" cy="8033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95B6BA-8660-1054-C1C0-F2CCD3B67286}"/>
              </a:ext>
            </a:extLst>
          </p:cNvPr>
          <p:cNvSpPr txBox="1"/>
          <p:nvPr/>
        </p:nvSpPr>
        <p:spPr>
          <a:xfrm>
            <a:off x="32561964" y="17773121"/>
            <a:ext cx="495792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60" dirty="0">
                <a:solidFill>
                  <a:srgbClr val="FF0000"/>
                </a:solidFill>
              </a:rPr>
              <a:t>K clusters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2D79003-EA94-CC98-306C-98CAA57E6D66}"/>
              </a:ext>
            </a:extLst>
          </p:cNvPr>
          <p:cNvSpPr/>
          <p:nvPr/>
        </p:nvSpPr>
        <p:spPr>
          <a:xfrm>
            <a:off x="19126332" y="20916407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71A422-0E27-20C3-7996-8540BB29B1E0}"/>
              </a:ext>
            </a:extLst>
          </p:cNvPr>
          <p:cNvSpPr/>
          <p:nvPr/>
        </p:nvSpPr>
        <p:spPr>
          <a:xfrm>
            <a:off x="19424041" y="21139687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103E3A-E44B-C74A-E13F-71E1189CDF61}"/>
              </a:ext>
            </a:extLst>
          </p:cNvPr>
          <p:cNvSpPr/>
          <p:nvPr/>
        </p:nvSpPr>
        <p:spPr>
          <a:xfrm>
            <a:off x="19758970" y="21362976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0E76F-E9CE-71EE-D3A1-E8CD81109BD2}"/>
              </a:ext>
            </a:extLst>
          </p:cNvPr>
          <p:cNvSpPr/>
          <p:nvPr/>
        </p:nvSpPr>
        <p:spPr>
          <a:xfrm>
            <a:off x="20093894" y="21549044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B5554-8623-B861-2EF9-62C0C0726720}"/>
              </a:ext>
            </a:extLst>
          </p:cNvPr>
          <p:cNvSpPr/>
          <p:nvPr/>
        </p:nvSpPr>
        <p:spPr>
          <a:xfrm>
            <a:off x="20428819" y="21772333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D6AF8D-A5E4-B170-F47B-C4CAB0A7A530}"/>
              </a:ext>
            </a:extLst>
          </p:cNvPr>
          <p:cNvSpPr/>
          <p:nvPr/>
        </p:nvSpPr>
        <p:spPr>
          <a:xfrm>
            <a:off x="32858278" y="19576703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FAAD8C-0D6C-27B9-FD8A-F55F9F4B86CB}"/>
              </a:ext>
            </a:extLst>
          </p:cNvPr>
          <p:cNvSpPr/>
          <p:nvPr/>
        </p:nvSpPr>
        <p:spPr>
          <a:xfrm>
            <a:off x="32858274" y="20172125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7CB290-A2BA-7724-A5FB-B2B35C0629B9}"/>
              </a:ext>
            </a:extLst>
          </p:cNvPr>
          <p:cNvSpPr/>
          <p:nvPr/>
        </p:nvSpPr>
        <p:spPr>
          <a:xfrm>
            <a:off x="32858274" y="21325751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1BDEB7-B5D2-DDD5-4AB5-E18973BCC9F5}"/>
              </a:ext>
            </a:extLst>
          </p:cNvPr>
          <p:cNvSpPr/>
          <p:nvPr/>
        </p:nvSpPr>
        <p:spPr>
          <a:xfrm>
            <a:off x="32858278" y="22070038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429868-9A50-424B-E521-94C1986A9F42}"/>
              </a:ext>
            </a:extLst>
          </p:cNvPr>
          <p:cNvSpPr/>
          <p:nvPr/>
        </p:nvSpPr>
        <p:spPr>
          <a:xfrm>
            <a:off x="32932706" y="23558593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F5D0E30-3BCE-CCFB-2059-1AA16917FFF2}"/>
              </a:ext>
            </a:extLst>
          </p:cNvPr>
          <p:cNvSpPr/>
          <p:nvPr/>
        </p:nvSpPr>
        <p:spPr>
          <a:xfrm>
            <a:off x="32932702" y="24228451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9D6F48-33DF-CD7A-1B52-F6B8144AA7C9}"/>
              </a:ext>
            </a:extLst>
          </p:cNvPr>
          <p:cNvSpPr/>
          <p:nvPr/>
        </p:nvSpPr>
        <p:spPr>
          <a:xfrm>
            <a:off x="19265144" y="34094075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2BB235D-6142-5AE9-1ADF-CAC57982AADC}"/>
              </a:ext>
            </a:extLst>
          </p:cNvPr>
          <p:cNvSpPr/>
          <p:nvPr/>
        </p:nvSpPr>
        <p:spPr>
          <a:xfrm>
            <a:off x="19600069" y="34317355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D6DF8A-551F-98D1-55EF-34F9A940F95A}"/>
              </a:ext>
            </a:extLst>
          </p:cNvPr>
          <p:cNvSpPr/>
          <p:nvPr/>
        </p:nvSpPr>
        <p:spPr>
          <a:xfrm>
            <a:off x="19897777" y="34540636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2B0A93-E39A-AC77-F730-3F5D6A0D10B4}"/>
              </a:ext>
            </a:extLst>
          </p:cNvPr>
          <p:cNvSpPr/>
          <p:nvPr/>
        </p:nvSpPr>
        <p:spPr>
          <a:xfrm>
            <a:off x="20232706" y="34763924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02907BE-FE6F-FC04-3C71-01CFEAC0D344}"/>
              </a:ext>
            </a:extLst>
          </p:cNvPr>
          <p:cNvSpPr/>
          <p:nvPr/>
        </p:nvSpPr>
        <p:spPr>
          <a:xfrm>
            <a:off x="20567631" y="34949993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5878BE-5660-257C-F160-BDA79BAEB7CD}"/>
              </a:ext>
            </a:extLst>
          </p:cNvPr>
          <p:cNvSpPr/>
          <p:nvPr/>
        </p:nvSpPr>
        <p:spPr>
          <a:xfrm>
            <a:off x="20902556" y="35173282"/>
            <a:ext cx="3793297" cy="43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91" name="Arrow: Right 49">
            <a:extLst>
              <a:ext uri="{FF2B5EF4-FFF2-40B4-BE49-F238E27FC236}">
                <a16:creationId xmlns:a16="http://schemas.microsoft.com/office/drawing/2014/main" id="{AA5D3339-F626-CA8A-ED0D-6FF3653EBD90}"/>
              </a:ext>
            </a:extLst>
          </p:cNvPr>
          <p:cNvSpPr/>
          <p:nvPr/>
        </p:nvSpPr>
        <p:spPr>
          <a:xfrm>
            <a:off x="15811096" y="20479391"/>
            <a:ext cx="2445433" cy="1571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92" name="Arrow: Right 55">
            <a:extLst>
              <a:ext uri="{FF2B5EF4-FFF2-40B4-BE49-F238E27FC236}">
                <a16:creationId xmlns:a16="http://schemas.microsoft.com/office/drawing/2014/main" id="{51AD9219-9588-F593-2ED6-8688A9CFC15A}"/>
              </a:ext>
            </a:extLst>
          </p:cNvPr>
          <p:cNvSpPr/>
          <p:nvPr/>
        </p:nvSpPr>
        <p:spPr>
          <a:xfrm>
            <a:off x="7388859" y="33478882"/>
            <a:ext cx="2445433" cy="1571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5A4134-B259-2EAB-88D0-3C8F1A2FD51A}"/>
              </a:ext>
            </a:extLst>
          </p:cNvPr>
          <p:cNvSpPr/>
          <p:nvPr/>
        </p:nvSpPr>
        <p:spPr>
          <a:xfrm>
            <a:off x="10531729" y="32923623"/>
            <a:ext cx="5240025" cy="251299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Trained encoder</a:t>
            </a:r>
          </a:p>
        </p:txBody>
      </p:sp>
      <p:sp>
        <p:nvSpPr>
          <p:cNvPr id="94" name="Arrow: Right 57">
            <a:extLst>
              <a:ext uri="{FF2B5EF4-FFF2-40B4-BE49-F238E27FC236}">
                <a16:creationId xmlns:a16="http://schemas.microsoft.com/office/drawing/2014/main" id="{DE25B91E-1A6E-EC99-A30F-C07CE9FF82D5}"/>
              </a:ext>
            </a:extLst>
          </p:cNvPr>
          <p:cNvSpPr/>
          <p:nvPr/>
        </p:nvSpPr>
        <p:spPr>
          <a:xfrm>
            <a:off x="16343847" y="33475249"/>
            <a:ext cx="2445433" cy="1571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7A8F4-76E9-EBFF-D086-7ECE707A3FD0}"/>
              </a:ext>
            </a:extLst>
          </p:cNvPr>
          <p:cNvSpPr txBox="1"/>
          <p:nvPr/>
        </p:nvSpPr>
        <p:spPr>
          <a:xfrm>
            <a:off x="46494001" y="9170548"/>
            <a:ext cx="382089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 err="1">
                <a:solidFill>
                  <a:srgbClr val="FF0000"/>
                </a:solidFill>
              </a:rPr>
              <a:t>nEpochs</a:t>
            </a:r>
            <a:endParaRPr lang="en-US" sz="7560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F7E323-78F1-A7FF-79E0-5C9BAF6BBC0B}"/>
              </a:ext>
            </a:extLst>
          </p:cNvPr>
          <p:cNvSpPr txBox="1"/>
          <p:nvPr/>
        </p:nvSpPr>
        <p:spPr>
          <a:xfrm>
            <a:off x="36295303" y="31681421"/>
            <a:ext cx="1031427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>
                <a:solidFill>
                  <a:srgbClr val="FF0000"/>
                </a:solidFill>
              </a:rPr>
              <a:t>Threshold, 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86AFF9-13AE-90AF-9258-70E1F4FB42D4}"/>
              </a:ext>
            </a:extLst>
          </p:cNvPr>
          <p:cNvGrpSpPr/>
          <p:nvPr/>
        </p:nvGrpSpPr>
        <p:grpSpPr>
          <a:xfrm>
            <a:off x="44936230" y="28253199"/>
            <a:ext cx="6058277" cy="9663095"/>
            <a:chOff x="44833694" y="22099187"/>
            <a:chExt cx="6058277" cy="7881378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F109A1-16F1-B71A-8D99-23D6187713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694" y="29980563"/>
              <a:ext cx="605827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D55AAB2-252C-C1EE-4663-6E23F7C540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94502" y="24121729"/>
              <a:ext cx="0" cy="585883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Curved 33">
              <a:extLst>
                <a:ext uri="{FF2B5EF4-FFF2-40B4-BE49-F238E27FC236}">
                  <a16:creationId xmlns:a16="http://schemas.microsoft.com/office/drawing/2014/main" id="{4B943E75-94FC-77D9-B768-9FBCF4913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15075" y="25044402"/>
              <a:ext cx="5296704" cy="452945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B69D034-F0D9-A1A4-5143-7E5B68EC2E2E}"/>
                </a:ext>
              </a:extLst>
            </p:cNvPr>
            <p:cNvSpPr txBox="1"/>
            <p:nvPr/>
          </p:nvSpPr>
          <p:spPr>
            <a:xfrm>
              <a:off x="45803950" y="22099187"/>
              <a:ext cx="4707827" cy="2419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60" dirty="0"/>
                <a:t>Realtime REI score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5FA5CC4-7BF4-1644-6B85-E81C1AF7EE89}"/>
              </a:ext>
            </a:extLst>
          </p:cNvPr>
          <p:cNvSpPr txBox="1"/>
          <p:nvPr/>
        </p:nvSpPr>
        <p:spPr>
          <a:xfrm>
            <a:off x="18072785" y="30925182"/>
            <a:ext cx="676619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60" dirty="0"/>
              <a:t>Latent representation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4946C96-5373-D3FB-ED52-58F288AB7DE7}"/>
              </a:ext>
            </a:extLst>
          </p:cNvPr>
          <p:cNvCxnSpPr>
            <a:stCxn id="127" idx="2"/>
            <a:endCxn id="56" idx="0"/>
          </p:cNvCxnSpPr>
          <p:nvPr/>
        </p:nvCxnSpPr>
        <p:spPr>
          <a:xfrm flipH="1">
            <a:off x="12618991" y="13497632"/>
            <a:ext cx="12983130" cy="6430133"/>
          </a:xfrm>
          <a:prstGeom prst="straightConnector1">
            <a:avLst/>
          </a:prstGeom>
          <a:ln w="2540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1050F3-008A-CD60-DDEF-92360F13FBFE}"/>
              </a:ext>
            </a:extLst>
          </p:cNvPr>
          <p:cNvCxnSpPr>
            <a:cxnSpLocks/>
          </p:cNvCxnSpPr>
          <p:nvPr/>
        </p:nvCxnSpPr>
        <p:spPr>
          <a:xfrm flipH="1">
            <a:off x="13308073" y="13262690"/>
            <a:ext cx="12435983" cy="19660933"/>
          </a:xfrm>
          <a:prstGeom prst="straightConnector1">
            <a:avLst/>
          </a:prstGeom>
          <a:ln w="2540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E4F44A5-5D22-5D01-6277-33FA4A39B436}"/>
              </a:ext>
            </a:extLst>
          </p:cNvPr>
          <p:cNvSpPr txBox="1"/>
          <p:nvPr/>
        </p:nvSpPr>
        <p:spPr>
          <a:xfrm>
            <a:off x="18051013" y="18363068"/>
            <a:ext cx="676619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60" dirty="0"/>
              <a:t>Latent representation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8B7E33-E6D4-0FB1-AEFB-01BB362162AB}"/>
              </a:ext>
            </a:extLst>
          </p:cNvPr>
          <p:cNvSpPr txBox="1"/>
          <p:nvPr/>
        </p:nvSpPr>
        <p:spPr>
          <a:xfrm>
            <a:off x="28423642" y="2842615"/>
            <a:ext cx="15982239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80" b="1" dirty="0">
                <a:solidFill>
                  <a:schemeClr val="accent1"/>
                </a:solidFill>
              </a:rPr>
              <a:t>Training on baseline dataset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9B4407-D92B-12FC-9A7E-ED1A903DD23D}"/>
              </a:ext>
            </a:extLst>
          </p:cNvPr>
          <p:cNvSpPr txBox="1"/>
          <p:nvPr/>
        </p:nvSpPr>
        <p:spPr>
          <a:xfrm>
            <a:off x="724276" y="3932602"/>
            <a:ext cx="1505419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>
                <a:solidFill>
                  <a:srgbClr val="FF0000"/>
                </a:solidFill>
              </a:rPr>
              <a:t>Baseline dataset (e.g., zero load)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54E204B-ABAC-4E95-0E81-D237C66B0583}"/>
              </a:ext>
            </a:extLst>
          </p:cNvPr>
          <p:cNvSpPr/>
          <p:nvPr/>
        </p:nvSpPr>
        <p:spPr>
          <a:xfrm>
            <a:off x="43445620" y="20225089"/>
            <a:ext cx="6946208" cy="19351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0" dirty="0">
                <a:solidFill>
                  <a:schemeClr val="tx1"/>
                </a:solidFill>
              </a:rPr>
              <a:t>K centers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EBD47B7-A35B-4D93-944E-063C0CD6F30D}"/>
              </a:ext>
            </a:extLst>
          </p:cNvPr>
          <p:cNvCxnSpPr>
            <a:cxnSpLocks/>
          </p:cNvCxnSpPr>
          <p:nvPr/>
        </p:nvCxnSpPr>
        <p:spPr>
          <a:xfrm flipH="1">
            <a:off x="38494092" y="22205559"/>
            <a:ext cx="8219782" cy="7317041"/>
          </a:xfrm>
          <a:prstGeom prst="straightConnector1">
            <a:avLst/>
          </a:prstGeom>
          <a:ln w="2540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row: Right 18">
            <a:extLst>
              <a:ext uri="{FF2B5EF4-FFF2-40B4-BE49-F238E27FC236}">
                <a16:creationId xmlns:a16="http://schemas.microsoft.com/office/drawing/2014/main" id="{45A02AC2-2F00-4174-D1E2-C408AE7B2A48}"/>
              </a:ext>
            </a:extLst>
          </p:cNvPr>
          <p:cNvSpPr/>
          <p:nvPr/>
        </p:nvSpPr>
        <p:spPr>
          <a:xfrm>
            <a:off x="39350332" y="20563629"/>
            <a:ext cx="3836738" cy="15716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922FE9C-832B-DAEF-6427-FA5F94E029F9}"/>
              </a:ext>
            </a:extLst>
          </p:cNvPr>
          <p:cNvGrpSpPr/>
          <p:nvPr/>
        </p:nvGrpSpPr>
        <p:grpSpPr>
          <a:xfrm>
            <a:off x="674619" y="18543518"/>
            <a:ext cx="7203815" cy="7389114"/>
            <a:chOff x="321793" y="6882282"/>
            <a:chExt cx="7203815" cy="7389114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001848-2C99-B55B-1275-35CF26C04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793" y="6882282"/>
              <a:ext cx="2192207" cy="226796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8D7FB89-1A31-89DC-AFF7-04389487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1873" y="7522362"/>
              <a:ext cx="2192207" cy="2267962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51DD49C-FC1C-774B-56BC-907EBB980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1953" y="8162442"/>
              <a:ext cx="2192207" cy="2267962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214DA5E8-3086-0D14-CC53-7BF9E858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2033" y="8802522"/>
              <a:ext cx="2192207" cy="2267962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40822B30-CABF-BCA2-C654-908AB2AA5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3081" y="9443114"/>
              <a:ext cx="2192207" cy="2267962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6CD57CC7-B3FF-790A-376A-260847DA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3161" y="10083194"/>
              <a:ext cx="2192207" cy="2267962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44DCF829-EA73-5579-C66A-D780D5000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3241" y="10723274"/>
              <a:ext cx="2192207" cy="226796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4CDFB678-0BA9-6C1C-D482-89A634FB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3321" y="11363354"/>
              <a:ext cx="2192207" cy="2267962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B1987E48-2396-F7F1-E5F3-726D38C0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3401" y="12003434"/>
              <a:ext cx="2192207" cy="2267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04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24811</TotalTime>
  <Words>106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Tao</dc:creator>
  <cp:lastModifiedBy>Miceli, Antonino</cp:lastModifiedBy>
  <cp:revision>86</cp:revision>
  <dcterms:created xsi:type="dcterms:W3CDTF">2022-01-09T07:19:55Z</dcterms:created>
  <dcterms:modified xsi:type="dcterms:W3CDTF">2024-12-19T21:31:13Z</dcterms:modified>
</cp:coreProperties>
</file>