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312" r:id="rId3"/>
    <p:sldId id="383" r:id="rId4"/>
    <p:sldId id="387" r:id="rId5"/>
    <p:sldId id="384" r:id="rId6"/>
    <p:sldId id="396" r:id="rId7"/>
    <p:sldId id="386" r:id="rId8"/>
    <p:sldId id="388" r:id="rId9"/>
    <p:sldId id="395" r:id="rId10"/>
    <p:sldId id="392" r:id="rId11"/>
    <p:sldId id="393" r:id="rId12"/>
    <p:sldId id="394" r:id="rId13"/>
    <p:sldId id="322" r:id="rId14"/>
  </p:sldIdLst>
  <p:sldSz cx="9144000" cy="5184775"/>
  <p:notesSz cx="6858000" cy="9144000"/>
  <p:custDataLst>
    <p:tags r:id="rId19"/>
  </p:custDataLst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12" userDrawn="1">
          <p15:clr>
            <a:srgbClr val="A4A3A4"/>
          </p15:clr>
        </p15:guide>
        <p15:guide id="2" orient="horz" pos="2993" userDrawn="1">
          <p15:clr>
            <a:srgbClr val="A4A3A4"/>
          </p15:clr>
        </p15:guide>
        <p15:guide id="3" orient="horz" pos="1564" userDrawn="1">
          <p15:clr>
            <a:srgbClr val="A4A3A4"/>
          </p15:clr>
        </p15:guide>
        <p15:guide id="4" pos="1435" userDrawn="1">
          <p15:clr>
            <a:srgbClr val="A4A3A4"/>
          </p15:clr>
        </p15:guide>
        <p15:guide id="5" orient="horz" pos="1363" userDrawn="1">
          <p15:clr>
            <a:srgbClr val="A4A3A4"/>
          </p15:clr>
        </p15:guide>
        <p15:guide id="6" orient="horz" pos="2437" userDrawn="1">
          <p15:clr>
            <a:srgbClr val="A4A3A4"/>
          </p15:clr>
        </p15:guide>
        <p15:guide id="7" pos="2652" userDrawn="1">
          <p15:clr>
            <a:srgbClr val="A4A3A4"/>
          </p15:clr>
        </p15:guide>
        <p15:guide id="8" orient="horz" pos="2045" userDrawn="1">
          <p15:clr>
            <a:srgbClr val="A4A3A4"/>
          </p15:clr>
        </p15:guide>
        <p15:guide id="9" orient="horz" pos="1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A9A7"/>
    <a:srgbClr val="C76A6B"/>
    <a:srgbClr val="555759"/>
    <a:srgbClr val="FFFFFF"/>
    <a:srgbClr val="E9004C"/>
    <a:srgbClr val="F26E7D"/>
    <a:srgbClr val="E9F0F9"/>
    <a:srgbClr val="A0D6EF"/>
    <a:srgbClr val="6EC4E9"/>
    <a:srgbClr val="858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/>
    <p:restoredTop sz="94714"/>
  </p:normalViewPr>
  <p:slideViewPr>
    <p:cSldViewPr snapToGrid="0" snapToObjects="1" showGuides="1">
      <p:cViewPr>
        <p:scale>
          <a:sx n="195" d="100"/>
          <a:sy n="195" d="100"/>
        </p:scale>
        <p:origin x="584" y="168"/>
      </p:cViewPr>
      <p:guideLst>
        <p:guide pos="5512"/>
        <p:guide orient="horz" pos="2993"/>
        <p:guide orient="horz" pos="1564"/>
        <p:guide pos="1435"/>
        <p:guide orient="horz" pos="1363"/>
        <p:guide orient="horz" pos="2437"/>
        <p:guide pos="2652"/>
        <p:guide orient="horz" pos="2045"/>
        <p:guide orient="horz" pos="1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"/>
            <a:ext cx="9144000" cy="51846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839091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28675" y="1276985"/>
            <a:ext cx="7493635" cy="539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 smtClean="0">
                <a:solidFill>
                  <a:schemeClr val="bg1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</a:rPr>
              <a:t>基于</a:t>
            </a:r>
            <a:r>
              <a:rPr kumimoji="1" lang="en-US" altLang="zh-CN" sz="3200" dirty="0" smtClean="0">
                <a:solidFill>
                  <a:schemeClr val="bg1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</a:rPr>
              <a:t>GitHub项目数据分析的浏览器插件</a:t>
            </a:r>
            <a:endParaRPr kumimoji="1" lang="en-US" altLang="zh-CN" sz="3200" dirty="0" smtClean="0">
              <a:solidFill>
                <a:schemeClr val="bg1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3869824"/>
            <a:ext cx="1337080" cy="43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55675" y="2209165"/>
            <a:ext cx="719709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3500"/>
              </a:lnSpc>
            </a:pPr>
            <a:r>
              <a:rPr kumimoji="1" lang="zh-CN" altLang="en-US" sz="2000" dirty="0" smtClean="0">
                <a:solidFill>
                  <a:schemeClr val="bg1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</a:rPr>
              <a:t>第五组</a:t>
            </a:r>
            <a:endParaRPr kumimoji="1" lang="zh-CN" altLang="en-US" sz="2000" dirty="0" smtClean="0">
              <a:solidFill>
                <a:schemeClr val="bg1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</a:endParaRPr>
          </a:p>
          <a:p>
            <a:pPr algn="ctr">
              <a:lnSpc>
                <a:spcPts val="3500"/>
              </a:lnSpc>
            </a:pPr>
            <a:r>
              <a:rPr kumimoji="1" lang="zh-CN" altLang="en-US" sz="1600" dirty="0" smtClean="0">
                <a:solidFill>
                  <a:schemeClr val="bg1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</a:rPr>
              <a:t>组长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</a:rPr>
              <a:t>/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</a:rPr>
              <a:t>报告人：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</a:rPr>
              <a:t>彭佳恒</a:t>
            </a:r>
            <a:endParaRPr kumimoji="1" lang="zh-CN" altLang="en-US" sz="1600" dirty="0" smtClean="0">
              <a:solidFill>
                <a:schemeClr val="bg1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核心指标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受欢迎</a:t>
            </a: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程度</a:t>
            </a:r>
            <a:endParaRPr kumimoji="1" lang="zh-CN" altLang="en-US" sz="26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316355"/>
            <a:ext cx="3442970" cy="2782570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  <a:sym typeface="+mn-ea"/>
              </a:rPr>
              <a:t>受欢迎程度可以由star 和 fork 按比例加权，得到一个综合评分。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1829435"/>
            <a:ext cx="4383405" cy="133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核心指标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问题相应时间</a:t>
            </a:r>
            <a:endParaRPr kumimoji="1" lang="zh-CN" altLang="en-US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316355"/>
            <a:ext cx="3298825" cy="2870835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  <a:sym typeface="+mn-ea"/>
              </a:rPr>
              <a:t>issue回复效率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  <a:sym typeface="+mn-ea"/>
              </a:rPr>
              <a:t>：</a:t>
            </a:r>
            <a:endParaRPr lang="en-US" altLang="zh-CN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  <a:sym typeface="+mn-ea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  <a:sym typeface="+mn-ea"/>
              </a:rPr>
              <a:t>考虑首次问题响应时间（从问题提交到第一次响应的时间）和问题解决耗时（从问题创建到关闭的时间），考虑加权平均来形成评分。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9285" y="1829435"/>
            <a:ext cx="4648200" cy="1417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chemeClr val="bg1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chemeClr val="bg1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63503" y="2441394"/>
            <a:ext cx="5489803" cy="578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 smtClean="0">
                <a:solidFill>
                  <a:schemeClr val="bg1"/>
                </a:solidFill>
                <a:latin typeface="Geometria" panose="020B0503020204020204" charset="0"/>
                <a:ea typeface="+mj-ea"/>
                <a:cs typeface="Gotham Bold" charset="0"/>
              </a:rPr>
              <a:t>T</a:t>
            </a:r>
            <a:r>
              <a:rPr kumimoji="1" lang="en-US" sz="4000" dirty="0" smtClean="0">
                <a:solidFill>
                  <a:schemeClr val="bg1"/>
                </a:solidFill>
                <a:latin typeface="Geometria" panose="020B0503020204020204" charset="0"/>
                <a:ea typeface="+mj-ea"/>
                <a:cs typeface="Gotham Bold" charset="0"/>
              </a:rPr>
              <a:t>HANKS</a:t>
            </a:r>
            <a:endParaRPr kumimoji="1" lang="en-US" sz="4000" dirty="0">
              <a:solidFill>
                <a:schemeClr val="bg1"/>
              </a:solidFill>
              <a:latin typeface="Geometria" panose="020B0503020204020204" charset="0"/>
              <a:ea typeface="+mj-ea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产品设计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流程</a:t>
            </a:r>
            <a:endParaRPr kumimoji="1" lang="zh-CN" altLang="en-US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316355"/>
            <a:ext cx="6774180" cy="2782570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1. 关键展示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：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展示入口三个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指标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2.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用户触发：在GitHub仓库页面点击插件按钮。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. 详细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展示：实时拉取开源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洞察指标及GitHub动态数据。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4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. AI分析：大模型生成健康度评分、风险提示、参与建议。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核心流程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关键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展示</a:t>
            </a:r>
            <a:endParaRPr kumimoji="1" lang="zh-CN" altLang="en-US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316355"/>
            <a:ext cx="6774180" cy="2782570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用户触发：在GitHub仓库页面鼠标移动到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指定地方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即展示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定义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1760220"/>
            <a:ext cx="8516620" cy="2105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核心流程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用户触发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endParaRPr kumimoji="1" lang="en-US" altLang="zh-CN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203960"/>
            <a:ext cx="2961005" cy="680720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鼠标移动到这三个入口指标时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，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即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展示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8020" y="769620"/>
            <a:ext cx="4245610" cy="4114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" y="2400935"/>
            <a:ext cx="3590290" cy="88773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5" idx="3"/>
            <a:endCxn id="4" idx="1"/>
          </p:cNvCxnSpPr>
          <p:nvPr/>
        </p:nvCxnSpPr>
        <p:spPr>
          <a:xfrm flipV="1">
            <a:off x="3871595" y="2827020"/>
            <a:ext cx="606425" cy="1778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核心流程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详细展示</a:t>
            </a:r>
            <a:r>
              <a:rPr kumimoji="1" lang="en-US" altLang="zh-CN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endParaRPr kumimoji="1" lang="en-US" altLang="zh-CN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203960"/>
            <a:ext cx="6300470" cy="424815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在看板中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，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可选择任意一个指标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进行详细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分析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45" y="1570355"/>
            <a:ext cx="4054475" cy="1823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3361055"/>
            <a:ext cx="4102735" cy="1823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280" y="1675130"/>
            <a:ext cx="3395980" cy="3291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核心流程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生成报告</a:t>
            </a:r>
            <a:endParaRPr kumimoji="1" lang="zh-CN" altLang="en-US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316355"/>
            <a:ext cx="6774180" cy="2782570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生成报告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：</a:t>
            </a:r>
            <a:endParaRPr lang="en-US" altLang="zh-CN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en-US" altLang="zh-CN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1.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数据洞察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报告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2.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进一步思考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：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风险解读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、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运营策略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（AI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自动预警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“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贡献者留存率下降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20%”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）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6255" y="973455"/>
            <a:ext cx="4646930" cy="3604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核心流程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输出报告</a:t>
            </a:r>
            <a:endParaRPr kumimoji="1" lang="zh-CN" altLang="en-US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316355"/>
            <a:ext cx="6774180" cy="2782570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输出报告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：</a:t>
            </a:r>
            <a:endParaRPr lang="en-US" altLang="zh-CN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en-US" altLang="zh-CN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1.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展示数据洞察报告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、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生成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建议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2.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支持用户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导出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核心指标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近期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火热</a:t>
            </a:r>
            <a:endParaRPr kumimoji="1" lang="zh-CN" altLang="en-US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316355"/>
            <a:ext cx="2769235" cy="3045460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我们可以只考虑最近的三个月的数据，作为我们的指标评分。同时把这三个维度的指标的分数进行标准化（比如从</a:t>
            </a:r>
            <a:r>
              <a:rPr lang="en-US" altLang="zh-CN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 0 - 100</a:t>
            </a: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</a:rPr>
              <a:t>），这样会表现的更加直观</a:t>
            </a: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6755" y="1202055"/>
            <a:ext cx="4547870" cy="11245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10" y="2592705"/>
            <a:ext cx="4531360" cy="1378585"/>
          </a:xfrm>
          <a:prstGeom prst="rect">
            <a:avLst/>
          </a:prstGeom>
        </p:spPr>
      </p:pic>
      <p:cxnSp>
        <p:nvCxnSpPr>
          <p:cNvPr id="14" name="直接箭头连接符 13"/>
          <p:cNvCxnSpPr>
            <a:endCxn id="5" idx="1"/>
          </p:cNvCxnSpPr>
          <p:nvPr/>
        </p:nvCxnSpPr>
        <p:spPr>
          <a:xfrm flipV="1">
            <a:off x="3829685" y="1764665"/>
            <a:ext cx="687070" cy="56197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1"/>
          </p:cNvCxnSpPr>
          <p:nvPr/>
        </p:nvCxnSpPr>
        <p:spPr>
          <a:xfrm>
            <a:off x="3829685" y="2326640"/>
            <a:ext cx="695325" cy="95567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525010" y="2760345"/>
            <a:ext cx="499745" cy="136525"/>
          </a:xfrm>
          <a:prstGeom prst="rect">
            <a:avLst/>
          </a:prstGeom>
          <a:noFill/>
          <a:ln w="28575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0201" y="732746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核心指标</a:t>
            </a:r>
            <a:r>
              <a:rPr kumimoji="1" lang="en-US" altLang="zh-CN" sz="26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 </a:t>
            </a:r>
            <a:r>
              <a:rPr kumimoji="1" lang="zh-CN" altLang="en-US" sz="2000" dirty="0">
                <a:solidFill>
                  <a:srgbClr val="A51E36"/>
                </a:solidFill>
                <a:latin typeface="兰亭黑-简 中黑" panose="02000000000000000000" charset="-122"/>
                <a:ea typeface="兰亭黑-简 中黑" panose="02000000000000000000" charset="-122"/>
                <a:cs typeface="Gotham Bold" charset="0"/>
                <a:sym typeface="+mn-ea"/>
              </a:rPr>
              <a:t>活跃度</a:t>
            </a:r>
            <a:endParaRPr kumimoji="1" lang="zh-CN" altLang="en-US" sz="2000" dirty="0">
              <a:solidFill>
                <a:srgbClr val="A51E36"/>
              </a:solidFill>
              <a:latin typeface="兰亭黑-简 中黑" panose="02000000000000000000" charset="-122"/>
              <a:ea typeface="兰亭黑-简 中黑" panose="02000000000000000000" charset="-122"/>
              <a:cs typeface="Gotham Bold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产品设计</a:t>
            </a:r>
            <a:endParaRPr kumimoji="1" lang="zh-CN" altLang="en-US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0450" y="1316355"/>
            <a:ext cx="4269105" cy="2670810"/>
          </a:xfrm>
          <a:prstGeom prst="rect">
            <a:avLst/>
          </a:prstGeom>
        </p:spPr>
        <p:txBody>
          <a:bodyPr>
            <a:noAutofit/>
          </a:bodyPr>
          <a:p>
            <a:pPr algn="just" defTabSz="687705">
              <a:lnSpc>
                <a:spcPts val="2200"/>
              </a:lnSpc>
              <a:buClrTx/>
              <a:buSzTx/>
              <a:buNone/>
            </a:pPr>
            <a:r>
              <a:rPr lang="zh-CN" altLang="en-US" sz="1400" dirty="0">
                <a:solidFill>
                  <a:srgbClr val="6C6E70"/>
                </a:solidFill>
                <a:latin typeface="兰亭黑-简 纤黑" panose="02000000000000000000" charset="-122"/>
                <a:ea typeface="兰亭黑-简 纤黑" panose="02000000000000000000" charset="-122"/>
                <a:sym typeface="+mn-ea"/>
              </a:rPr>
              <a:t>采用openDigger的现有指标activity。</a:t>
            </a:r>
            <a:endParaRPr lang="zh-CN" altLang="en-US" sz="1400" b="0" i="0">
              <a:solidFill>
                <a:srgbClr val="1F2328"/>
              </a:solidFill>
              <a:latin typeface="-apple-system"/>
              <a:ea typeface="-apple-system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en-US" altLang="zh-CN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en-US" altLang="zh-CN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  <a:p>
            <a:pPr algn="just" defTabSz="687705">
              <a:lnSpc>
                <a:spcPts val="2200"/>
              </a:lnSpc>
              <a:buClrTx/>
              <a:buSzTx/>
              <a:buNone/>
            </a:pPr>
            <a:endParaRPr lang="zh-CN" altLang="en-US" sz="1400" dirty="0">
              <a:solidFill>
                <a:srgbClr val="6C6E70"/>
              </a:solidFill>
              <a:latin typeface="兰亭黑-简 纤黑" panose="02000000000000000000" charset="-122"/>
              <a:ea typeface="兰亭黑-简 纤黑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00" y="2064385"/>
            <a:ext cx="4778375" cy="1692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65" y="513715"/>
            <a:ext cx="2186305" cy="2230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60" y="3315335"/>
            <a:ext cx="4859655" cy="147828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4" idx="3"/>
            <a:endCxn id="5" idx="1"/>
          </p:cNvCxnSpPr>
          <p:nvPr/>
        </p:nvCxnSpPr>
        <p:spPr>
          <a:xfrm flipV="1">
            <a:off x="5172075" y="1628775"/>
            <a:ext cx="1228090" cy="128206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0"/>
          </p:cNvCxnSpPr>
          <p:nvPr/>
        </p:nvCxnSpPr>
        <p:spPr>
          <a:xfrm>
            <a:off x="5172075" y="2910840"/>
            <a:ext cx="1446530" cy="404495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188460" y="3515360"/>
            <a:ext cx="619760" cy="120015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2ZlMjU2NDhhNTQzYTE2ZDU3ZWJjMTZiMmJkYjA2YzcifQ=="/>
  <p:tag name="resource_record_key" val="{&quot;10&quot;:[50001571]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913</Words>
  <Application>WPS 文字</Application>
  <PresentationFormat>自定义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9" baseType="lpstr">
      <vt:lpstr>Arial</vt:lpstr>
      <vt:lpstr>宋体</vt:lpstr>
      <vt:lpstr>Wingdings</vt:lpstr>
      <vt:lpstr>Gotham Rounded Book</vt:lpstr>
      <vt:lpstr>苹方-简</vt:lpstr>
      <vt:lpstr>兰亭黑-简 中黑</vt:lpstr>
      <vt:lpstr>Gotham Bold</vt:lpstr>
      <vt:lpstr>兰亭黑-简 纤黑</vt:lpstr>
      <vt:lpstr>Lantinghei SC Demibold</vt:lpstr>
      <vt:lpstr>方正兰亭细黑_GBK</vt:lpstr>
      <vt:lpstr>-apple-system</vt:lpstr>
      <vt:lpstr>Geometria</vt:lpstr>
      <vt:lpstr>微软雅黑</vt:lpstr>
      <vt:lpstr>汉仪旗黑</vt:lpstr>
      <vt:lpstr>宋体</vt:lpstr>
      <vt:lpstr>Arial Unicode MS</vt:lpstr>
      <vt:lpstr>汉仪书宋二KW</vt:lpstr>
      <vt:lpstr>Calibri Light</vt:lpstr>
      <vt:lpstr>Helvetica Neue</vt:lpstr>
      <vt:lpstr>Calibri</vt:lpstr>
      <vt:lpstr>DengXian</vt:lpstr>
      <vt:lpstr>汉仪中等线KW</vt:lpstr>
      <vt:lpstr>黑体-简</vt:lpstr>
      <vt:lpstr>Thonburi</vt:lpstr>
      <vt:lpstr>-apple-system</vt:lpstr>
      <vt:lpstr>方正兰亭细黑_GBK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Peng</cp:lastModifiedBy>
  <cp:revision>340</cp:revision>
  <dcterms:created xsi:type="dcterms:W3CDTF">2025-04-14T02:24:17Z</dcterms:created>
  <dcterms:modified xsi:type="dcterms:W3CDTF">2025-04-14T02:24:17Z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B7F22E561BCE4E5AB36FF7E677609E10</vt:lpwstr>
  </property>
  <property fmtid="{D5CDD505-2E9C-101B-9397-08002B2CF9AE}" pid="3" name="KSOProductBuildVer">
    <vt:lpwstr>2052-6.14.0.8924</vt:lpwstr>
  </property>
</Properties>
</file>