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12" r:id="rId3"/>
    <p:sldId id="344" r:id="rId4"/>
    <p:sldId id="345" r:id="rId5"/>
    <p:sldId id="346" r:id="rId6"/>
    <p:sldId id="370" r:id="rId7"/>
    <p:sldId id="371" r:id="rId8"/>
    <p:sldId id="347" r:id="rId9"/>
    <p:sldId id="361" r:id="rId10"/>
    <p:sldId id="348" r:id="rId11"/>
    <p:sldId id="365" r:id="rId12"/>
    <p:sldId id="366" r:id="rId13"/>
    <p:sldId id="364" r:id="rId14"/>
    <p:sldId id="322" r:id="rId15"/>
  </p:sldIdLst>
  <p:sldSz cx="9144000" cy="5184775"/>
  <p:notesSz cx="6858000" cy="9144000"/>
  <p:custDataLst>
    <p:tags r:id="rId20"/>
  </p:custDataLst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4" userDrawn="1">
          <p15:clr>
            <a:srgbClr val="A4A3A4"/>
          </p15:clr>
        </p15:guide>
        <p15:guide id="2" orient="horz" pos="3011" userDrawn="1">
          <p15:clr>
            <a:srgbClr val="A4A3A4"/>
          </p15:clr>
        </p15:guide>
        <p15:guide id="3" orient="horz" pos="1548" userDrawn="1">
          <p15:clr>
            <a:srgbClr val="A4A3A4"/>
          </p15:clr>
        </p15:guide>
        <p15:guide id="4" pos="1470" userDrawn="1">
          <p15:clr>
            <a:srgbClr val="A4A3A4"/>
          </p15:clr>
        </p15:guide>
        <p15:guide id="5" orient="horz" pos="1430" userDrawn="1">
          <p15:clr>
            <a:srgbClr val="A4A3A4"/>
          </p15:clr>
        </p15:guide>
        <p15:guide id="6" orient="horz" pos="2441" userDrawn="1">
          <p15:clr>
            <a:srgbClr val="A4A3A4"/>
          </p15:clr>
        </p15:guide>
        <p15:guide id="7" pos="2650" userDrawn="1">
          <p15:clr>
            <a:srgbClr val="A4A3A4"/>
          </p15:clr>
        </p15:guide>
        <p15:guide id="8" orient="horz" pos="2066" userDrawn="1">
          <p15:clr>
            <a:srgbClr val="A4A3A4"/>
          </p15:clr>
        </p15:guide>
        <p15:guide id="9" orient="horz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9A7"/>
    <a:srgbClr val="C76A6B"/>
    <a:srgbClr val="555759"/>
    <a:srgbClr val="FFFFFF"/>
    <a:srgbClr val="E9004C"/>
    <a:srgbClr val="F26E7D"/>
    <a:srgbClr val="E9F0F9"/>
    <a:srgbClr val="A0D6EF"/>
    <a:srgbClr val="6EC4E9"/>
    <a:srgbClr val="85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94714"/>
  </p:normalViewPr>
  <p:slideViewPr>
    <p:cSldViewPr snapToGrid="0" snapToObjects="1" showGuides="1">
      <p:cViewPr>
        <p:scale>
          <a:sx n="195" d="100"/>
          <a:sy n="195" d="100"/>
        </p:scale>
        <p:origin x="584" y="168"/>
      </p:cViewPr>
      <p:guideLst>
        <p:guide pos="5514"/>
        <p:guide orient="horz" pos="3011"/>
        <p:guide orient="horz" pos="1548"/>
        <p:guide pos="1470"/>
        <p:guide orient="horz" pos="1430"/>
        <p:guide orient="horz" pos="2441"/>
        <p:guide pos="2650"/>
        <p:guide orient="horz" pos="2066"/>
        <p:guide orient="horz" pos="1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5184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39091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675" y="1276985"/>
            <a:ext cx="7197090" cy="53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基于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GitHub项目数据分析的浏览器插件</a:t>
            </a:r>
            <a:endParaRPr kumimoji="1" lang="en-US" altLang="zh-CN" sz="3200" dirty="0" smtClean="0">
              <a:solidFill>
                <a:schemeClr val="bg1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3869824"/>
            <a:ext cx="1337080" cy="43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5675" y="2209165"/>
            <a:ext cx="7197090" cy="1437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5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第五组</a:t>
            </a:r>
            <a:endParaRPr kumimoji="1" lang="zh-CN" altLang="en-US" sz="2000" dirty="0" smtClean="0">
              <a:solidFill>
                <a:schemeClr val="bg1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 algn="ctr">
              <a:lnSpc>
                <a:spcPts val="35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组长：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彭佳恒</a:t>
            </a:r>
            <a:endParaRPr kumimoji="1" lang="zh-CN" altLang="en-US" sz="1600" dirty="0" smtClean="0">
              <a:solidFill>
                <a:schemeClr val="bg1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 algn="ctr">
              <a:lnSpc>
                <a:spcPts val="35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答辩人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: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史雪涛</a:t>
            </a:r>
            <a:endParaRPr kumimoji="1" lang="zh-CN" altLang="en-US" sz="1600" dirty="0" smtClean="0">
              <a:solidFill>
                <a:schemeClr val="bg1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07755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竞品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分析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6566" y="1553643"/>
            <a:ext cx="3475904" cy="206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现有的大部分产品对于数据洞察，基本都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着重在图表分析。并且将这些数据以图表的形式进行展示。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然而图表展示存在的问题也是显然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的：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对于社区新人来说，类似的数值图表体现的信息是有限度的。图表反应的趋势对于帮助用户提高社区的认知程度也是有限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竞品</a:t>
            </a: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分析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6045" y="1255395"/>
            <a:ext cx="5128260" cy="3243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07755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竞品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分析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553643"/>
            <a:ext cx="3475904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而对于项目管理者而言，单纯的图表对于项目社区管理的帮助也是非常有限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我们也很难从指数变化而感知到项目具体的发展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状态。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竞品</a:t>
            </a: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分析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8205" y="1255395"/>
            <a:ext cx="3628390" cy="2294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产品目标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因此我们希望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依托浏览器插件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平台，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  <a:sym typeface="+mn-ea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借助大模型的特征提取能力和总结能力，同时基于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X-lab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实验室的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OpenDigger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项目，制作一个</a:t>
            </a:r>
            <a:r>
              <a:rPr lang="zh-CN" altLang="en-US" sz="20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自动化生成对应开源仓库分析报告的工具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依靠大语言模型，我们可以真正意义上的总结，提炼一个开源仓库所拥有的有价值信息，不局限于图表的形式而使得用户获取更多的有效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信息。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</a:t>
            </a: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目标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1690" y="1638300"/>
            <a:ext cx="4027805" cy="161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503" y="2441394"/>
            <a:ext cx="5489803" cy="57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chemeClr val="bg1"/>
                </a:solidFill>
                <a:latin typeface="Geometria" panose="020B0503020204020204" charset="0"/>
                <a:ea typeface="+mj-ea"/>
                <a:cs typeface="Gotham Bold" charset="0"/>
              </a:rPr>
              <a:t>T</a:t>
            </a:r>
            <a:r>
              <a:rPr kumimoji="1" lang="en-US" sz="4000" dirty="0" smtClean="0">
                <a:solidFill>
                  <a:schemeClr val="bg1"/>
                </a:solidFill>
                <a:latin typeface="Geometria" panose="020B0503020204020204" charset="0"/>
                <a:ea typeface="+mj-ea"/>
                <a:cs typeface="Gotham Bold" charset="0"/>
              </a:rPr>
              <a:t>HANKS</a:t>
            </a:r>
            <a:endParaRPr kumimoji="1" lang="en-US" sz="4000" dirty="0">
              <a:solidFill>
                <a:schemeClr val="bg1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000"/>
              </a:lnSpc>
              <a:buClrTx/>
              <a:buSzTx/>
              <a:buFontTx/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分工介绍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9494" y="768306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分工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介绍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470" y="1342390"/>
            <a:ext cx="7000875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454" y="873081"/>
            <a:ext cx="7053873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产品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背景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3492204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Github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平台是一个全球的开源项目发布以及合作平台。聚集了全世界的开发者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参与进来。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</a:t>
            </a: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背景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0585" y="1660323"/>
            <a:ext cx="3492204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Github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上，开发者可以依赖平台建立起一个庞大的完善的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社区。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0" y="3243580"/>
            <a:ext cx="7598410" cy="1005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03500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产品背景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511098"/>
            <a:ext cx="4611121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然而，就如同所有长期发展的社区都面临的相同的问题一样。一个长期运营的社区面临的一个发展悖论是：随着社区的发展壮大，新加入的开发者将越来越难以参与到社区建设当中；同时，对于社区的管理者来说，管理的复杂度也会随着规模的增大的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增大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产品背景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3023235"/>
            <a:ext cx="3980180" cy="885190"/>
          </a:xfrm>
          <a:prstGeom prst="rect">
            <a:avLst/>
          </a:prstGeom>
        </p:spPr>
      </p:pic>
      <p:pic>
        <p:nvPicPr>
          <p:cNvPr id="5" name="图片 4" descr="61547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625" y="1788795"/>
            <a:ext cx="962660" cy="962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" y="4090035"/>
            <a:ext cx="4879340" cy="690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545" y="3056255"/>
            <a:ext cx="388620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03500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一个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栗子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产品背景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1626235"/>
            <a:ext cx="4773295" cy="30092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10200" y="1459865"/>
            <a:ext cx="3186430" cy="830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大灾变：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黑暗之日是一个开源的僵尸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末日生存游戏。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曾经有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一个人。。。。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在曾经的一个版本中，我发现子弹对着地雷开枪，是没有办法引爆地雷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的。。原因是地雷在游戏中的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分类不是道具而是陷阱。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于是我下定决心想要修改这个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问题。。。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03500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然后我看到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了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  <a:sym typeface="+mn-ea"/>
              </a:rPr>
              <a:t>产品背景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120" y="2287270"/>
            <a:ext cx="5678805" cy="2625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" y="1459865"/>
            <a:ext cx="6690995" cy="1289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" y="3205480"/>
            <a:ext cx="2963545" cy="133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22168" y="12915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产品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目标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572" y="1767638"/>
            <a:ext cx="4611121" cy="121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因此，如何通过某种方式精简由于社群规模带来的理解的复杂度，为新加入的开发者提供一个更加柔和的学习曲线，同时简化管理者的管理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难度，是一个非常重要的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问题。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</a:t>
            </a: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目标</a:t>
            </a:r>
            <a:endParaRPr kumimoji="1" lang="zh-CN" altLang="en-US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6905" y="1217295"/>
            <a:ext cx="2942590" cy="316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84928" y="224595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简化开源，轻松上手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1184231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竞品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  <a:sym typeface="+mn-ea"/>
              </a:rPr>
              <a:t>分析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目前类似功能的产品还是有一些的。比如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飞致云的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DataEase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，一款用于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Github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数据洞察的浏览器插件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竞品</a:t>
            </a: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分析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  <a:sym typeface="+mn-ea"/>
              </a:rPr>
              <a:t>03 / 31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8335" y="1609090"/>
            <a:ext cx="4361180" cy="1872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ZlMjU2NDhhNTQzYTE2ZDU3ZWJjMTZiMmJkYjA2Yzc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1238</Words>
  <Application>WPS 演示</Application>
  <PresentationFormat>自定义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Gotham Rounded Book</vt:lpstr>
      <vt:lpstr>Segoe Print</vt:lpstr>
      <vt:lpstr>兰亭黑-简 中黑</vt:lpstr>
      <vt:lpstr>Gotham Bold</vt:lpstr>
      <vt:lpstr>Geometria-Italic</vt:lpstr>
      <vt:lpstr>DejaVu Math TeX Gyre</vt:lpstr>
      <vt:lpstr>黑体</vt:lpstr>
      <vt:lpstr>兰亭黑-简 纤黑</vt:lpstr>
      <vt:lpstr>方正兰亭细黑_GBK</vt:lpstr>
      <vt:lpstr>Geometria</vt:lpstr>
      <vt:lpstr>微软雅黑</vt:lpstr>
      <vt:lpstr>Arial Unicode MS</vt:lpstr>
      <vt:lpstr>Calibri Light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史雪涛</cp:lastModifiedBy>
  <cp:revision>315</cp:revision>
  <dcterms:created xsi:type="dcterms:W3CDTF">2017-10-31T12:19:00Z</dcterms:created>
  <dcterms:modified xsi:type="dcterms:W3CDTF">2025-03-31T02:34:24Z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B7F22E561BCE4E5AB36FF7E677609E10</vt:lpwstr>
  </property>
  <property fmtid="{D5CDD505-2E9C-101B-9397-08002B2CF9AE}" pid="3" name="KSOProductBuildVer">
    <vt:lpwstr>2052-12.1.0.17140</vt:lpwstr>
  </property>
</Properties>
</file>