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618256-5214-DECF-2C5C-08E735DE1D64}" v="903" dt="2025-03-14T15:33:21.227"/>
    <p1510:client id="{DB044076-C96C-E9C7-00CD-D9E541965931}" v="423" dt="2025-03-14T13:07:24.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hyperlink" Target="https://docs.julialang.org/en/v1/manual/performance-tips/"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hyperlink" Target="https://docs.julialang.org/en/v1/manual/performance-tips/" TargetMode="External"/><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0449B7-CCFD-46A3-9ACF-3D0E0186153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4CAD3A1-7872-432A-8596-9F6E0EA9D0C8}">
      <dgm:prSet/>
      <dgm:spPr/>
      <dgm:t>
        <a:bodyPr/>
        <a:lstStyle/>
        <a:p>
          <a:pPr>
            <a:lnSpc>
              <a:spcPct val="100000"/>
            </a:lnSpc>
          </a:pPr>
          <a:r>
            <a:rPr lang="it-IT"/>
            <a:t>Scientific computing has traditionally required the highest performance, yet domain experts have largely moved to slower dynamic languages for daily work. We believe there are many good reasons to prefer dynamic languages for these applications, and we do not expect their use to diminish. Fortunately, modern language design and compiler techniques make it possible to mostly eliminate the performance trade-off and provide a single environment productive enough for prototyping and efficient enough for deploying performance-intensive applications. The Julia programming language fills this role: it is a flexible dynamic language, appropriate for scientific and numerical computing, with performance comparable to traditional statically-typed languages.</a:t>
          </a:r>
          <a:endParaRPr lang="en-US"/>
        </a:p>
      </dgm:t>
    </dgm:pt>
    <dgm:pt modelId="{2EDE3CF5-E48E-4424-AE68-ED4AE2AC0AB9}" type="parTrans" cxnId="{5CA6334C-4F16-4BBA-AEB4-387367BE4671}">
      <dgm:prSet/>
      <dgm:spPr/>
      <dgm:t>
        <a:bodyPr/>
        <a:lstStyle/>
        <a:p>
          <a:endParaRPr lang="en-US"/>
        </a:p>
      </dgm:t>
    </dgm:pt>
    <dgm:pt modelId="{DC0AACB4-1B58-4787-9221-9824D175F4C2}" type="sibTrans" cxnId="{5CA6334C-4F16-4BBA-AEB4-387367BE4671}">
      <dgm:prSet/>
      <dgm:spPr/>
      <dgm:t>
        <a:bodyPr/>
        <a:lstStyle/>
        <a:p>
          <a:pPr>
            <a:lnSpc>
              <a:spcPct val="100000"/>
            </a:lnSpc>
          </a:pPr>
          <a:endParaRPr lang="en-US"/>
        </a:p>
      </dgm:t>
    </dgm:pt>
    <dgm:pt modelId="{79DB86D6-5424-4957-9E47-87287A72EBED}">
      <dgm:prSet/>
      <dgm:spPr/>
      <dgm:t>
        <a:bodyPr/>
        <a:lstStyle/>
        <a:p>
          <a:pPr>
            <a:lnSpc>
              <a:spcPct val="100000"/>
            </a:lnSpc>
          </a:pPr>
          <a:r>
            <a:rPr lang="it-IT"/>
            <a:t>Because Julia's compiler is different from the interpreters used for languages like Python or R, you may find that Julia's performance is unintuitive at first. If you find that something is slow, we highly recommend reading through the </a:t>
          </a:r>
          <a:r>
            <a:rPr lang="it-IT">
              <a:hlinkClick xmlns:r="http://schemas.openxmlformats.org/officeDocument/2006/relationships" r:id="rId1"/>
            </a:rPr>
            <a:t>Performance Tips</a:t>
          </a:r>
          <a:r>
            <a:rPr lang="it-IT"/>
            <a:t> section before trying anything else. Once you understand how Julia works, it is easy to write code that is nearly as fast as C.</a:t>
          </a:r>
          <a:endParaRPr lang="en-US"/>
        </a:p>
      </dgm:t>
    </dgm:pt>
    <dgm:pt modelId="{42C78FCE-ED4A-4AD1-A322-B423E7FCC650}" type="parTrans" cxnId="{CF009896-A740-4FFF-BD96-B8C3295FEC0C}">
      <dgm:prSet/>
      <dgm:spPr/>
      <dgm:t>
        <a:bodyPr/>
        <a:lstStyle/>
        <a:p>
          <a:endParaRPr lang="en-US"/>
        </a:p>
      </dgm:t>
    </dgm:pt>
    <dgm:pt modelId="{106FE51B-416B-4BC9-BB47-58339CC231EB}" type="sibTrans" cxnId="{CF009896-A740-4FFF-BD96-B8C3295FEC0C}">
      <dgm:prSet/>
      <dgm:spPr/>
      <dgm:t>
        <a:bodyPr/>
        <a:lstStyle/>
        <a:p>
          <a:endParaRPr lang="en-US"/>
        </a:p>
      </dgm:t>
    </dgm:pt>
    <dgm:pt modelId="{C274155E-CEA6-40F5-8A1D-F311B80368E6}" type="pres">
      <dgm:prSet presAssocID="{640449B7-CCFD-46A3-9ACF-3D0E01861532}" presName="root" presStyleCnt="0">
        <dgm:presLayoutVars>
          <dgm:dir/>
          <dgm:resizeHandles val="exact"/>
        </dgm:presLayoutVars>
      </dgm:prSet>
      <dgm:spPr/>
    </dgm:pt>
    <dgm:pt modelId="{6D2C8D12-5B68-44DE-8BC3-FA26B37B64E5}" type="pres">
      <dgm:prSet presAssocID="{640449B7-CCFD-46A3-9ACF-3D0E01861532}" presName="container" presStyleCnt="0">
        <dgm:presLayoutVars>
          <dgm:dir/>
          <dgm:resizeHandles val="exact"/>
        </dgm:presLayoutVars>
      </dgm:prSet>
      <dgm:spPr/>
    </dgm:pt>
    <dgm:pt modelId="{35AAED0A-D7AC-4EBD-B4C7-F56D8F585D72}" type="pres">
      <dgm:prSet presAssocID="{F4CAD3A1-7872-432A-8596-9F6E0EA9D0C8}" presName="compNode" presStyleCnt="0"/>
      <dgm:spPr/>
    </dgm:pt>
    <dgm:pt modelId="{2515790F-B18E-4891-8CCE-9ED10BEAA005}" type="pres">
      <dgm:prSet presAssocID="{F4CAD3A1-7872-432A-8596-9F6E0EA9D0C8}" presName="iconBgRect" presStyleLbl="bgShp" presStyleIdx="0" presStyleCnt="2"/>
      <dgm:spPr/>
    </dgm:pt>
    <dgm:pt modelId="{2C978128-2EB9-458E-8093-304E35ED7E2E}" type="pres">
      <dgm:prSet presAssocID="{F4CAD3A1-7872-432A-8596-9F6E0EA9D0C8}"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grammer"/>
        </a:ext>
      </dgm:extLst>
    </dgm:pt>
    <dgm:pt modelId="{37ABCF99-1AE8-4D5B-AB29-8A99EA3CB092}" type="pres">
      <dgm:prSet presAssocID="{F4CAD3A1-7872-432A-8596-9F6E0EA9D0C8}" presName="spaceRect" presStyleCnt="0"/>
      <dgm:spPr/>
    </dgm:pt>
    <dgm:pt modelId="{E28FA89A-E5D2-43E9-80F7-A8995F1514B7}" type="pres">
      <dgm:prSet presAssocID="{F4CAD3A1-7872-432A-8596-9F6E0EA9D0C8}" presName="textRect" presStyleLbl="revTx" presStyleIdx="0" presStyleCnt="2">
        <dgm:presLayoutVars>
          <dgm:chMax val="1"/>
          <dgm:chPref val="1"/>
        </dgm:presLayoutVars>
      </dgm:prSet>
      <dgm:spPr/>
    </dgm:pt>
    <dgm:pt modelId="{EA73B201-A833-480F-BF09-F16CC0C24A72}" type="pres">
      <dgm:prSet presAssocID="{DC0AACB4-1B58-4787-9221-9824D175F4C2}" presName="sibTrans" presStyleLbl="sibTrans2D1" presStyleIdx="0" presStyleCnt="0"/>
      <dgm:spPr/>
    </dgm:pt>
    <dgm:pt modelId="{3A2144B2-4743-4AE9-BD5E-5D65F9CCC6C5}" type="pres">
      <dgm:prSet presAssocID="{79DB86D6-5424-4957-9E47-87287A72EBED}" presName="compNode" presStyleCnt="0"/>
      <dgm:spPr/>
    </dgm:pt>
    <dgm:pt modelId="{52AEA483-BB29-4B23-BA2A-90455500778E}" type="pres">
      <dgm:prSet presAssocID="{79DB86D6-5424-4957-9E47-87287A72EBED}" presName="iconBgRect" presStyleLbl="bgShp" presStyleIdx="1" presStyleCnt="2"/>
      <dgm:spPr/>
    </dgm:pt>
    <dgm:pt modelId="{2199AC2C-D83E-450D-8933-58628D43166A}" type="pres">
      <dgm:prSet presAssocID="{79DB86D6-5424-4957-9E47-87287A72EBED}"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Processor"/>
        </a:ext>
      </dgm:extLst>
    </dgm:pt>
    <dgm:pt modelId="{F9B4B6E2-8859-48D2-AEFE-35F6B270C818}" type="pres">
      <dgm:prSet presAssocID="{79DB86D6-5424-4957-9E47-87287A72EBED}" presName="spaceRect" presStyleCnt="0"/>
      <dgm:spPr/>
    </dgm:pt>
    <dgm:pt modelId="{3730A342-5E72-4F78-97C8-C99D12FB5921}" type="pres">
      <dgm:prSet presAssocID="{79DB86D6-5424-4957-9E47-87287A72EBED}" presName="textRect" presStyleLbl="revTx" presStyleIdx="1" presStyleCnt="2">
        <dgm:presLayoutVars>
          <dgm:chMax val="1"/>
          <dgm:chPref val="1"/>
        </dgm:presLayoutVars>
      </dgm:prSet>
      <dgm:spPr/>
    </dgm:pt>
  </dgm:ptLst>
  <dgm:cxnLst>
    <dgm:cxn modelId="{1B133B4B-BA29-4A83-9946-23EDFFD33D65}" type="presOf" srcId="{79DB86D6-5424-4957-9E47-87287A72EBED}" destId="{3730A342-5E72-4F78-97C8-C99D12FB5921}" srcOrd="0" destOrd="0" presId="urn:microsoft.com/office/officeart/2018/2/layout/IconCircleList"/>
    <dgm:cxn modelId="{5CA6334C-4F16-4BBA-AEB4-387367BE4671}" srcId="{640449B7-CCFD-46A3-9ACF-3D0E01861532}" destId="{F4CAD3A1-7872-432A-8596-9F6E0EA9D0C8}" srcOrd="0" destOrd="0" parTransId="{2EDE3CF5-E48E-4424-AE68-ED4AE2AC0AB9}" sibTransId="{DC0AACB4-1B58-4787-9221-9824D175F4C2}"/>
    <dgm:cxn modelId="{CF009896-A740-4FFF-BD96-B8C3295FEC0C}" srcId="{640449B7-CCFD-46A3-9ACF-3D0E01861532}" destId="{79DB86D6-5424-4957-9E47-87287A72EBED}" srcOrd="1" destOrd="0" parTransId="{42C78FCE-ED4A-4AD1-A322-B423E7FCC650}" sibTransId="{106FE51B-416B-4BC9-BB47-58339CC231EB}"/>
    <dgm:cxn modelId="{19BC41B5-476B-4CE3-BB96-F8E4D4E23BC0}" type="presOf" srcId="{F4CAD3A1-7872-432A-8596-9F6E0EA9D0C8}" destId="{E28FA89A-E5D2-43E9-80F7-A8995F1514B7}" srcOrd="0" destOrd="0" presId="urn:microsoft.com/office/officeart/2018/2/layout/IconCircleList"/>
    <dgm:cxn modelId="{8A04FAD3-7663-4B84-9327-EEC9ECED35A4}" type="presOf" srcId="{640449B7-CCFD-46A3-9ACF-3D0E01861532}" destId="{C274155E-CEA6-40F5-8A1D-F311B80368E6}" srcOrd="0" destOrd="0" presId="urn:microsoft.com/office/officeart/2018/2/layout/IconCircleList"/>
    <dgm:cxn modelId="{A88867EF-BA12-40BD-84A0-CEA2952A2B04}" type="presOf" srcId="{DC0AACB4-1B58-4787-9221-9824D175F4C2}" destId="{EA73B201-A833-480F-BF09-F16CC0C24A72}" srcOrd="0" destOrd="0" presId="urn:microsoft.com/office/officeart/2018/2/layout/IconCircleList"/>
    <dgm:cxn modelId="{9BB8B88B-F465-4036-9E03-5B811DE2D618}" type="presParOf" srcId="{C274155E-CEA6-40F5-8A1D-F311B80368E6}" destId="{6D2C8D12-5B68-44DE-8BC3-FA26B37B64E5}" srcOrd="0" destOrd="0" presId="urn:microsoft.com/office/officeart/2018/2/layout/IconCircleList"/>
    <dgm:cxn modelId="{C279DA7A-608B-4394-A071-D311B1152ED4}" type="presParOf" srcId="{6D2C8D12-5B68-44DE-8BC3-FA26B37B64E5}" destId="{35AAED0A-D7AC-4EBD-B4C7-F56D8F585D72}" srcOrd="0" destOrd="0" presId="urn:microsoft.com/office/officeart/2018/2/layout/IconCircleList"/>
    <dgm:cxn modelId="{5FEB315F-26F6-4C9E-A727-580419690A68}" type="presParOf" srcId="{35AAED0A-D7AC-4EBD-B4C7-F56D8F585D72}" destId="{2515790F-B18E-4891-8CCE-9ED10BEAA005}" srcOrd="0" destOrd="0" presId="urn:microsoft.com/office/officeart/2018/2/layout/IconCircleList"/>
    <dgm:cxn modelId="{6CFA6209-361C-4110-821E-0BACBF8C6971}" type="presParOf" srcId="{35AAED0A-D7AC-4EBD-B4C7-F56D8F585D72}" destId="{2C978128-2EB9-458E-8093-304E35ED7E2E}" srcOrd="1" destOrd="0" presId="urn:microsoft.com/office/officeart/2018/2/layout/IconCircleList"/>
    <dgm:cxn modelId="{64C59971-E78F-4A40-8CB8-38616D234B8E}" type="presParOf" srcId="{35AAED0A-D7AC-4EBD-B4C7-F56D8F585D72}" destId="{37ABCF99-1AE8-4D5B-AB29-8A99EA3CB092}" srcOrd="2" destOrd="0" presId="urn:microsoft.com/office/officeart/2018/2/layout/IconCircleList"/>
    <dgm:cxn modelId="{57A2A2EE-3F95-4175-99E3-B51E5D7FCB79}" type="presParOf" srcId="{35AAED0A-D7AC-4EBD-B4C7-F56D8F585D72}" destId="{E28FA89A-E5D2-43E9-80F7-A8995F1514B7}" srcOrd="3" destOrd="0" presId="urn:microsoft.com/office/officeart/2018/2/layout/IconCircleList"/>
    <dgm:cxn modelId="{6D2B42EC-F453-479C-A564-4F4837E7EF0D}" type="presParOf" srcId="{6D2C8D12-5B68-44DE-8BC3-FA26B37B64E5}" destId="{EA73B201-A833-480F-BF09-F16CC0C24A72}" srcOrd="1" destOrd="0" presId="urn:microsoft.com/office/officeart/2018/2/layout/IconCircleList"/>
    <dgm:cxn modelId="{1079C17F-497B-4785-ACED-7D393E134A3C}" type="presParOf" srcId="{6D2C8D12-5B68-44DE-8BC3-FA26B37B64E5}" destId="{3A2144B2-4743-4AE9-BD5E-5D65F9CCC6C5}" srcOrd="2" destOrd="0" presId="urn:microsoft.com/office/officeart/2018/2/layout/IconCircleList"/>
    <dgm:cxn modelId="{BDC54BEC-EED9-4056-B79F-E98F28C26BE7}" type="presParOf" srcId="{3A2144B2-4743-4AE9-BD5E-5D65F9CCC6C5}" destId="{52AEA483-BB29-4B23-BA2A-90455500778E}" srcOrd="0" destOrd="0" presId="urn:microsoft.com/office/officeart/2018/2/layout/IconCircleList"/>
    <dgm:cxn modelId="{B8DE9ED9-9A4A-4F9E-AF04-31C08D88EA54}" type="presParOf" srcId="{3A2144B2-4743-4AE9-BD5E-5D65F9CCC6C5}" destId="{2199AC2C-D83E-450D-8933-58628D43166A}" srcOrd="1" destOrd="0" presId="urn:microsoft.com/office/officeart/2018/2/layout/IconCircleList"/>
    <dgm:cxn modelId="{CFDC325C-C97B-43B6-9DDD-5D5E4A5B6FF0}" type="presParOf" srcId="{3A2144B2-4743-4AE9-BD5E-5D65F9CCC6C5}" destId="{F9B4B6E2-8859-48D2-AEFE-35F6B270C818}" srcOrd="2" destOrd="0" presId="urn:microsoft.com/office/officeart/2018/2/layout/IconCircleList"/>
    <dgm:cxn modelId="{10B83F4B-D85A-4394-9C33-5A079EF2181B}" type="presParOf" srcId="{3A2144B2-4743-4AE9-BD5E-5D65F9CCC6C5}" destId="{3730A342-5E72-4F78-97C8-C99D12FB592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5790F-B18E-4891-8CCE-9ED10BEAA005}">
      <dsp:nvSpPr>
        <dsp:cNvPr id="0" name=""/>
        <dsp:cNvSpPr/>
      </dsp:nvSpPr>
      <dsp:spPr>
        <a:xfrm>
          <a:off x="288829" y="1791621"/>
          <a:ext cx="1375395" cy="137539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978128-2EB9-458E-8093-304E35ED7E2E}">
      <dsp:nvSpPr>
        <dsp:cNvPr id="0" name=""/>
        <dsp:cNvSpPr/>
      </dsp:nvSpPr>
      <dsp:spPr>
        <a:xfrm>
          <a:off x="577662" y="2080454"/>
          <a:ext cx="797729" cy="7977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8FA89A-E5D2-43E9-80F7-A8995F1514B7}">
      <dsp:nvSpPr>
        <dsp:cNvPr id="0" name=""/>
        <dsp:cNvSpPr/>
      </dsp:nvSpPr>
      <dsp:spPr>
        <a:xfrm>
          <a:off x="1958952" y="1791621"/>
          <a:ext cx="3242004" cy="1375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it-IT" sz="1100" kern="1200"/>
            <a:t>Scientific computing has traditionally required the highest performance, yet domain experts have largely moved to slower dynamic languages for daily work. We believe there are many good reasons to prefer dynamic languages for these applications, and we do not expect their use to diminish. Fortunately, modern language design and compiler techniques make it possible to mostly eliminate the performance trade-off and provide a single environment productive enough for prototyping and efficient enough for deploying performance-intensive applications. The Julia programming language fills this role: it is a flexible dynamic language, appropriate for scientific and numerical computing, with performance comparable to traditional statically-typed languages.</a:t>
          </a:r>
          <a:endParaRPr lang="en-US" sz="1100" kern="1200"/>
        </a:p>
      </dsp:txBody>
      <dsp:txXfrm>
        <a:off x="1958952" y="1791621"/>
        <a:ext cx="3242004" cy="1375395"/>
      </dsp:txXfrm>
    </dsp:sp>
    <dsp:sp modelId="{52AEA483-BB29-4B23-BA2A-90455500778E}">
      <dsp:nvSpPr>
        <dsp:cNvPr id="0" name=""/>
        <dsp:cNvSpPr/>
      </dsp:nvSpPr>
      <dsp:spPr>
        <a:xfrm>
          <a:off x="5765851" y="1791621"/>
          <a:ext cx="1375395" cy="137539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9AC2C-D83E-450D-8933-58628D43166A}">
      <dsp:nvSpPr>
        <dsp:cNvPr id="0" name=""/>
        <dsp:cNvSpPr/>
      </dsp:nvSpPr>
      <dsp:spPr>
        <a:xfrm>
          <a:off x="6054684" y="2080454"/>
          <a:ext cx="797729" cy="7977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30A342-5E72-4F78-97C8-C99D12FB5921}">
      <dsp:nvSpPr>
        <dsp:cNvPr id="0" name=""/>
        <dsp:cNvSpPr/>
      </dsp:nvSpPr>
      <dsp:spPr>
        <a:xfrm>
          <a:off x="7435974" y="1791621"/>
          <a:ext cx="3242004" cy="1375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it-IT" sz="1100" kern="1200"/>
            <a:t>Because Julia's compiler is different from the interpreters used for languages like Python or R, you may find that Julia's performance is unintuitive at first. If you find that something is slow, we highly recommend reading through the </a:t>
          </a:r>
          <a:r>
            <a:rPr lang="it-IT" sz="1100" kern="1200">
              <a:hlinkClick xmlns:r="http://schemas.openxmlformats.org/officeDocument/2006/relationships" r:id="rId5"/>
            </a:rPr>
            <a:t>Performance Tips</a:t>
          </a:r>
          <a:r>
            <a:rPr lang="it-IT" sz="1100" kern="1200"/>
            <a:t> section before trying anything else. Once you understand how Julia works, it is easy to write code that is nearly as fast as C.</a:t>
          </a:r>
          <a:endParaRPr lang="en-US" sz="1100" kern="1200"/>
        </a:p>
      </dsp:txBody>
      <dsp:txXfrm>
        <a:off x="7435974" y="1791621"/>
        <a:ext cx="3242004" cy="137539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3/14/2025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957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3/14/2025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91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3/14/2025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413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3/14/2025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935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3/14/2025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9455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3/14/2025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0255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3/14/2025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129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3/14/2025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7189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3/14/2025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4743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3/14/2025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2886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3/14/2025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756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3/14/2025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47606439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25" r:id="rId6"/>
    <p:sldLayoutId id="2147483721" r:id="rId7"/>
    <p:sldLayoutId id="2147483722" r:id="rId8"/>
    <p:sldLayoutId id="2147483723" r:id="rId9"/>
    <p:sldLayoutId id="2147483724" r:id="rId10"/>
    <p:sldLayoutId id="2147483726"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docs.julialang.org/en/v1/#man-introduction"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6" name="Picture 15">
            <a:extLst>
              <a:ext uri="{FF2B5EF4-FFF2-40B4-BE49-F238E27FC236}">
                <a16:creationId xmlns:a16="http://schemas.microsoft.com/office/drawing/2014/main" id="{4D3A43C3-3A86-5BD6-CD1D-EF27AFCF9170}"/>
              </a:ext>
            </a:extLst>
          </p:cNvPr>
          <p:cNvPicPr>
            <a:picLocks noChangeAspect="1"/>
          </p:cNvPicPr>
          <p:nvPr/>
        </p:nvPicPr>
        <p:blipFill>
          <a:blip r:embed="rId2"/>
          <a:srcRect l="9091" t="4545" b="6134"/>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B7D064F0-6D2A-219C-C000-14ABD99EC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06" y="0"/>
            <a:ext cx="4903694" cy="6858001"/>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1" y="822960"/>
            <a:ext cx="4286054" cy="3474720"/>
          </a:xfrm>
        </p:spPr>
        <p:txBody>
          <a:bodyPr anchor="b">
            <a:normAutofit/>
          </a:bodyPr>
          <a:lstStyle/>
          <a:p>
            <a:pPr algn="l"/>
            <a:r>
              <a:rPr lang="en-US" sz="5200"/>
              <a:t>Cos'è e perchè imparare Julia</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9DE36-CC1F-9BE4-6C51-AAF64EC187B4}"/>
              </a:ext>
            </a:extLst>
          </p:cNvPr>
          <p:cNvSpPr>
            <a:spLocks noGrp="1"/>
          </p:cNvSpPr>
          <p:nvPr>
            <p:ph type="title"/>
          </p:nvPr>
        </p:nvSpPr>
        <p:spPr>
          <a:xfrm>
            <a:off x="612648" y="548640"/>
            <a:ext cx="10966808" cy="774628"/>
          </a:xfrm>
        </p:spPr>
        <p:txBody>
          <a:bodyPr anchor="t">
            <a:normAutofit/>
          </a:bodyPr>
          <a:lstStyle/>
          <a:p>
            <a:r>
              <a:rPr lang="en-US" dirty="0"/>
              <a:t>Come Julia </a:t>
            </a:r>
            <a:r>
              <a:rPr lang="en-US" dirty="0" err="1"/>
              <a:t>presenta</a:t>
            </a:r>
            <a:r>
              <a:rPr lang="en-US" dirty="0"/>
              <a:t> se </a:t>
            </a:r>
            <a:r>
              <a:rPr lang="en-US" dirty="0" err="1"/>
              <a:t>stessa</a:t>
            </a:r>
            <a:endParaRPr lang="en-US" dirty="0"/>
          </a:p>
        </p:txBody>
      </p:sp>
      <p:graphicFrame>
        <p:nvGraphicFramePr>
          <p:cNvPr id="18" name="Content Placeholder 2">
            <a:extLst>
              <a:ext uri="{FF2B5EF4-FFF2-40B4-BE49-F238E27FC236}">
                <a16:creationId xmlns:a16="http://schemas.microsoft.com/office/drawing/2014/main" id="{B744EBA0-35F0-1720-D444-B57D8FB9D8E4}"/>
              </a:ext>
            </a:extLst>
          </p:cNvPr>
          <p:cNvGraphicFramePr>
            <a:graphicFrameLocks noGrp="1"/>
          </p:cNvGraphicFramePr>
          <p:nvPr>
            <p:ph idx="1"/>
            <p:extLst>
              <p:ext uri="{D42A27DB-BD31-4B8C-83A1-F6EECF244321}">
                <p14:modId xmlns:p14="http://schemas.microsoft.com/office/powerpoint/2010/main" val="3059765933"/>
              </p:ext>
            </p:extLst>
          </p:nvPr>
        </p:nvGraphicFramePr>
        <p:xfrm>
          <a:off x="612648" y="1336766"/>
          <a:ext cx="10966808" cy="4958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5" name="TextBox 294">
            <a:extLst>
              <a:ext uri="{FF2B5EF4-FFF2-40B4-BE49-F238E27FC236}">
                <a16:creationId xmlns:a16="http://schemas.microsoft.com/office/drawing/2014/main" id="{AA1C1516-F197-FFAC-6121-7E5A8AEF6F7D}"/>
              </a:ext>
            </a:extLst>
          </p:cNvPr>
          <p:cNvSpPr txBox="1"/>
          <p:nvPr/>
        </p:nvSpPr>
        <p:spPr>
          <a:xfrm>
            <a:off x="609599" y="6291942"/>
            <a:ext cx="37446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Fonte: </a:t>
            </a:r>
            <a:r>
              <a:rPr lang="en-US" dirty="0">
                <a:hlinkClick r:id="rId7"/>
              </a:rPr>
              <a:t>Julia's Documentation</a:t>
            </a:r>
            <a:endParaRPr lang="en-US"/>
          </a:p>
        </p:txBody>
      </p:sp>
    </p:spTree>
    <p:extLst>
      <p:ext uri="{BB962C8B-B14F-4D97-AF65-F5344CB8AC3E}">
        <p14:creationId xmlns:p14="http://schemas.microsoft.com/office/powerpoint/2010/main" val="199708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train on a train track in the middle of the forest">
            <a:extLst>
              <a:ext uri="{FF2B5EF4-FFF2-40B4-BE49-F238E27FC236}">
                <a16:creationId xmlns:a16="http://schemas.microsoft.com/office/drawing/2014/main" id="{170E8DB1-892C-28EF-F9B6-10C3AC53EAC8}"/>
              </a:ext>
            </a:extLst>
          </p:cNvPr>
          <p:cNvPicPr>
            <a:picLocks noChangeAspect="1"/>
          </p:cNvPicPr>
          <p:nvPr/>
        </p:nvPicPr>
        <p:blipFill>
          <a:blip r:embed="rId2"/>
          <a:srcRect l="32063" r="20799" b="-10"/>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47A4A061-325C-C104-1FB6-DBB86329E492}"/>
              </a:ext>
            </a:extLst>
          </p:cNvPr>
          <p:cNvSpPr>
            <a:spLocks noGrp="1"/>
          </p:cNvSpPr>
          <p:nvPr>
            <p:ph type="title"/>
          </p:nvPr>
        </p:nvSpPr>
        <p:spPr>
          <a:xfrm>
            <a:off x="612648" y="600075"/>
            <a:ext cx="6035040" cy="1529932"/>
          </a:xfrm>
        </p:spPr>
        <p:txBody>
          <a:bodyPr anchor="b">
            <a:normAutofit/>
          </a:bodyPr>
          <a:lstStyle/>
          <a:p>
            <a:r>
              <a:rPr lang="en-US" dirty="0"/>
              <a:t>Julia ha due </a:t>
            </a:r>
            <a:r>
              <a:rPr lang="en-US" dirty="0" err="1"/>
              <a:t>priorità</a:t>
            </a:r>
            <a:r>
              <a:rPr lang="en-US" dirty="0"/>
              <a:t> </a:t>
            </a:r>
          </a:p>
        </p:txBody>
      </p:sp>
      <p:sp>
        <p:nvSpPr>
          <p:cNvPr id="3" name="Content Placeholder 2">
            <a:extLst>
              <a:ext uri="{FF2B5EF4-FFF2-40B4-BE49-F238E27FC236}">
                <a16:creationId xmlns:a16="http://schemas.microsoft.com/office/drawing/2014/main" id="{E4AD060C-22D4-2393-4521-C3B519911F71}"/>
              </a:ext>
            </a:extLst>
          </p:cNvPr>
          <p:cNvSpPr>
            <a:spLocks noGrp="1"/>
          </p:cNvSpPr>
          <p:nvPr>
            <p:ph idx="1"/>
          </p:nvPr>
        </p:nvSpPr>
        <p:spPr>
          <a:xfrm>
            <a:off x="612648" y="2212848"/>
            <a:ext cx="6035040" cy="4096512"/>
          </a:xfrm>
        </p:spPr>
        <p:txBody>
          <a:bodyPr vert="horz" lIns="91440" tIns="45720" rIns="91440" bIns="45720" rtlCol="0" anchor="t">
            <a:normAutofit/>
          </a:bodyPr>
          <a:lstStyle/>
          <a:p>
            <a:r>
              <a:rPr lang="en-US" sz="1800" dirty="0" err="1"/>
              <a:t>Essere</a:t>
            </a:r>
            <a:r>
              <a:rPr lang="en-US" sz="1800" dirty="0"/>
              <a:t> un </a:t>
            </a:r>
            <a:r>
              <a:rPr lang="en-US" sz="1800" dirty="0" err="1"/>
              <a:t>linguaggio</a:t>
            </a:r>
            <a:r>
              <a:rPr lang="en-US" sz="1800" dirty="0"/>
              <a:t> </a:t>
            </a:r>
            <a:r>
              <a:rPr lang="en-US" sz="1800" dirty="0" err="1"/>
              <a:t>dinamico</a:t>
            </a:r>
            <a:r>
              <a:rPr lang="en-US" sz="1800" dirty="0"/>
              <a:t>, </a:t>
            </a:r>
            <a:r>
              <a:rPr lang="en-US" sz="1800" dirty="0" err="1"/>
              <a:t>ovvero</a:t>
            </a:r>
            <a:r>
              <a:rPr lang="en-US" sz="1800" dirty="0"/>
              <a:t> dove il </a:t>
            </a:r>
            <a:r>
              <a:rPr lang="en-US" sz="1800" dirty="0" err="1"/>
              <a:t>tipo</a:t>
            </a:r>
            <a:r>
              <a:rPr lang="en-US" sz="1800" dirty="0"/>
              <a:t> </a:t>
            </a:r>
            <a:r>
              <a:rPr lang="en-US" sz="1800" dirty="0" err="1"/>
              <a:t>delle</a:t>
            </a:r>
            <a:r>
              <a:rPr lang="en-US" sz="1800" dirty="0"/>
              <a:t> </a:t>
            </a:r>
            <a:r>
              <a:rPr lang="en-US" sz="1800" dirty="0" err="1"/>
              <a:t>variabili</a:t>
            </a:r>
            <a:r>
              <a:rPr lang="en-US" sz="1800" dirty="0"/>
              <a:t> è </a:t>
            </a:r>
            <a:r>
              <a:rPr lang="en-US" sz="1800" dirty="0" err="1"/>
              <a:t>conosciuto</a:t>
            </a:r>
            <a:r>
              <a:rPr lang="en-US" sz="1800" dirty="0"/>
              <a:t> solo a runtime. </a:t>
            </a:r>
            <a:r>
              <a:rPr lang="en-US" sz="1800" dirty="0" err="1"/>
              <a:t>Questo</a:t>
            </a:r>
            <a:r>
              <a:rPr lang="en-US" sz="1800" dirty="0"/>
              <a:t> </a:t>
            </a:r>
            <a:r>
              <a:rPr lang="en-US" sz="1800" dirty="0" err="1"/>
              <a:t>permette</a:t>
            </a:r>
            <a:r>
              <a:rPr lang="en-US" sz="1800" dirty="0"/>
              <a:t> a un </a:t>
            </a:r>
            <a:r>
              <a:rPr lang="en-US" sz="1800" dirty="0" err="1"/>
              <a:t>linguaggio</a:t>
            </a:r>
            <a:r>
              <a:rPr lang="en-US" sz="1800" dirty="0"/>
              <a:t> </a:t>
            </a:r>
            <a:r>
              <a:rPr lang="en-US" sz="1800" dirty="0" err="1"/>
              <a:t>una</a:t>
            </a:r>
            <a:r>
              <a:rPr lang="en-US" sz="1800" dirty="0"/>
              <a:t> </a:t>
            </a:r>
            <a:r>
              <a:rPr lang="en-US" sz="1800" dirty="0" err="1"/>
              <a:t>sintassi</a:t>
            </a:r>
            <a:r>
              <a:rPr lang="en-US" sz="1800" dirty="0"/>
              <a:t> molto </a:t>
            </a:r>
            <a:r>
              <a:rPr lang="en-US" sz="1800" dirty="0" err="1"/>
              <a:t>più</a:t>
            </a:r>
            <a:r>
              <a:rPr lang="en-US" sz="1800" dirty="0"/>
              <a:t> semplice </a:t>
            </a:r>
          </a:p>
          <a:p>
            <a:r>
              <a:rPr lang="en-US" sz="1800" dirty="0"/>
              <a:t>Avere </a:t>
            </a:r>
            <a:r>
              <a:rPr lang="en-US" sz="1800" dirty="0" err="1"/>
              <a:t>perfomance</a:t>
            </a:r>
            <a:r>
              <a:rPr lang="en-US" sz="1800" dirty="0"/>
              <a:t> </a:t>
            </a:r>
            <a:r>
              <a:rPr lang="en-US" sz="1800" dirty="0" err="1"/>
              <a:t>comparabili</a:t>
            </a:r>
            <a:r>
              <a:rPr lang="en-US" sz="1800" dirty="0"/>
              <a:t> a quelle di </a:t>
            </a:r>
            <a:r>
              <a:rPr lang="en-US" sz="1800" dirty="0" err="1"/>
              <a:t>linguaggi</a:t>
            </a:r>
            <a:r>
              <a:rPr lang="en-US" sz="1800" dirty="0"/>
              <a:t> </a:t>
            </a:r>
            <a:r>
              <a:rPr lang="en-US" sz="1800" dirty="0" err="1"/>
              <a:t>statici</a:t>
            </a:r>
            <a:r>
              <a:rPr lang="en-US" sz="1800" dirty="0"/>
              <a:t> come C e Fortran </a:t>
            </a:r>
          </a:p>
        </p:txBody>
      </p:sp>
    </p:spTree>
    <p:extLst>
      <p:ext uri="{BB962C8B-B14F-4D97-AF65-F5344CB8AC3E}">
        <p14:creationId xmlns:p14="http://schemas.microsoft.com/office/powerpoint/2010/main" val="411001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F802-3887-5444-066B-9D419C284282}"/>
              </a:ext>
            </a:extLst>
          </p:cNvPr>
          <p:cNvSpPr>
            <a:spLocks noGrp="1"/>
          </p:cNvSpPr>
          <p:nvPr>
            <p:ph type="title"/>
          </p:nvPr>
        </p:nvSpPr>
        <p:spPr/>
        <p:txBody>
          <a:bodyPr/>
          <a:lstStyle/>
          <a:p>
            <a:r>
              <a:rPr lang="en-US" dirty="0"/>
              <a:t>Ma </a:t>
            </a:r>
            <a:r>
              <a:rPr lang="en-US" dirty="0" err="1"/>
              <a:t>quanto</a:t>
            </a:r>
            <a:r>
              <a:rPr lang="en-US" dirty="0"/>
              <a:t> è </a:t>
            </a:r>
            <a:r>
              <a:rPr lang="en-US" dirty="0" err="1"/>
              <a:t>effettivamente</a:t>
            </a:r>
            <a:r>
              <a:rPr lang="en-US" dirty="0"/>
              <a:t> la </a:t>
            </a:r>
            <a:r>
              <a:rPr lang="en-US" dirty="0" err="1"/>
              <a:t>differenza</a:t>
            </a:r>
            <a:r>
              <a:rPr lang="en-US" dirty="0"/>
              <a:t>?</a:t>
            </a:r>
          </a:p>
        </p:txBody>
      </p:sp>
      <p:sp>
        <p:nvSpPr>
          <p:cNvPr id="4" name="Text Placeholder 3">
            <a:extLst>
              <a:ext uri="{FF2B5EF4-FFF2-40B4-BE49-F238E27FC236}">
                <a16:creationId xmlns:a16="http://schemas.microsoft.com/office/drawing/2014/main" id="{60C12503-6B6D-FC3E-FE93-FFBE52BB2FF5}"/>
              </a:ext>
            </a:extLst>
          </p:cNvPr>
          <p:cNvSpPr>
            <a:spLocks noGrp="1"/>
          </p:cNvSpPr>
          <p:nvPr>
            <p:ph type="body" idx="1"/>
          </p:nvPr>
        </p:nvSpPr>
        <p:spPr>
          <a:xfrm>
            <a:off x="609600" y="1695260"/>
            <a:ext cx="3614737" cy="550309"/>
          </a:xfrm>
        </p:spPr>
        <p:txBody>
          <a:bodyPr/>
          <a:lstStyle/>
          <a:p>
            <a:r>
              <a:rPr lang="en-US" dirty="0"/>
              <a:t>Python</a:t>
            </a:r>
          </a:p>
        </p:txBody>
      </p:sp>
      <p:sp>
        <p:nvSpPr>
          <p:cNvPr id="3" name="Content Placeholder 2">
            <a:extLst>
              <a:ext uri="{FF2B5EF4-FFF2-40B4-BE49-F238E27FC236}">
                <a16:creationId xmlns:a16="http://schemas.microsoft.com/office/drawing/2014/main" id="{53F773C3-1916-5003-1896-7657D7456126}"/>
              </a:ext>
            </a:extLst>
          </p:cNvPr>
          <p:cNvSpPr>
            <a:spLocks noGrp="1"/>
          </p:cNvSpPr>
          <p:nvPr>
            <p:ph sz="half" idx="2"/>
          </p:nvPr>
        </p:nvSpPr>
        <p:spPr>
          <a:xfrm>
            <a:off x="609600" y="2386894"/>
            <a:ext cx="3614737" cy="3765089"/>
          </a:xfrm>
          <a:solidFill>
            <a:srgbClr val="031C1C"/>
          </a:solidFill>
        </p:spPr>
        <p:txBody>
          <a:bodyPr vert="horz" lIns="91440" tIns="45720" rIns="91440" bIns="45720" rtlCol="0" anchor="t">
            <a:normAutofit/>
          </a:bodyPr>
          <a:lstStyle/>
          <a:p>
            <a:pPr>
              <a:buNone/>
            </a:pPr>
            <a:r>
              <a:rPr lang="en-US" sz="1800" dirty="0">
                <a:solidFill>
                  <a:srgbClr val="C586C0"/>
                </a:solidFill>
              </a:rPr>
              <a:t>import</a:t>
            </a:r>
            <a:r>
              <a:rPr lang="en-US" sz="1800" dirty="0">
                <a:solidFill>
                  <a:srgbClr val="CCCCCC"/>
                </a:solidFill>
              </a:rPr>
              <a:t> </a:t>
            </a:r>
            <a:r>
              <a:rPr lang="en-US" sz="1800" dirty="0" err="1">
                <a:solidFill>
                  <a:srgbClr val="CCCCCC"/>
                </a:solidFill>
              </a:rPr>
              <a:t>numpy</a:t>
            </a:r>
            <a:r>
              <a:rPr lang="en-US" sz="1800" dirty="0">
                <a:solidFill>
                  <a:srgbClr val="CCCCCC"/>
                </a:solidFill>
              </a:rPr>
              <a:t> </a:t>
            </a:r>
            <a:r>
              <a:rPr lang="en-US" sz="1800" dirty="0">
                <a:solidFill>
                  <a:srgbClr val="C586C0"/>
                </a:solidFill>
              </a:rPr>
              <a:t>as</a:t>
            </a:r>
            <a:r>
              <a:rPr lang="en-US" sz="1800" dirty="0">
                <a:solidFill>
                  <a:srgbClr val="CCCCCC"/>
                </a:solidFill>
              </a:rPr>
              <a:t> np</a:t>
            </a:r>
            <a:br>
              <a:rPr lang="en-US" sz="1800" dirty="0">
                <a:solidFill>
                  <a:srgbClr val="CCCCCC"/>
                </a:solidFill>
              </a:rPr>
            </a:br>
            <a:endParaRPr lang="en-US" sz="2800"/>
          </a:p>
          <a:p>
            <a:pPr marL="0" indent="0">
              <a:lnSpc>
                <a:spcPct val="100000"/>
              </a:lnSpc>
              <a:spcBef>
                <a:spcPts val="0"/>
              </a:spcBef>
              <a:buNone/>
            </a:pPr>
            <a:r>
              <a:rPr lang="en-US" sz="1800" dirty="0">
                <a:solidFill>
                  <a:srgbClr val="569CD6"/>
                </a:solidFill>
              </a:rPr>
              <a:t>def</a:t>
            </a:r>
            <a:r>
              <a:rPr lang="en-US" sz="1800" dirty="0">
                <a:solidFill>
                  <a:srgbClr val="CCCCCC"/>
                </a:solidFill>
              </a:rPr>
              <a:t> </a:t>
            </a:r>
            <a:r>
              <a:rPr lang="en-US" sz="1800" dirty="0" err="1">
                <a:solidFill>
                  <a:srgbClr val="DCDCAA"/>
                </a:solidFill>
              </a:rPr>
              <a:t>rand_mul</a:t>
            </a:r>
            <a:r>
              <a:rPr lang="en-US" sz="1800" dirty="0">
                <a:solidFill>
                  <a:srgbClr val="CCCCCC"/>
                </a:solidFill>
              </a:rPr>
              <a:t>(</a:t>
            </a:r>
            <a:r>
              <a:rPr lang="en-US" sz="1800" dirty="0">
                <a:solidFill>
                  <a:srgbClr val="9CDCFE"/>
                </a:solidFill>
              </a:rPr>
              <a:t>size</a:t>
            </a:r>
            <a:r>
              <a:rPr lang="en-US" sz="1800" dirty="0">
                <a:solidFill>
                  <a:srgbClr val="CCCCCC"/>
                </a:solidFill>
              </a:rPr>
              <a:t>):</a:t>
            </a:r>
            <a:endParaRPr lang="en-US" sz="1800" dirty="0"/>
          </a:p>
          <a:p>
            <a:pPr marL="0" indent="0">
              <a:lnSpc>
                <a:spcPct val="100000"/>
              </a:lnSpc>
              <a:spcBef>
                <a:spcPts val="0"/>
              </a:spcBef>
              <a:buNone/>
            </a:pPr>
            <a:r>
              <a:rPr lang="en-US" sz="1800" dirty="0">
                <a:solidFill>
                  <a:srgbClr val="CCCCCC"/>
                </a:solidFill>
              </a:rPr>
              <a:t> a </a:t>
            </a:r>
            <a:r>
              <a:rPr lang="en-US" sz="1800" dirty="0">
                <a:solidFill>
                  <a:srgbClr val="D4D4D4"/>
                </a:solidFill>
              </a:rPr>
              <a:t>=</a:t>
            </a:r>
            <a:r>
              <a:rPr lang="en-US" sz="1800" dirty="0">
                <a:solidFill>
                  <a:srgbClr val="CCCCCC"/>
                </a:solidFill>
              </a:rPr>
              <a:t> </a:t>
            </a:r>
            <a:r>
              <a:rPr lang="en-US" sz="1800" dirty="0" err="1">
                <a:solidFill>
                  <a:srgbClr val="CCCCCC"/>
                </a:solidFill>
              </a:rPr>
              <a:t>np.random.rand</a:t>
            </a:r>
            <a:r>
              <a:rPr lang="en-US" sz="1800" dirty="0">
                <a:solidFill>
                  <a:srgbClr val="CCCCCC"/>
                </a:solidFill>
              </a:rPr>
              <a:t>(size, size)</a:t>
            </a:r>
            <a:endParaRPr lang="en-US" sz="1800" dirty="0"/>
          </a:p>
          <a:p>
            <a:pPr marL="0" indent="0">
              <a:lnSpc>
                <a:spcPct val="100000"/>
              </a:lnSpc>
              <a:spcBef>
                <a:spcPts val="0"/>
              </a:spcBef>
              <a:buNone/>
            </a:pPr>
            <a:r>
              <a:rPr lang="en-US" sz="1800" dirty="0">
                <a:solidFill>
                  <a:srgbClr val="CCCCCC"/>
                </a:solidFill>
              </a:rPr>
              <a:t> b </a:t>
            </a:r>
            <a:r>
              <a:rPr lang="en-US" sz="1800" dirty="0">
                <a:solidFill>
                  <a:srgbClr val="D4D4D4"/>
                </a:solidFill>
              </a:rPr>
              <a:t>=</a:t>
            </a:r>
            <a:r>
              <a:rPr lang="en-US" sz="1800" dirty="0">
                <a:solidFill>
                  <a:srgbClr val="CCCCCC"/>
                </a:solidFill>
              </a:rPr>
              <a:t> </a:t>
            </a:r>
            <a:r>
              <a:rPr lang="en-US" sz="1800" dirty="0" err="1">
                <a:solidFill>
                  <a:srgbClr val="CCCCCC"/>
                </a:solidFill>
              </a:rPr>
              <a:t>np.random.rand</a:t>
            </a:r>
            <a:r>
              <a:rPr lang="en-US" sz="1800" dirty="0">
                <a:solidFill>
                  <a:srgbClr val="CCCCCC"/>
                </a:solidFill>
              </a:rPr>
              <a:t>(size, size)</a:t>
            </a:r>
            <a:endParaRPr lang="en-US" sz="1800" dirty="0"/>
          </a:p>
          <a:p>
            <a:pPr marL="0" indent="0">
              <a:lnSpc>
                <a:spcPct val="100000"/>
              </a:lnSpc>
              <a:spcBef>
                <a:spcPts val="0"/>
              </a:spcBef>
              <a:buNone/>
            </a:pPr>
            <a:r>
              <a:rPr lang="en-US" sz="1800" dirty="0">
                <a:solidFill>
                  <a:srgbClr val="C586C0"/>
                </a:solidFill>
              </a:rPr>
              <a:t> return</a:t>
            </a:r>
            <a:r>
              <a:rPr lang="en-US" sz="1800" dirty="0">
                <a:solidFill>
                  <a:srgbClr val="CCCCCC"/>
                </a:solidFill>
              </a:rPr>
              <a:t> np.dot(a, b)</a:t>
            </a:r>
            <a:endParaRPr lang="en-US" dirty="0"/>
          </a:p>
        </p:txBody>
      </p:sp>
      <p:sp>
        <p:nvSpPr>
          <p:cNvPr id="5" name="Text Placeholder 4">
            <a:extLst>
              <a:ext uri="{FF2B5EF4-FFF2-40B4-BE49-F238E27FC236}">
                <a16:creationId xmlns:a16="http://schemas.microsoft.com/office/drawing/2014/main" id="{90469424-0878-0B49-7C10-63EC73306584}"/>
              </a:ext>
            </a:extLst>
          </p:cNvPr>
          <p:cNvSpPr>
            <a:spLocks noGrp="1"/>
          </p:cNvSpPr>
          <p:nvPr>
            <p:ph type="body" sz="quarter" idx="3"/>
          </p:nvPr>
        </p:nvSpPr>
        <p:spPr>
          <a:xfrm>
            <a:off x="4448175" y="1695260"/>
            <a:ext cx="3001963" cy="550309"/>
          </a:xfrm>
        </p:spPr>
        <p:txBody>
          <a:bodyPr/>
          <a:lstStyle/>
          <a:p>
            <a:r>
              <a:rPr lang="en-US" dirty="0"/>
              <a:t>Julia</a:t>
            </a:r>
          </a:p>
        </p:txBody>
      </p:sp>
      <p:sp>
        <p:nvSpPr>
          <p:cNvPr id="6" name="Content Placeholder 5">
            <a:extLst>
              <a:ext uri="{FF2B5EF4-FFF2-40B4-BE49-F238E27FC236}">
                <a16:creationId xmlns:a16="http://schemas.microsoft.com/office/drawing/2014/main" id="{A9091385-C8D0-C6B2-0E89-18F2F1453703}"/>
              </a:ext>
            </a:extLst>
          </p:cNvPr>
          <p:cNvSpPr>
            <a:spLocks noGrp="1"/>
          </p:cNvSpPr>
          <p:nvPr>
            <p:ph sz="quarter" idx="4"/>
          </p:nvPr>
        </p:nvSpPr>
        <p:spPr>
          <a:xfrm>
            <a:off x="4448174" y="2386894"/>
            <a:ext cx="3001964" cy="3765089"/>
          </a:xfrm>
          <a:solidFill>
            <a:srgbClr val="031C1C"/>
          </a:solidFill>
          <a:ln>
            <a:solidFill>
              <a:schemeClr val="bg1"/>
            </a:solidFill>
          </a:ln>
        </p:spPr>
        <p:txBody>
          <a:bodyPr vert="horz" lIns="91440" tIns="45720" rIns="91440" bIns="45720" rtlCol="0" anchor="t">
            <a:normAutofit/>
          </a:bodyPr>
          <a:lstStyle/>
          <a:p>
            <a:pPr>
              <a:buNone/>
            </a:pPr>
            <a:r>
              <a:rPr lang="en-US" sz="1800" dirty="0">
                <a:solidFill>
                  <a:srgbClr val="569CD6"/>
                </a:solidFill>
                <a:ea typeface="+mn-lt"/>
                <a:cs typeface="+mn-lt"/>
              </a:rPr>
              <a:t>function</a:t>
            </a:r>
            <a:r>
              <a:rPr lang="en-US" sz="1800" dirty="0">
                <a:solidFill>
                  <a:srgbClr val="CCCCCC"/>
                </a:solidFill>
                <a:ea typeface="+mn-lt"/>
                <a:cs typeface="+mn-lt"/>
              </a:rPr>
              <a:t> </a:t>
            </a:r>
            <a:r>
              <a:rPr lang="en-US" sz="1800" err="1">
                <a:solidFill>
                  <a:srgbClr val="DCDCAA"/>
                </a:solidFill>
                <a:ea typeface="+mn-lt"/>
                <a:cs typeface="+mn-lt"/>
              </a:rPr>
              <a:t>rand_mul</a:t>
            </a:r>
            <a:r>
              <a:rPr lang="en-US" sz="1800" dirty="0">
                <a:solidFill>
                  <a:srgbClr val="CCCCCC"/>
                </a:solidFill>
                <a:ea typeface="+mn-lt"/>
                <a:cs typeface="+mn-lt"/>
              </a:rPr>
              <a:t>(size</a:t>
            </a:r>
            <a:r>
              <a:rPr lang="en-US" sz="1800" dirty="0">
                <a:solidFill>
                  <a:srgbClr val="D4D4D4"/>
                </a:solidFill>
                <a:ea typeface="+mn-lt"/>
                <a:cs typeface="+mn-lt"/>
              </a:rPr>
              <a:t>::</a:t>
            </a:r>
            <a:r>
              <a:rPr lang="en-US" sz="1800" dirty="0">
                <a:solidFill>
                  <a:srgbClr val="4EC9B0"/>
                </a:solidFill>
                <a:ea typeface="+mn-lt"/>
                <a:cs typeface="+mn-lt"/>
              </a:rPr>
              <a:t>Int</a:t>
            </a:r>
            <a:r>
              <a:rPr lang="en-US" sz="1800" dirty="0">
                <a:solidFill>
                  <a:srgbClr val="CCCCCC"/>
                </a:solidFill>
                <a:ea typeface="+mn-lt"/>
                <a:cs typeface="+mn-lt"/>
              </a:rPr>
              <a:t>)</a:t>
            </a:r>
            <a:endParaRPr lang="en-US" sz="1800"/>
          </a:p>
          <a:p>
            <a:pPr>
              <a:buNone/>
            </a:pPr>
            <a:r>
              <a:rPr lang="en-US" sz="1800">
                <a:solidFill>
                  <a:srgbClr val="CCCCCC"/>
                </a:solidFill>
                <a:ea typeface="+mn-lt"/>
                <a:cs typeface="+mn-lt"/>
              </a:rPr>
              <a:t> </a:t>
            </a:r>
            <a:r>
              <a:rPr lang="en-US" sz="1800" dirty="0">
                <a:solidFill>
                  <a:srgbClr val="CCCCCC"/>
                </a:solidFill>
                <a:ea typeface="+mn-lt"/>
                <a:cs typeface="+mn-lt"/>
              </a:rPr>
              <a:t>a </a:t>
            </a:r>
            <a:r>
              <a:rPr lang="en-US" sz="1800" dirty="0">
                <a:solidFill>
                  <a:srgbClr val="D4D4D4"/>
                </a:solidFill>
                <a:ea typeface="+mn-lt"/>
                <a:cs typeface="+mn-lt"/>
              </a:rPr>
              <a:t>=</a:t>
            </a:r>
            <a:r>
              <a:rPr lang="en-US" sz="1800" dirty="0">
                <a:solidFill>
                  <a:srgbClr val="CCCCCC"/>
                </a:solidFill>
                <a:ea typeface="+mn-lt"/>
                <a:cs typeface="+mn-lt"/>
              </a:rPr>
              <a:t> </a:t>
            </a:r>
            <a:r>
              <a:rPr lang="en-US" sz="1800" dirty="0">
                <a:solidFill>
                  <a:srgbClr val="DCDCAA"/>
                </a:solidFill>
                <a:ea typeface="+mn-lt"/>
                <a:cs typeface="+mn-lt"/>
              </a:rPr>
              <a:t>rand</a:t>
            </a:r>
            <a:r>
              <a:rPr lang="en-US" sz="1800" dirty="0">
                <a:solidFill>
                  <a:srgbClr val="CCCCCC"/>
                </a:solidFill>
                <a:ea typeface="+mn-lt"/>
                <a:cs typeface="+mn-lt"/>
              </a:rPr>
              <a:t>(size, size)</a:t>
            </a:r>
            <a:endParaRPr lang="en-US" sz="1800"/>
          </a:p>
          <a:p>
            <a:pPr>
              <a:buNone/>
            </a:pPr>
            <a:r>
              <a:rPr lang="en-US" sz="1800">
                <a:solidFill>
                  <a:srgbClr val="CCCCCC"/>
                </a:solidFill>
                <a:ea typeface="+mn-lt"/>
                <a:cs typeface="+mn-lt"/>
              </a:rPr>
              <a:t> </a:t>
            </a:r>
            <a:r>
              <a:rPr lang="en-US" sz="1800" dirty="0">
                <a:solidFill>
                  <a:srgbClr val="CCCCCC"/>
                </a:solidFill>
                <a:ea typeface="+mn-lt"/>
                <a:cs typeface="+mn-lt"/>
              </a:rPr>
              <a:t>b </a:t>
            </a:r>
            <a:r>
              <a:rPr lang="en-US" sz="1800" dirty="0">
                <a:solidFill>
                  <a:srgbClr val="D4D4D4"/>
                </a:solidFill>
                <a:ea typeface="+mn-lt"/>
                <a:cs typeface="+mn-lt"/>
              </a:rPr>
              <a:t>=</a:t>
            </a:r>
            <a:r>
              <a:rPr lang="en-US" sz="1800" dirty="0">
                <a:solidFill>
                  <a:srgbClr val="CCCCCC"/>
                </a:solidFill>
                <a:ea typeface="+mn-lt"/>
                <a:cs typeface="+mn-lt"/>
              </a:rPr>
              <a:t> </a:t>
            </a:r>
            <a:r>
              <a:rPr lang="en-US" sz="1800" dirty="0">
                <a:solidFill>
                  <a:srgbClr val="DCDCAA"/>
                </a:solidFill>
                <a:ea typeface="+mn-lt"/>
                <a:cs typeface="+mn-lt"/>
              </a:rPr>
              <a:t>rand</a:t>
            </a:r>
            <a:r>
              <a:rPr lang="en-US" sz="1800" dirty="0">
                <a:solidFill>
                  <a:srgbClr val="CCCCCC"/>
                </a:solidFill>
                <a:ea typeface="+mn-lt"/>
                <a:cs typeface="+mn-lt"/>
              </a:rPr>
              <a:t>(size, size)</a:t>
            </a:r>
            <a:endParaRPr lang="en-US" sz="1800"/>
          </a:p>
          <a:p>
            <a:pPr>
              <a:buNone/>
            </a:pPr>
            <a:r>
              <a:rPr lang="en-US" sz="1800">
                <a:solidFill>
                  <a:srgbClr val="C586C0"/>
                </a:solidFill>
                <a:ea typeface="+mn-lt"/>
                <a:cs typeface="+mn-lt"/>
              </a:rPr>
              <a:t> </a:t>
            </a:r>
            <a:r>
              <a:rPr lang="en-US" sz="1800" dirty="0">
                <a:solidFill>
                  <a:srgbClr val="C586C0"/>
                </a:solidFill>
                <a:ea typeface="+mn-lt"/>
                <a:cs typeface="+mn-lt"/>
              </a:rPr>
              <a:t>return</a:t>
            </a:r>
            <a:r>
              <a:rPr lang="en-US" sz="1800" dirty="0">
                <a:solidFill>
                  <a:srgbClr val="CCCCCC"/>
                </a:solidFill>
                <a:ea typeface="+mn-lt"/>
                <a:cs typeface="+mn-lt"/>
              </a:rPr>
              <a:t> a </a:t>
            </a:r>
            <a:r>
              <a:rPr lang="en-US" sz="1800" dirty="0">
                <a:solidFill>
                  <a:srgbClr val="D4D4D4"/>
                </a:solidFill>
                <a:ea typeface="+mn-lt"/>
                <a:cs typeface="+mn-lt"/>
              </a:rPr>
              <a:t>*</a:t>
            </a:r>
            <a:r>
              <a:rPr lang="en-US" sz="1800" dirty="0">
                <a:solidFill>
                  <a:srgbClr val="CCCCCC"/>
                </a:solidFill>
                <a:ea typeface="+mn-lt"/>
                <a:cs typeface="+mn-lt"/>
              </a:rPr>
              <a:t> b</a:t>
            </a:r>
            <a:endParaRPr lang="en-US" sz="1800"/>
          </a:p>
          <a:p>
            <a:pPr>
              <a:buNone/>
            </a:pPr>
            <a:r>
              <a:rPr lang="en-US" sz="1800" dirty="0">
                <a:solidFill>
                  <a:srgbClr val="C586C0"/>
                </a:solidFill>
                <a:ea typeface="+mn-lt"/>
                <a:cs typeface="+mn-lt"/>
              </a:rPr>
              <a:t>end</a:t>
            </a:r>
            <a:endParaRPr lang="en-US" sz="1800"/>
          </a:p>
          <a:p>
            <a:pPr>
              <a:buNone/>
            </a:pPr>
            <a:endParaRPr lang="en-US" sz="1800" dirty="0">
              <a:solidFill>
                <a:srgbClr val="CCCCCC"/>
              </a:solidFill>
            </a:endParaRPr>
          </a:p>
        </p:txBody>
      </p:sp>
      <p:sp>
        <p:nvSpPr>
          <p:cNvPr id="9" name="Text Placeholder 4">
            <a:extLst>
              <a:ext uri="{FF2B5EF4-FFF2-40B4-BE49-F238E27FC236}">
                <a16:creationId xmlns:a16="http://schemas.microsoft.com/office/drawing/2014/main" id="{911114AF-A75C-5841-52AF-85BC22C70980}"/>
              </a:ext>
            </a:extLst>
          </p:cNvPr>
          <p:cNvSpPr txBox="1">
            <a:spLocks/>
          </p:cNvSpPr>
          <p:nvPr/>
        </p:nvSpPr>
        <p:spPr>
          <a:xfrm>
            <a:off x="7810211" y="1686024"/>
            <a:ext cx="3001963" cy="55030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Fortran</a:t>
            </a:r>
          </a:p>
        </p:txBody>
      </p:sp>
      <p:sp>
        <p:nvSpPr>
          <p:cNvPr id="11" name="Content Placeholder 5">
            <a:extLst>
              <a:ext uri="{FF2B5EF4-FFF2-40B4-BE49-F238E27FC236}">
                <a16:creationId xmlns:a16="http://schemas.microsoft.com/office/drawing/2014/main" id="{F31DB092-EA46-389A-78C3-EE3972EB8A2B}"/>
              </a:ext>
            </a:extLst>
          </p:cNvPr>
          <p:cNvSpPr txBox="1">
            <a:spLocks/>
          </p:cNvSpPr>
          <p:nvPr/>
        </p:nvSpPr>
        <p:spPr>
          <a:xfrm>
            <a:off x="7810210" y="2389203"/>
            <a:ext cx="3775509" cy="3765089"/>
          </a:xfrm>
          <a:prstGeom prst="rect">
            <a:avLst/>
          </a:prstGeom>
          <a:solidFill>
            <a:srgbClr val="031C1C"/>
          </a:solidFill>
          <a:ln>
            <a:solidFill>
              <a:schemeClr val="bg1"/>
            </a:solid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600" dirty="0">
                <a:solidFill>
                  <a:srgbClr val="569CD6"/>
                </a:solidFill>
                <a:ea typeface="+mn-lt"/>
                <a:cs typeface="+mn-lt"/>
              </a:rPr>
              <a:t>function</a:t>
            </a:r>
            <a:r>
              <a:rPr lang="en-US" sz="1600" dirty="0">
                <a:solidFill>
                  <a:srgbClr val="CCCCCC"/>
                </a:solidFill>
                <a:ea typeface="+mn-lt"/>
                <a:cs typeface="+mn-lt"/>
              </a:rPr>
              <a:t> </a:t>
            </a:r>
            <a:r>
              <a:rPr lang="en-US" sz="1600" err="1">
                <a:solidFill>
                  <a:srgbClr val="DCDCAA"/>
                </a:solidFill>
                <a:ea typeface="+mn-lt"/>
                <a:cs typeface="+mn-lt"/>
              </a:rPr>
              <a:t>rand_mul_fun</a:t>
            </a:r>
            <a:r>
              <a:rPr lang="en-US" sz="1600" dirty="0">
                <a:solidFill>
                  <a:srgbClr val="CCCCCC"/>
                </a:solidFill>
                <a:ea typeface="+mn-lt"/>
                <a:cs typeface="+mn-lt"/>
              </a:rPr>
              <a:t>(</a:t>
            </a:r>
            <a:r>
              <a:rPr lang="en-US" sz="1600" dirty="0">
                <a:solidFill>
                  <a:srgbClr val="9CDCFE"/>
                </a:solidFill>
                <a:ea typeface="+mn-lt"/>
                <a:cs typeface="+mn-lt"/>
              </a:rPr>
              <a:t>size</a:t>
            </a:r>
            <a:r>
              <a:rPr lang="en-US" sz="1600" dirty="0">
                <a:solidFill>
                  <a:srgbClr val="CCCCCC"/>
                </a:solidFill>
                <a:ea typeface="+mn-lt"/>
                <a:cs typeface="+mn-lt"/>
              </a:rPr>
              <a:t>) </a:t>
            </a:r>
            <a:r>
              <a:rPr lang="en-US" sz="1600" dirty="0">
                <a:solidFill>
                  <a:srgbClr val="C586C0"/>
                </a:solidFill>
                <a:ea typeface="+mn-lt"/>
                <a:cs typeface="+mn-lt"/>
              </a:rPr>
              <a:t>result</a:t>
            </a:r>
            <a:r>
              <a:rPr lang="en-US" sz="1600" dirty="0">
                <a:solidFill>
                  <a:srgbClr val="CCCCCC"/>
                </a:solidFill>
                <a:ea typeface="+mn-lt"/>
                <a:cs typeface="+mn-lt"/>
              </a:rPr>
              <a:t>(</a:t>
            </a:r>
            <a:r>
              <a:rPr lang="en-US" sz="1600" dirty="0">
                <a:solidFill>
                  <a:srgbClr val="9CDCFE"/>
                </a:solidFill>
                <a:ea typeface="+mn-lt"/>
                <a:cs typeface="+mn-lt"/>
              </a:rPr>
              <a:t>c</a:t>
            </a:r>
            <a:r>
              <a:rPr lang="en-US" sz="1600" dirty="0">
                <a:solidFill>
                  <a:srgbClr val="CCCCCC"/>
                </a:solidFill>
                <a:ea typeface="+mn-lt"/>
                <a:cs typeface="+mn-lt"/>
              </a:rPr>
              <a:t>)</a:t>
            </a:r>
            <a:endParaRPr lang="en-US" sz="1600"/>
          </a:p>
          <a:p>
            <a:pPr>
              <a:buNone/>
            </a:pPr>
            <a:r>
              <a:rPr lang="en-US" sz="1600" dirty="0">
                <a:solidFill>
                  <a:srgbClr val="569CD6"/>
                </a:solidFill>
                <a:ea typeface="+mn-lt"/>
                <a:cs typeface="+mn-lt"/>
              </a:rPr>
              <a:t> integer</a:t>
            </a:r>
            <a:r>
              <a:rPr lang="en-US" sz="1600" dirty="0">
                <a:solidFill>
                  <a:srgbClr val="CCCCCC"/>
                </a:solidFill>
                <a:ea typeface="+mn-lt"/>
                <a:cs typeface="+mn-lt"/>
              </a:rPr>
              <a:t>, </a:t>
            </a:r>
            <a:r>
              <a:rPr lang="en-US" sz="1600" dirty="0">
                <a:solidFill>
                  <a:srgbClr val="569CD6"/>
                </a:solidFill>
                <a:ea typeface="+mn-lt"/>
                <a:cs typeface="+mn-lt"/>
              </a:rPr>
              <a:t>intent</a:t>
            </a:r>
            <a:r>
              <a:rPr lang="en-US" sz="1600" dirty="0">
                <a:solidFill>
                  <a:srgbClr val="CCCCCC"/>
                </a:solidFill>
                <a:ea typeface="+mn-lt"/>
                <a:cs typeface="+mn-lt"/>
              </a:rPr>
              <a:t>(</a:t>
            </a:r>
            <a:r>
              <a:rPr lang="en-US" sz="1600" dirty="0">
                <a:solidFill>
                  <a:srgbClr val="569CD6"/>
                </a:solidFill>
                <a:ea typeface="+mn-lt"/>
                <a:cs typeface="+mn-lt"/>
              </a:rPr>
              <a:t>in</a:t>
            </a:r>
            <a:r>
              <a:rPr lang="en-US" sz="1600" dirty="0">
                <a:solidFill>
                  <a:srgbClr val="CCCCCC"/>
                </a:solidFill>
                <a:ea typeface="+mn-lt"/>
                <a:cs typeface="+mn-lt"/>
              </a:rPr>
              <a:t>) </a:t>
            </a:r>
            <a:r>
              <a:rPr lang="en-US" sz="1600" dirty="0">
                <a:solidFill>
                  <a:srgbClr val="D4D4D4"/>
                </a:solidFill>
                <a:ea typeface="+mn-lt"/>
                <a:cs typeface="+mn-lt"/>
              </a:rPr>
              <a:t>::</a:t>
            </a:r>
            <a:r>
              <a:rPr lang="en-US" sz="1600" dirty="0">
                <a:solidFill>
                  <a:srgbClr val="CCCCCC"/>
                </a:solidFill>
                <a:ea typeface="+mn-lt"/>
                <a:cs typeface="+mn-lt"/>
              </a:rPr>
              <a:t> size</a:t>
            </a:r>
            <a:endParaRPr lang="en-US" sz="1600"/>
          </a:p>
          <a:p>
            <a:pPr>
              <a:buNone/>
            </a:pPr>
            <a:r>
              <a:rPr lang="en-US" sz="1600" dirty="0">
                <a:solidFill>
                  <a:srgbClr val="569CD6"/>
                </a:solidFill>
                <a:ea typeface="+mn-lt"/>
                <a:cs typeface="+mn-lt"/>
              </a:rPr>
              <a:t> real</a:t>
            </a:r>
            <a:r>
              <a:rPr lang="en-US" sz="1600" dirty="0">
                <a:solidFill>
                  <a:srgbClr val="CCCCCC"/>
                </a:solidFill>
                <a:ea typeface="+mn-lt"/>
                <a:cs typeface="+mn-lt"/>
              </a:rPr>
              <a:t>(</a:t>
            </a:r>
            <a:r>
              <a:rPr lang="en-US" sz="1600" dirty="0">
                <a:solidFill>
                  <a:srgbClr val="B5CEA8"/>
                </a:solidFill>
                <a:ea typeface="+mn-lt"/>
                <a:cs typeface="+mn-lt"/>
              </a:rPr>
              <a:t>8</a:t>
            </a:r>
            <a:r>
              <a:rPr lang="en-US" sz="1600" dirty="0">
                <a:solidFill>
                  <a:srgbClr val="CCCCCC"/>
                </a:solidFill>
                <a:ea typeface="+mn-lt"/>
                <a:cs typeface="+mn-lt"/>
              </a:rPr>
              <a:t>), </a:t>
            </a:r>
            <a:r>
              <a:rPr lang="en-US" sz="1600" dirty="0">
                <a:solidFill>
                  <a:srgbClr val="569CD6"/>
                </a:solidFill>
                <a:ea typeface="+mn-lt"/>
                <a:cs typeface="+mn-lt"/>
              </a:rPr>
              <a:t>dimension</a:t>
            </a:r>
            <a:r>
              <a:rPr lang="en-US" sz="1600" dirty="0">
                <a:solidFill>
                  <a:srgbClr val="CCCCCC"/>
                </a:solidFill>
                <a:ea typeface="+mn-lt"/>
                <a:cs typeface="+mn-lt"/>
              </a:rPr>
              <a:t>(size, size) </a:t>
            </a:r>
            <a:r>
              <a:rPr lang="en-US" sz="1600" dirty="0">
                <a:solidFill>
                  <a:srgbClr val="D4D4D4"/>
                </a:solidFill>
                <a:ea typeface="+mn-lt"/>
                <a:cs typeface="+mn-lt"/>
              </a:rPr>
              <a:t>::</a:t>
            </a:r>
            <a:r>
              <a:rPr lang="en-US" sz="1600" dirty="0">
                <a:solidFill>
                  <a:srgbClr val="CCCCCC"/>
                </a:solidFill>
                <a:ea typeface="+mn-lt"/>
                <a:cs typeface="+mn-lt"/>
              </a:rPr>
              <a:t> a, b, c</a:t>
            </a:r>
            <a:endParaRPr lang="en-US" sz="1600"/>
          </a:p>
          <a:p>
            <a:pPr>
              <a:buNone/>
            </a:pPr>
            <a:endParaRPr lang="en-US" sz="1600" dirty="0">
              <a:solidFill>
                <a:srgbClr val="CCCCCC"/>
              </a:solidFill>
              <a:ea typeface="+mn-lt"/>
              <a:cs typeface="+mn-lt"/>
            </a:endParaRPr>
          </a:p>
          <a:p>
            <a:pPr>
              <a:buNone/>
            </a:pPr>
            <a:r>
              <a:rPr lang="en-US" sz="1600" dirty="0">
                <a:solidFill>
                  <a:srgbClr val="C586C0"/>
                </a:solidFill>
                <a:ea typeface="+mn-lt"/>
                <a:cs typeface="+mn-lt"/>
              </a:rPr>
              <a:t> call</a:t>
            </a:r>
            <a:r>
              <a:rPr lang="en-US" sz="1600" dirty="0">
                <a:solidFill>
                  <a:srgbClr val="CCCCCC"/>
                </a:solidFill>
                <a:ea typeface="+mn-lt"/>
                <a:cs typeface="+mn-lt"/>
              </a:rPr>
              <a:t> </a:t>
            </a:r>
            <a:r>
              <a:rPr lang="en-US" sz="1600" dirty="0" err="1">
                <a:solidFill>
                  <a:srgbClr val="DCDCAA"/>
                </a:solidFill>
                <a:ea typeface="+mn-lt"/>
                <a:cs typeface="+mn-lt"/>
              </a:rPr>
              <a:t>random_number</a:t>
            </a:r>
            <a:r>
              <a:rPr lang="en-US" sz="1600" dirty="0">
                <a:solidFill>
                  <a:srgbClr val="CCCCCC"/>
                </a:solidFill>
                <a:ea typeface="+mn-lt"/>
                <a:cs typeface="+mn-lt"/>
              </a:rPr>
              <a:t>(a)</a:t>
            </a:r>
            <a:endParaRPr lang="en-US" sz="1600"/>
          </a:p>
          <a:p>
            <a:pPr>
              <a:buNone/>
            </a:pPr>
            <a:r>
              <a:rPr lang="en-US" sz="1600" dirty="0">
                <a:solidFill>
                  <a:srgbClr val="C586C0"/>
                </a:solidFill>
                <a:ea typeface="+mn-lt"/>
                <a:cs typeface="+mn-lt"/>
              </a:rPr>
              <a:t> call</a:t>
            </a:r>
            <a:r>
              <a:rPr lang="en-US" sz="1600" dirty="0">
                <a:solidFill>
                  <a:srgbClr val="CCCCCC"/>
                </a:solidFill>
                <a:ea typeface="+mn-lt"/>
                <a:cs typeface="+mn-lt"/>
              </a:rPr>
              <a:t> </a:t>
            </a:r>
            <a:r>
              <a:rPr lang="en-US" sz="1600" err="1">
                <a:solidFill>
                  <a:srgbClr val="DCDCAA"/>
                </a:solidFill>
                <a:ea typeface="+mn-lt"/>
                <a:cs typeface="+mn-lt"/>
              </a:rPr>
              <a:t>random_number</a:t>
            </a:r>
            <a:r>
              <a:rPr lang="en-US" sz="1600" dirty="0">
                <a:solidFill>
                  <a:srgbClr val="CCCCCC"/>
                </a:solidFill>
                <a:ea typeface="+mn-lt"/>
                <a:cs typeface="+mn-lt"/>
              </a:rPr>
              <a:t>(b)</a:t>
            </a:r>
            <a:endParaRPr lang="en-US" sz="1600"/>
          </a:p>
          <a:p>
            <a:pPr>
              <a:buNone/>
            </a:pPr>
            <a:r>
              <a:rPr lang="en-US" sz="1600" dirty="0">
                <a:solidFill>
                  <a:srgbClr val="CCCCCC"/>
                </a:solidFill>
                <a:ea typeface="+mn-lt"/>
                <a:cs typeface="+mn-lt"/>
              </a:rPr>
              <a:t> c </a:t>
            </a:r>
            <a:r>
              <a:rPr lang="en-US" sz="1600" dirty="0">
                <a:solidFill>
                  <a:srgbClr val="D4D4D4"/>
                </a:solidFill>
                <a:ea typeface="+mn-lt"/>
                <a:cs typeface="+mn-lt"/>
              </a:rPr>
              <a:t>=</a:t>
            </a:r>
            <a:r>
              <a:rPr lang="en-US" sz="1600" dirty="0">
                <a:solidFill>
                  <a:srgbClr val="CCCCCC"/>
                </a:solidFill>
                <a:ea typeface="+mn-lt"/>
                <a:cs typeface="+mn-lt"/>
              </a:rPr>
              <a:t> </a:t>
            </a:r>
            <a:r>
              <a:rPr lang="en-US" sz="1600" dirty="0" err="1">
                <a:solidFill>
                  <a:srgbClr val="DCDCAA"/>
                </a:solidFill>
                <a:ea typeface="+mn-lt"/>
                <a:cs typeface="+mn-lt"/>
              </a:rPr>
              <a:t>matmul</a:t>
            </a:r>
            <a:r>
              <a:rPr lang="en-US" sz="1600" dirty="0">
                <a:solidFill>
                  <a:srgbClr val="CCCCCC"/>
                </a:solidFill>
                <a:ea typeface="+mn-lt"/>
                <a:cs typeface="+mn-lt"/>
              </a:rPr>
              <a:t>(a, b)</a:t>
            </a:r>
            <a:endParaRPr lang="en-US" sz="1600">
              <a:ea typeface="+mn-lt"/>
              <a:cs typeface="+mn-lt"/>
            </a:endParaRPr>
          </a:p>
          <a:p>
            <a:pPr>
              <a:buNone/>
            </a:pPr>
            <a:r>
              <a:rPr lang="en-US" sz="1600" dirty="0">
                <a:solidFill>
                  <a:srgbClr val="569CD6"/>
                </a:solidFill>
                <a:ea typeface="+mn-lt"/>
                <a:cs typeface="+mn-lt"/>
              </a:rPr>
              <a:t>end function</a:t>
            </a:r>
            <a:r>
              <a:rPr lang="en-US" sz="1600" dirty="0">
                <a:solidFill>
                  <a:srgbClr val="CCCCCC"/>
                </a:solidFill>
                <a:ea typeface="+mn-lt"/>
                <a:cs typeface="+mn-lt"/>
              </a:rPr>
              <a:t> </a:t>
            </a:r>
            <a:r>
              <a:rPr lang="en-US" sz="1600" err="1">
                <a:solidFill>
                  <a:srgbClr val="DCDCAA"/>
                </a:solidFill>
                <a:ea typeface="+mn-lt"/>
                <a:cs typeface="+mn-lt"/>
              </a:rPr>
              <a:t>rand_mul_fun</a:t>
            </a:r>
            <a:endParaRPr lang="en-US" sz="1600"/>
          </a:p>
          <a:p>
            <a:pPr>
              <a:buFont typeface="Arial" panose="020B0604020202020204" pitchFamily="34" charset="0"/>
              <a:buNone/>
            </a:pPr>
            <a:endParaRPr lang="en-US" sz="1800" dirty="0">
              <a:solidFill>
                <a:srgbClr val="CCCCCC"/>
              </a:solidFill>
            </a:endParaRPr>
          </a:p>
        </p:txBody>
      </p:sp>
    </p:spTree>
    <p:extLst>
      <p:ext uri="{BB962C8B-B14F-4D97-AF65-F5344CB8AC3E}">
        <p14:creationId xmlns:p14="http://schemas.microsoft.com/office/powerpoint/2010/main" val="90628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athedral ceiling in yellow sunlight design">
            <a:extLst>
              <a:ext uri="{FF2B5EF4-FFF2-40B4-BE49-F238E27FC236}">
                <a16:creationId xmlns:a16="http://schemas.microsoft.com/office/drawing/2014/main" id="{E400006D-863D-32D8-D7F4-A6DDB650D581}"/>
              </a:ext>
            </a:extLst>
          </p:cNvPr>
          <p:cNvPicPr>
            <a:picLocks noChangeAspect="1"/>
          </p:cNvPicPr>
          <p:nvPr/>
        </p:nvPicPr>
        <p:blipFill>
          <a:blip r:embed="rId2"/>
          <a:srcRect l="26060" r="20279" b="6"/>
          <a:stretch/>
        </p:blipFill>
        <p:spPr>
          <a:xfrm>
            <a:off x="20" y="10"/>
            <a:ext cx="4910308" cy="6857990"/>
          </a:xfrm>
          <a:prstGeom prst="rect">
            <a:avLst/>
          </a:prstGeom>
        </p:spPr>
      </p:pic>
      <p:sp>
        <p:nvSpPr>
          <p:cNvPr id="2" name="Title 1">
            <a:extLst>
              <a:ext uri="{FF2B5EF4-FFF2-40B4-BE49-F238E27FC236}">
                <a16:creationId xmlns:a16="http://schemas.microsoft.com/office/drawing/2014/main" id="{441680CE-90E1-140D-26EC-BB3A829A758B}"/>
              </a:ext>
            </a:extLst>
          </p:cNvPr>
          <p:cNvSpPr>
            <a:spLocks noGrp="1"/>
          </p:cNvSpPr>
          <p:nvPr>
            <p:ph type="title"/>
          </p:nvPr>
        </p:nvSpPr>
        <p:spPr>
          <a:xfrm>
            <a:off x="5568537" y="603504"/>
            <a:ext cx="5916168" cy="717423"/>
          </a:xfrm>
        </p:spPr>
        <p:txBody>
          <a:bodyPr anchor="b">
            <a:normAutofit/>
          </a:bodyPr>
          <a:lstStyle/>
          <a:p>
            <a:r>
              <a:rPr lang="en-US" dirty="0" err="1"/>
              <a:t>Differenze</a:t>
            </a:r>
            <a:r>
              <a:rPr lang="en-US" dirty="0"/>
              <a:t> </a:t>
            </a:r>
            <a:r>
              <a:rPr lang="en-US" dirty="0" err="1"/>
              <a:t>sintattiche</a:t>
            </a:r>
          </a:p>
        </p:txBody>
      </p:sp>
      <p:sp>
        <p:nvSpPr>
          <p:cNvPr id="4" name="Content Placeholder 3">
            <a:extLst>
              <a:ext uri="{FF2B5EF4-FFF2-40B4-BE49-F238E27FC236}">
                <a16:creationId xmlns:a16="http://schemas.microsoft.com/office/drawing/2014/main" id="{0C7C01D2-68E4-919D-D5A8-FB551B7F78F8}"/>
              </a:ext>
            </a:extLst>
          </p:cNvPr>
          <p:cNvSpPr>
            <a:spLocks noGrp="1"/>
          </p:cNvSpPr>
          <p:nvPr>
            <p:ph idx="1"/>
          </p:nvPr>
        </p:nvSpPr>
        <p:spPr>
          <a:xfrm>
            <a:off x="5568537" y="1328457"/>
            <a:ext cx="5916168" cy="4980903"/>
          </a:xfrm>
        </p:spPr>
        <p:txBody>
          <a:bodyPr vert="horz" lIns="91440" tIns="45720" rIns="91440" bIns="45720" rtlCol="0" anchor="t">
            <a:normAutofit/>
          </a:bodyPr>
          <a:lstStyle/>
          <a:p>
            <a:pPr>
              <a:lnSpc>
                <a:spcPct val="110000"/>
              </a:lnSpc>
            </a:pPr>
            <a:r>
              <a:rPr lang="en-US" sz="1600" dirty="0"/>
              <a:t>A </a:t>
            </a:r>
            <a:r>
              <a:rPr lang="en-US" sz="1600" err="1"/>
              <a:t>differenza</a:t>
            </a:r>
            <a:r>
              <a:rPr lang="en-US" sz="1600" dirty="0"/>
              <a:t> di Julia e Fortran, Python non </a:t>
            </a:r>
            <a:r>
              <a:rPr lang="en-US" sz="1600" err="1"/>
              <a:t>nasce</a:t>
            </a:r>
            <a:r>
              <a:rPr lang="en-US" sz="1600" dirty="0"/>
              <a:t> come </a:t>
            </a:r>
            <a:r>
              <a:rPr lang="en-US" sz="1600" err="1"/>
              <a:t>linguaggio</a:t>
            </a:r>
            <a:r>
              <a:rPr lang="en-US" sz="1600" dirty="0"/>
              <a:t> per la </a:t>
            </a:r>
            <a:r>
              <a:rPr lang="en-US" sz="1600" err="1"/>
              <a:t>computazione</a:t>
            </a:r>
            <a:r>
              <a:rPr lang="en-US" sz="1600" dirty="0"/>
              <a:t>, </a:t>
            </a:r>
            <a:r>
              <a:rPr lang="en-US" sz="1600" err="1"/>
              <a:t>questo</a:t>
            </a:r>
            <a:r>
              <a:rPr lang="en-US" sz="1600" dirty="0"/>
              <a:t> porta </a:t>
            </a:r>
            <a:r>
              <a:rPr lang="en-US" sz="1600" err="1"/>
              <a:t>alla</a:t>
            </a:r>
            <a:r>
              <a:rPr lang="en-US" sz="1600" dirty="0"/>
              <a:t> </a:t>
            </a:r>
            <a:r>
              <a:rPr lang="en-US" sz="1600" err="1"/>
              <a:t>necessità</a:t>
            </a:r>
            <a:r>
              <a:rPr lang="en-US" sz="1600" dirty="0"/>
              <a:t> di </a:t>
            </a:r>
            <a:r>
              <a:rPr lang="en-US" sz="1600" err="1"/>
              <a:t>importare</a:t>
            </a:r>
            <a:r>
              <a:rPr lang="en-US" sz="1600" dirty="0"/>
              <a:t> </a:t>
            </a:r>
            <a:r>
              <a:rPr lang="en-US" sz="1600" err="1"/>
              <a:t>una</a:t>
            </a:r>
            <a:r>
              <a:rPr lang="en-US" sz="1600" dirty="0"/>
              <a:t> </a:t>
            </a:r>
            <a:r>
              <a:rPr lang="en-US" sz="1600" err="1"/>
              <a:t>libreria</a:t>
            </a:r>
            <a:r>
              <a:rPr lang="en-US" sz="1600" dirty="0"/>
              <a:t> </a:t>
            </a:r>
            <a:r>
              <a:rPr lang="en-US" sz="1600" err="1"/>
              <a:t>esterna</a:t>
            </a:r>
            <a:r>
              <a:rPr lang="en-US" sz="1600" dirty="0"/>
              <a:t>. In Julia e in Fortran </a:t>
            </a:r>
            <a:r>
              <a:rPr lang="en-US" sz="1600" err="1"/>
              <a:t>invece</a:t>
            </a:r>
            <a:r>
              <a:rPr lang="en-US" sz="1600" dirty="0"/>
              <a:t> </a:t>
            </a:r>
            <a:r>
              <a:rPr lang="en-US" sz="1600" err="1"/>
              <a:t>gli</a:t>
            </a:r>
            <a:r>
              <a:rPr lang="en-US" sz="1600" dirty="0"/>
              <a:t> array N </a:t>
            </a:r>
            <a:r>
              <a:rPr lang="en-US" sz="1600" err="1"/>
              <a:t>dimensionali</a:t>
            </a:r>
            <a:r>
              <a:rPr lang="en-US" sz="1600" dirty="0"/>
              <a:t> </a:t>
            </a:r>
            <a:r>
              <a:rPr lang="en-US" sz="1600" err="1"/>
              <a:t>sono</a:t>
            </a:r>
            <a:r>
              <a:rPr lang="en-US" sz="1600" dirty="0"/>
              <a:t> </a:t>
            </a:r>
            <a:r>
              <a:rPr lang="en-US" sz="1600" err="1"/>
              <a:t>strutture</a:t>
            </a:r>
            <a:r>
              <a:rPr lang="en-US" sz="1600" dirty="0"/>
              <a:t> native del </a:t>
            </a:r>
            <a:r>
              <a:rPr lang="en-US" sz="1600" err="1"/>
              <a:t>linguaggio</a:t>
            </a:r>
            <a:r>
              <a:rPr lang="en-US" sz="1600" dirty="0"/>
              <a:t>.</a:t>
            </a:r>
          </a:p>
          <a:p>
            <a:pPr>
              <a:lnSpc>
                <a:spcPct val="110000"/>
              </a:lnSpc>
            </a:pPr>
            <a:r>
              <a:rPr lang="en-US" sz="1600" err="1"/>
              <a:t>Nonostante</a:t>
            </a:r>
            <a:r>
              <a:rPr lang="en-US" sz="1600" dirty="0"/>
              <a:t> Fortran </a:t>
            </a:r>
            <a:r>
              <a:rPr lang="en-US" sz="1600" err="1"/>
              <a:t>sia</a:t>
            </a:r>
            <a:r>
              <a:rPr lang="en-US" sz="1600" dirty="0"/>
              <a:t> un </a:t>
            </a:r>
            <a:r>
              <a:rPr lang="en-US" sz="1600" err="1"/>
              <a:t>linguaggio</a:t>
            </a:r>
            <a:r>
              <a:rPr lang="en-US" sz="1600" dirty="0"/>
              <a:t> </a:t>
            </a:r>
            <a:r>
              <a:rPr lang="en-US" sz="1600" err="1"/>
              <a:t>statico</a:t>
            </a:r>
            <a:r>
              <a:rPr lang="en-US" sz="1600" dirty="0"/>
              <a:t> e </a:t>
            </a:r>
            <a:r>
              <a:rPr lang="en-US" sz="1600" err="1"/>
              <a:t>spesso</a:t>
            </a:r>
            <a:r>
              <a:rPr lang="en-US" sz="1600" dirty="0"/>
              <a:t> ritenuto </a:t>
            </a:r>
            <a:r>
              <a:rPr lang="en-US" sz="1600" err="1"/>
              <a:t>datato</a:t>
            </a:r>
            <a:r>
              <a:rPr lang="en-US" sz="1600" dirty="0"/>
              <a:t>, </a:t>
            </a:r>
            <a:r>
              <a:rPr lang="en-US" sz="1600" err="1"/>
              <a:t>si</a:t>
            </a:r>
            <a:r>
              <a:rPr lang="en-US" sz="1600" dirty="0"/>
              <a:t> </a:t>
            </a:r>
            <a:r>
              <a:rPr lang="en-US" sz="1600" err="1"/>
              <a:t>vede</a:t>
            </a:r>
            <a:r>
              <a:rPr lang="en-US" sz="1600" dirty="0"/>
              <a:t> come </a:t>
            </a:r>
            <a:r>
              <a:rPr lang="en-US" sz="1600" err="1"/>
              <a:t>esso</a:t>
            </a:r>
            <a:r>
              <a:rPr lang="en-US" sz="1600" dirty="0"/>
              <a:t> non </a:t>
            </a:r>
            <a:r>
              <a:rPr lang="en-US" sz="1600" err="1"/>
              <a:t>richieda</a:t>
            </a:r>
            <a:r>
              <a:rPr lang="en-US" sz="1600" dirty="0"/>
              <a:t> un </a:t>
            </a:r>
            <a:r>
              <a:rPr lang="en-US" sz="1600" err="1"/>
              <a:t>grande</a:t>
            </a:r>
            <a:r>
              <a:rPr lang="en-US" sz="1600" dirty="0"/>
              <a:t> overhead, se non </a:t>
            </a:r>
            <a:r>
              <a:rPr lang="en-US" sz="1600" err="1"/>
              <a:t>quello</a:t>
            </a:r>
            <a:r>
              <a:rPr lang="en-US" sz="1600" dirty="0"/>
              <a:t> di dover </a:t>
            </a:r>
            <a:r>
              <a:rPr lang="en-US" sz="1600" err="1"/>
              <a:t>dichiarare</a:t>
            </a:r>
            <a:r>
              <a:rPr lang="en-US" sz="1600" dirty="0"/>
              <a:t> le </a:t>
            </a:r>
            <a:r>
              <a:rPr lang="en-US" sz="1600" err="1"/>
              <a:t>variabili</a:t>
            </a:r>
            <a:r>
              <a:rPr lang="en-US" sz="1600" dirty="0"/>
              <a:t> prima di </a:t>
            </a:r>
            <a:r>
              <a:rPr lang="en-US" sz="1600" err="1"/>
              <a:t>utilizzarle</a:t>
            </a:r>
            <a:endParaRPr lang="en-US" sz="1600"/>
          </a:p>
          <a:p>
            <a:pPr>
              <a:lnSpc>
                <a:spcPct val="110000"/>
              </a:lnSpc>
            </a:pPr>
            <a:r>
              <a:rPr lang="en-US" sz="1600" dirty="0"/>
              <a:t>Python e Julia </a:t>
            </a:r>
            <a:r>
              <a:rPr lang="en-US" sz="1600" err="1"/>
              <a:t>usano</a:t>
            </a:r>
            <a:r>
              <a:rPr lang="en-US" sz="1600" dirty="0"/>
              <a:t> un </a:t>
            </a:r>
            <a:r>
              <a:rPr lang="en-US" sz="1600" err="1"/>
              <a:t>meccanismo</a:t>
            </a:r>
            <a:r>
              <a:rPr lang="en-US" sz="1600" dirty="0"/>
              <a:t> di </a:t>
            </a:r>
            <a:r>
              <a:rPr lang="en-US" sz="1600" err="1"/>
              <a:t>assegnamento</a:t>
            </a:r>
            <a:r>
              <a:rPr lang="en-US" sz="1600" dirty="0"/>
              <a:t> </a:t>
            </a:r>
            <a:r>
              <a:rPr lang="en-US" sz="1600" err="1"/>
              <a:t>detto</a:t>
            </a:r>
            <a:r>
              <a:rPr lang="en-US" sz="1600" dirty="0"/>
              <a:t> "Reference Semantics", le </a:t>
            </a:r>
            <a:r>
              <a:rPr lang="en-US" sz="1600" err="1"/>
              <a:t>funzioni</a:t>
            </a:r>
            <a:r>
              <a:rPr lang="en-US" sz="1600" dirty="0"/>
              <a:t> "rand" </a:t>
            </a:r>
            <a:r>
              <a:rPr lang="en-US" sz="1600" err="1"/>
              <a:t>creano</a:t>
            </a:r>
            <a:r>
              <a:rPr lang="en-US" sz="1600" dirty="0"/>
              <a:t> la </a:t>
            </a:r>
            <a:r>
              <a:rPr lang="en-US" sz="1600" err="1"/>
              <a:t>matrice</a:t>
            </a:r>
            <a:r>
              <a:rPr lang="en-US" sz="1600" dirty="0"/>
              <a:t>, e poi le </a:t>
            </a:r>
            <a:r>
              <a:rPr lang="en-US" sz="1600" err="1"/>
              <a:t>variabili</a:t>
            </a:r>
            <a:r>
              <a:rPr lang="en-US" sz="1600" dirty="0"/>
              <a:t> </a:t>
            </a:r>
            <a:r>
              <a:rPr lang="en-US" sz="1600" err="1"/>
              <a:t>vengono</a:t>
            </a:r>
            <a:r>
              <a:rPr lang="en-US" sz="1600" dirty="0"/>
              <a:t> legate a </a:t>
            </a:r>
            <a:r>
              <a:rPr lang="en-US" sz="1600" err="1"/>
              <a:t>quell'indirizzo</a:t>
            </a:r>
            <a:r>
              <a:rPr lang="en-US" sz="1600" dirty="0"/>
              <a:t> di </a:t>
            </a:r>
            <a:r>
              <a:rPr lang="en-US" sz="1600" err="1"/>
              <a:t>memoria</a:t>
            </a:r>
            <a:r>
              <a:rPr lang="en-US" sz="1600" dirty="0"/>
              <a:t>. </a:t>
            </a:r>
            <a:r>
              <a:rPr lang="en-US" sz="1600" err="1"/>
              <a:t>Invece</a:t>
            </a:r>
            <a:r>
              <a:rPr lang="en-US" sz="1600" dirty="0"/>
              <a:t> Fortran </a:t>
            </a:r>
            <a:r>
              <a:rPr lang="en-US" sz="1600" err="1"/>
              <a:t>usa</a:t>
            </a:r>
            <a:r>
              <a:rPr lang="en-US" sz="1600" dirty="0"/>
              <a:t> il "Value Semantics", </a:t>
            </a:r>
            <a:r>
              <a:rPr lang="en-US" sz="1600" err="1"/>
              <a:t>ovvero</a:t>
            </a:r>
            <a:r>
              <a:rPr lang="en-US" sz="1600" dirty="0"/>
              <a:t> le </a:t>
            </a:r>
            <a:r>
              <a:rPr lang="en-US" sz="1600" err="1"/>
              <a:t>matrici</a:t>
            </a:r>
            <a:r>
              <a:rPr lang="en-US" sz="1600" dirty="0"/>
              <a:t> random </a:t>
            </a:r>
            <a:r>
              <a:rPr lang="en-US" sz="1600" err="1"/>
              <a:t>vengono</a:t>
            </a:r>
            <a:r>
              <a:rPr lang="en-US" sz="1600" dirty="0"/>
              <a:t> </a:t>
            </a:r>
            <a:r>
              <a:rPr lang="en-US" sz="1600" err="1"/>
              <a:t>salvate</a:t>
            </a:r>
            <a:r>
              <a:rPr lang="en-US" sz="1600" dirty="0"/>
              <a:t> </a:t>
            </a:r>
            <a:r>
              <a:rPr lang="en-US" sz="1600" err="1"/>
              <a:t>nell'allocazione</a:t>
            </a:r>
            <a:r>
              <a:rPr lang="en-US" sz="1600" dirty="0"/>
              <a:t> di </a:t>
            </a:r>
            <a:r>
              <a:rPr lang="en-US" sz="1600" err="1"/>
              <a:t>memoria</a:t>
            </a:r>
            <a:r>
              <a:rPr lang="en-US" sz="1600" dirty="0"/>
              <a:t> </a:t>
            </a:r>
            <a:r>
              <a:rPr lang="en-US" sz="1600" err="1"/>
              <a:t>creata</a:t>
            </a:r>
            <a:r>
              <a:rPr lang="en-US" sz="1600" dirty="0"/>
              <a:t> al </a:t>
            </a:r>
            <a:r>
              <a:rPr lang="en-US" sz="1600" err="1"/>
              <a:t>momento</a:t>
            </a:r>
            <a:r>
              <a:rPr lang="en-US" sz="1600" dirty="0"/>
              <a:t> </a:t>
            </a:r>
            <a:r>
              <a:rPr lang="en-US" sz="1600" err="1"/>
              <a:t>della</a:t>
            </a:r>
            <a:r>
              <a:rPr lang="en-US" sz="1600" dirty="0"/>
              <a:t> </a:t>
            </a:r>
            <a:r>
              <a:rPr lang="en-US" sz="1600" err="1"/>
              <a:t>dichiarazione</a:t>
            </a:r>
            <a:endParaRPr lang="en-US" sz="1600"/>
          </a:p>
        </p:txBody>
      </p:sp>
    </p:spTree>
    <p:extLst>
      <p:ext uri="{BB962C8B-B14F-4D97-AF65-F5344CB8AC3E}">
        <p14:creationId xmlns:p14="http://schemas.microsoft.com/office/powerpoint/2010/main" val="30717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E3FD5-B51E-4D58-DCA6-6156C2C9D961}"/>
              </a:ext>
            </a:extLst>
          </p:cNvPr>
          <p:cNvSpPr>
            <a:spLocks noGrp="1"/>
          </p:cNvSpPr>
          <p:nvPr>
            <p:ph type="title"/>
          </p:nvPr>
        </p:nvSpPr>
        <p:spPr>
          <a:xfrm>
            <a:off x="612648" y="1114923"/>
            <a:ext cx="4621553" cy="1360728"/>
          </a:xfrm>
        </p:spPr>
        <p:txBody>
          <a:bodyPr anchor="b">
            <a:normAutofit/>
          </a:bodyPr>
          <a:lstStyle/>
          <a:p>
            <a:r>
              <a:rPr lang="en-US" dirty="0" err="1"/>
              <a:t>Differenze</a:t>
            </a:r>
            <a:r>
              <a:rPr lang="en-US" dirty="0"/>
              <a:t> di </a:t>
            </a:r>
            <a:r>
              <a:rPr lang="en-US" dirty="0" err="1"/>
              <a:t>Perfomance</a:t>
            </a:r>
          </a:p>
        </p:txBody>
      </p:sp>
      <p:sp>
        <p:nvSpPr>
          <p:cNvPr id="14" name="Content Placeholder 7">
            <a:extLst>
              <a:ext uri="{FF2B5EF4-FFF2-40B4-BE49-F238E27FC236}">
                <a16:creationId xmlns:a16="http://schemas.microsoft.com/office/drawing/2014/main" id="{7E586005-6C80-B48F-4329-B91EF8F7DDA9}"/>
              </a:ext>
            </a:extLst>
          </p:cNvPr>
          <p:cNvSpPr>
            <a:spLocks noGrp="1"/>
          </p:cNvSpPr>
          <p:nvPr>
            <p:ph idx="1"/>
          </p:nvPr>
        </p:nvSpPr>
        <p:spPr>
          <a:xfrm>
            <a:off x="612648" y="2584058"/>
            <a:ext cx="4621553" cy="3159018"/>
          </a:xfrm>
        </p:spPr>
        <p:txBody>
          <a:bodyPr vert="horz" lIns="91440" tIns="45720" rIns="91440" bIns="45720" rtlCol="0">
            <a:normAutofit/>
          </a:bodyPr>
          <a:lstStyle/>
          <a:p>
            <a:r>
              <a:rPr lang="en-US" sz="1800"/>
              <a:t>Nonostante</a:t>
            </a:r>
            <a:r>
              <a:rPr lang="en-US" sz="1800" dirty="0"/>
              <a:t> la </a:t>
            </a:r>
            <a:r>
              <a:rPr lang="en-US" sz="1800"/>
              <a:t>funzione</a:t>
            </a:r>
            <a:r>
              <a:rPr lang="en-US" sz="1800" dirty="0"/>
              <a:t> in Python </a:t>
            </a:r>
            <a:r>
              <a:rPr lang="en-US" sz="1800"/>
              <a:t>utilizzi</a:t>
            </a:r>
            <a:r>
              <a:rPr lang="en-US" sz="1800" dirty="0"/>
              <a:t> quasi </a:t>
            </a:r>
            <a:r>
              <a:rPr lang="en-US" sz="1800"/>
              <a:t>completamente</a:t>
            </a:r>
            <a:r>
              <a:rPr lang="en-US" sz="1800" dirty="0"/>
              <a:t> NumPy, il </a:t>
            </a:r>
            <a:r>
              <a:rPr lang="en-US" sz="1800"/>
              <a:t>tutto</a:t>
            </a:r>
            <a:r>
              <a:rPr lang="en-US" sz="1800" dirty="0"/>
              <a:t> scala </a:t>
            </a:r>
            <a:r>
              <a:rPr lang="en-US" sz="1800"/>
              <a:t>incredibilmente</a:t>
            </a:r>
            <a:r>
              <a:rPr lang="en-US" sz="1800" dirty="0"/>
              <a:t> male.</a:t>
            </a:r>
          </a:p>
          <a:p>
            <a:r>
              <a:rPr lang="en-US" sz="1800" dirty="0"/>
              <a:t>In </a:t>
            </a:r>
            <a:r>
              <a:rPr lang="en-US" sz="1800"/>
              <a:t>questo</a:t>
            </a:r>
            <a:r>
              <a:rPr lang="en-US" sz="1800" dirty="0"/>
              <a:t> </a:t>
            </a:r>
            <a:r>
              <a:rPr lang="en-US" sz="1800"/>
              <a:t>caso</a:t>
            </a:r>
            <a:r>
              <a:rPr lang="en-US" sz="1800" dirty="0"/>
              <a:t> Fortran è ha </a:t>
            </a:r>
            <a:r>
              <a:rPr lang="en-US" sz="1800"/>
              <a:t>perfomance</a:t>
            </a:r>
            <a:r>
              <a:rPr lang="en-US" sz="1800" dirty="0"/>
              <a:t> </a:t>
            </a:r>
            <a:r>
              <a:rPr lang="en-US" sz="1800"/>
              <a:t>peggiori</a:t>
            </a:r>
            <a:r>
              <a:rPr lang="en-US" sz="1800" dirty="0"/>
              <a:t> di Julia, in </a:t>
            </a:r>
            <a:r>
              <a:rPr lang="en-US" sz="1800"/>
              <a:t>verità</a:t>
            </a:r>
            <a:r>
              <a:rPr lang="en-US" sz="1800" dirty="0"/>
              <a:t> </a:t>
            </a:r>
            <a:r>
              <a:rPr lang="en-US" sz="1800"/>
              <a:t>possono</a:t>
            </a:r>
            <a:r>
              <a:rPr lang="en-US" sz="1800" dirty="0"/>
              <a:t> </a:t>
            </a:r>
            <a:r>
              <a:rPr lang="en-US" sz="1800"/>
              <a:t>essere</a:t>
            </a:r>
            <a:r>
              <a:rPr lang="en-US" sz="1800" dirty="0"/>
              <a:t> </a:t>
            </a:r>
            <a:r>
              <a:rPr lang="en-US" sz="1800"/>
              <a:t>eseguite</a:t>
            </a:r>
            <a:r>
              <a:rPr lang="en-US" sz="1800" dirty="0"/>
              <a:t> </a:t>
            </a:r>
            <a:r>
              <a:rPr lang="en-US" sz="1800"/>
              <a:t>ottimizzazioni</a:t>
            </a:r>
            <a:r>
              <a:rPr lang="en-US" sz="1800" dirty="0"/>
              <a:t> </a:t>
            </a:r>
            <a:r>
              <a:rPr lang="en-US" sz="1800"/>
              <a:t>che</a:t>
            </a:r>
            <a:r>
              <a:rPr lang="en-US" sz="1800" dirty="0"/>
              <a:t> non </a:t>
            </a:r>
            <a:r>
              <a:rPr lang="en-US" sz="1800"/>
              <a:t>sono</a:t>
            </a:r>
            <a:r>
              <a:rPr lang="en-US" sz="1800" dirty="0"/>
              <a:t> state </a:t>
            </a:r>
            <a:r>
              <a:rPr lang="en-US" sz="1800"/>
              <a:t>aggiunte</a:t>
            </a:r>
            <a:r>
              <a:rPr lang="en-US" sz="1800" dirty="0"/>
              <a:t> per </a:t>
            </a:r>
            <a:r>
              <a:rPr lang="en-US" sz="1800"/>
              <a:t>mantenere</a:t>
            </a:r>
            <a:r>
              <a:rPr lang="en-US" sz="1800" dirty="0"/>
              <a:t> </a:t>
            </a:r>
            <a:r>
              <a:rPr lang="en-US" sz="1800"/>
              <a:t>più</a:t>
            </a:r>
            <a:r>
              <a:rPr lang="en-US" sz="1800" dirty="0"/>
              <a:t> o </a:t>
            </a:r>
            <a:r>
              <a:rPr lang="en-US" sz="1800"/>
              <a:t>meno</a:t>
            </a:r>
            <a:r>
              <a:rPr lang="en-US" sz="1800" dirty="0"/>
              <a:t> la </a:t>
            </a:r>
            <a:r>
              <a:rPr lang="en-US" sz="1800"/>
              <a:t>stessa</a:t>
            </a:r>
            <a:r>
              <a:rPr lang="en-US" sz="1800" dirty="0"/>
              <a:t> </a:t>
            </a:r>
            <a:r>
              <a:rPr lang="en-US" sz="1800"/>
              <a:t>complessità</a:t>
            </a:r>
            <a:r>
              <a:rPr lang="en-US" sz="1800" dirty="0"/>
              <a:t> </a:t>
            </a:r>
            <a:r>
              <a:rPr lang="en-US" sz="1800"/>
              <a:t>sintattica</a:t>
            </a:r>
            <a:r>
              <a:rPr lang="en-US" sz="1800" dirty="0"/>
              <a:t>.</a:t>
            </a:r>
          </a:p>
        </p:txBody>
      </p:sp>
      <p:pic>
        <p:nvPicPr>
          <p:cNvPr id="4" name="Content Placeholder 3" descr="A graph of a graph&#10;&#10;AI-generated content may be incorrect.">
            <a:extLst>
              <a:ext uri="{FF2B5EF4-FFF2-40B4-BE49-F238E27FC236}">
                <a16:creationId xmlns:a16="http://schemas.microsoft.com/office/drawing/2014/main" id="{CD3D61FB-7C4D-3A39-20D5-A904345954D6}"/>
              </a:ext>
            </a:extLst>
          </p:cNvPr>
          <p:cNvPicPr>
            <a:picLocks noChangeAspect="1"/>
          </p:cNvPicPr>
          <p:nvPr/>
        </p:nvPicPr>
        <p:blipFill>
          <a:blip r:embed="rId2"/>
          <a:stretch>
            <a:fillRect/>
          </a:stretch>
        </p:blipFill>
        <p:spPr>
          <a:xfrm>
            <a:off x="5691261" y="1480641"/>
            <a:ext cx="5837780" cy="3896717"/>
          </a:xfrm>
          <a:prstGeom prst="rect">
            <a:avLst/>
          </a:prstGeom>
        </p:spPr>
      </p:pic>
    </p:spTree>
    <p:extLst>
      <p:ext uri="{BB962C8B-B14F-4D97-AF65-F5344CB8AC3E}">
        <p14:creationId xmlns:p14="http://schemas.microsoft.com/office/powerpoint/2010/main" val="2505712454"/>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VanillaVTI</vt:lpstr>
      <vt:lpstr>Cos'è e perchè imparare Julia</vt:lpstr>
      <vt:lpstr>Come Julia presenta se stessa</vt:lpstr>
      <vt:lpstr>Julia ha due priorità </vt:lpstr>
      <vt:lpstr>Ma quanto è effettivamente la differenza?</vt:lpstr>
      <vt:lpstr>Differenze sintattiche</vt:lpstr>
      <vt:lpstr>Differenze di Perfomance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300</cp:revision>
  <dcterms:created xsi:type="dcterms:W3CDTF">2025-03-14T11:04:36Z</dcterms:created>
  <dcterms:modified xsi:type="dcterms:W3CDTF">2025-03-14T15:56:25Z</dcterms:modified>
</cp:coreProperties>
</file>