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9908790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99087908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f99087908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f99087908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f990879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f990879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9908790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f9908790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9908790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f9908790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9908790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9908790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f99087908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f99087908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f99087908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f99087908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f99087908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f99087908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99087908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99087908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99087908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9908790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99087908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f99087908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f99087908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f99087908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9908790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9908790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towardsdatascience.com/hog-histogram-of-oriented-gradients-67ecd887675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843275" y="1071900"/>
            <a:ext cx="5361300" cy="1674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Identifying Illicit Drug Abuse Using Computer Vision</a:t>
            </a:r>
            <a:endParaRPr/>
          </a:p>
        </p:txBody>
      </p:sp>
      <p:sp>
        <p:nvSpPr>
          <p:cNvPr id="86" name="Google Shape;86;p13"/>
          <p:cNvSpPr txBox="1"/>
          <p:nvPr>
            <p:ph idx="1" type="subTitle"/>
          </p:nvPr>
        </p:nvSpPr>
        <p:spPr>
          <a:xfrm>
            <a:off x="311700" y="2834125"/>
            <a:ext cx="8520600" cy="1322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                										Presented by:-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rPr lang="en"/>
              <a:t>Aishik Biswas :abiswas3@lakeheadu.ca</a:t>
            </a:r>
            <a:endParaRPr/>
          </a:p>
          <a:p>
            <a:pPr indent="0" lvl="0" marL="0" rtl="0" algn="r">
              <a:spcBef>
                <a:spcPts val="0"/>
              </a:spcBef>
              <a:spcAft>
                <a:spcPts val="0"/>
              </a:spcAft>
              <a:buNone/>
            </a:pPr>
            <a:r>
              <a:t/>
            </a:r>
            <a:endParaRPr/>
          </a:p>
          <a:p>
            <a:pPr indent="457200" lvl="0" marL="41148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SIFT continued…..</a:t>
            </a:r>
            <a:endParaRPr/>
          </a:p>
          <a:p>
            <a:pPr indent="0" lvl="0" marL="0" rtl="0" algn="l">
              <a:spcBef>
                <a:spcPts val="0"/>
              </a:spcBef>
              <a:spcAft>
                <a:spcPts val="0"/>
              </a:spcAft>
              <a:buNone/>
            </a:pPr>
            <a:r>
              <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So after </a:t>
            </a:r>
            <a:r>
              <a:rPr lang="en" sz="1000"/>
              <a:t>differentiating</a:t>
            </a:r>
            <a:r>
              <a:rPr lang="en" sz="1000"/>
              <a:t>  the keypoints to each other which is called keypoint descriptor. It somewhat looks like the figure 1</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457200" lvl="0" marL="0" rtl="0" algn="l">
              <a:spcBef>
                <a:spcPts val="1200"/>
              </a:spcBef>
              <a:spcAft>
                <a:spcPts val="0"/>
              </a:spcAft>
              <a:buNone/>
            </a:pPr>
            <a:r>
              <a:rPr lang="en" sz="1000"/>
              <a:t>asd </a:t>
            </a:r>
            <a:endParaRPr sz="1000"/>
          </a:p>
          <a:p>
            <a:pPr indent="0" lvl="0" marL="0" rtl="0" algn="l">
              <a:spcBef>
                <a:spcPts val="1200"/>
              </a:spcBef>
              <a:spcAft>
                <a:spcPts val="0"/>
              </a:spcAft>
              <a:buNone/>
            </a:pPr>
            <a:r>
              <a:rPr lang="en" sz="1000"/>
              <a:t>                                                                Figure 1                                                                                                                             Figure 2</a:t>
            </a:r>
            <a:endParaRPr sz="1000"/>
          </a:p>
          <a:p>
            <a:pPr indent="0" lvl="0" marL="0" rtl="0" algn="l">
              <a:spcBef>
                <a:spcPts val="1200"/>
              </a:spcBef>
              <a:spcAft>
                <a:spcPts val="0"/>
              </a:spcAft>
              <a:buNone/>
            </a:pPr>
            <a:r>
              <a:rPr lang="en" sz="1000"/>
              <a:t>And </a:t>
            </a:r>
            <a:r>
              <a:rPr lang="en" sz="1000"/>
              <a:t>after putting the code in it somewhat looks like the figure 2, which is the unique points with which the image can </a:t>
            </a:r>
            <a:endParaRPr sz="1000"/>
          </a:p>
          <a:p>
            <a:pPr indent="0" lvl="0" marL="0" rtl="0" algn="l">
              <a:spcBef>
                <a:spcPts val="1200"/>
              </a:spcBef>
              <a:spcAft>
                <a:spcPts val="1200"/>
              </a:spcAft>
              <a:buNone/>
            </a:pPr>
            <a:r>
              <a:rPr lang="en" sz="1000"/>
              <a:t>be identified.</a:t>
            </a:r>
            <a:endParaRPr sz="1000"/>
          </a:p>
        </p:txBody>
      </p:sp>
      <p:pic>
        <p:nvPicPr>
          <p:cNvPr id="142" name="Google Shape;142;p22"/>
          <p:cNvPicPr preferRelativeResize="0"/>
          <p:nvPr/>
        </p:nvPicPr>
        <p:blipFill>
          <a:blip r:embed="rId3">
            <a:alphaModFix/>
          </a:blip>
          <a:stretch>
            <a:fillRect/>
          </a:stretch>
        </p:blipFill>
        <p:spPr>
          <a:xfrm>
            <a:off x="520625" y="1715700"/>
            <a:ext cx="4380624" cy="1700450"/>
          </a:xfrm>
          <a:prstGeom prst="rect">
            <a:avLst/>
          </a:prstGeom>
          <a:noFill/>
          <a:ln>
            <a:noFill/>
          </a:ln>
        </p:spPr>
      </p:pic>
      <p:pic>
        <p:nvPicPr>
          <p:cNvPr id="143" name="Google Shape;143;p22"/>
          <p:cNvPicPr preferRelativeResize="0"/>
          <p:nvPr/>
        </p:nvPicPr>
        <p:blipFill>
          <a:blip r:embed="rId4">
            <a:alphaModFix/>
          </a:blip>
          <a:stretch>
            <a:fillRect/>
          </a:stretch>
        </p:blipFill>
        <p:spPr>
          <a:xfrm>
            <a:off x="6255175" y="1721525"/>
            <a:ext cx="1257110" cy="170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SIFT continued </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when we match two similar kind of images using the help of the keypoints and we display the </a:t>
            </a:r>
            <a:r>
              <a:rPr lang="en"/>
              <a:t>matching</a:t>
            </a:r>
            <a:r>
              <a:rPr lang="en"/>
              <a:t> </a:t>
            </a:r>
            <a:r>
              <a:rPr lang="en"/>
              <a:t>process it somewhat looks like this </a:t>
            </a:r>
            <a:endParaRPr/>
          </a:p>
          <a:p>
            <a:pPr indent="0" lvl="0" marL="0" rtl="0" algn="l">
              <a:spcBef>
                <a:spcPts val="120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2752725" y="2239125"/>
            <a:ext cx="3638550" cy="207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HOG</a:t>
            </a:r>
            <a:endParaRPr/>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highlight>
                  <a:srgbClr val="FFFFFF"/>
                </a:highlight>
              </a:rPr>
              <a:t>Histogram of oriented gradients (HOG) is a feature descriptor used in computer vision and image processing for the purpose of object detection. The technique counts occurrences of gradient orientation in localized portions of an image. </a:t>
            </a:r>
            <a:r>
              <a:rPr lang="en" sz="1200">
                <a:solidFill>
                  <a:srgbClr val="292929"/>
                </a:solidFill>
                <a:highlight>
                  <a:srgbClr val="FFFFFF"/>
                </a:highlight>
              </a:rPr>
              <a:t>It is better than any edge descriptor as it uses magnitude as well as angle of the gradient to compute the features.</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However, we can also use HOG descriptors for quantifying and representing both shape and texture. </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Below image shows a hog </a:t>
            </a:r>
            <a:r>
              <a:rPr lang="en" sz="1200">
                <a:solidFill>
                  <a:srgbClr val="000000"/>
                </a:solidFill>
                <a:highlight>
                  <a:srgbClr val="FFFFFF"/>
                </a:highlight>
              </a:rPr>
              <a:t>representation</a:t>
            </a:r>
            <a:r>
              <a:rPr lang="en" sz="1200">
                <a:solidFill>
                  <a:srgbClr val="000000"/>
                </a:solidFill>
                <a:highlight>
                  <a:srgbClr val="FFFFFF"/>
                </a:highlight>
              </a:rPr>
              <a:t> of an image from our dataset.</a:t>
            </a:r>
            <a:endParaRPr sz="1200">
              <a:solidFill>
                <a:srgbClr val="000000"/>
              </a:solidFill>
              <a:highlight>
                <a:srgbClr val="FFFFFF"/>
              </a:highlight>
            </a:endParaRPr>
          </a:p>
          <a:p>
            <a:pPr indent="0" lvl="0" marL="0" rtl="0" algn="l">
              <a:spcBef>
                <a:spcPts val="12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000000"/>
              </a:solidFill>
              <a:highlight>
                <a:srgbClr val="FFFFFF"/>
              </a:highlight>
              <a:latin typeface="Arial"/>
              <a:ea typeface="Arial"/>
              <a:cs typeface="Arial"/>
              <a:sym typeface="Arial"/>
            </a:endParaRPr>
          </a:p>
        </p:txBody>
      </p:sp>
      <p:pic>
        <p:nvPicPr>
          <p:cNvPr id="157" name="Google Shape;157;p24"/>
          <p:cNvPicPr preferRelativeResize="0"/>
          <p:nvPr/>
        </p:nvPicPr>
        <p:blipFill>
          <a:blip r:embed="rId3">
            <a:alphaModFix/>
          </a:blip>
          <a:stretch>
            <a:fillRect/>
          </a:stretch>
        </p:blipFill>
        <p:spPr>
          <a:xfrm>
            <a:off x="2238388" y="2924163"/>
            <a:ext cx="3324225" cy="172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to summarise all together, we </a:t>
            </a:r>
            <a:r>
              <a:rPr lang="en"/>
              <a:t>intend</a:t>
            </a:r>
            <a:r>
              <a:rPr lang="en"/>
              <a:t> to </a:t>
            </a:r>
            <a:r>
              <a:rPr lang="en"/>
              <a:t>compare both of the algorithms with each other and see which of these two feature extraction techniques have more accuracy in classifying the images from the before and after drug abuse. </a:t>
            </a:r>
            <a:endParaRPr/>
          </a:p>
          <a:p>
            <a:pPr indent="0" lvl="0" marL="0" rtl="0" algn="l">
              <a:spcBef>
                <a:spcPts val="1200"/>
              </a:spcBef>
              <a:spcAft>
                <a:spcPts val="0"/>
              </a:spcAft>
              <a:buNone/>
            </a:pPr>
            <a:r>
              <a:rPr lang="en"/>
              <a:t>Our focus will be on the area which is highly susceptible to drug use like left cheek, right cheek, forehead, binocular vision and the full face (ROI).</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69" name="Google Shape;169;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As earlier said we intend to help the criminal branch to identify these people who are drug abusing and hiding in open and catch them to make the environment safe for the people to live freely without fear</a:t>
            </a:r>
            <a:endParaRPr sz="1700"/>
          </a:p>
          <a:p>
            <a:pPr indent="0" lvl="0" marL="0" rtl="0" algn="l">
              <a:spcBef>
                <a:spcPts val="1200"/>
              </a:spcBef>
              <a:spcAft>
                <a:spcPts val="0"/>
              </a:spcAft>
              <a:buNone/>
            </a:pPr>
            <a:r>
              <a:rPr lang="en" sz="1700"/>
              <a:t>Raising awareness to people as well as teenagers and providing insights about what could possibly happen due to drug abuse.</a:t>
            </a:r>
            <a:endParaRPr sz="1700"/>
          </a:p>
          <a:p>
            <a:pPr indent="0" lvl="0" marL="0" rtl="0" algn="l">
              <a:spcBef>
                <a:spcPts val="1200"/>
              </a:spcBef>
              <a:spcAft>
                <a:spcPts val="0"/>
              </a:spcAft>
              <a:buNone/>
            </a:pPr>
            <a:r>
              <a:rPr lang="en" sz="1700"/>
              <a:t>Making the process faster for the police as they don’t have to go through all kind of formality or lie detectors for detecting if a person is abusing drugs or not.</a:t>
            </a:r>
            <a:endParaRPr sz="1700"/>
          </a:p>
          <a:p>
            <a:pPr indent="0" lvl="0" marL="0" rtl="0" algn="l">
              <a:spcBef>
                <a:spcPts val="1200"/>
              </a:spcBef>
              <a:spcAft>
                <a:spcPts val="1200"/>
              </a:spcAft>
              <a:buNone/>
            </a:pPr>
            <a:r>
              <a:rPr lang="en" sz="1700"/>
              <a:t>Removing the stigma attached to drugs and promote safe consumption by showing the ghastly effects of drugs on a person.</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t>[1] Rehabs.com, “Drug Rehabs - Alcohol Rehab Centers - Rehabilitation Programs,” Drug Rehab Options. https://rehabs.com.</a:t>
            </a:r>
            <a:endParaRPr/>
          </a:p>
          <a:p>
            <a:pPr indent="0" lvl="0" marL="0" rtl="0" algn="l">
              <a:spcBef>
                <a:spcPts val="1200"/>
              </a:spcBef>
              <a:spcAft>
                <a:spcPts val="0"/>
              </a:spcAft>
              <a:buNone/>
            </a:pPr>
            <a:r>
              <a:rPr lang="en" sz="1100">
                <a:solidFill>
                  <a:srgbClr val="000000"/>
                </a:solidFill>
                <a:highlight>
                  <a:srgbClr val="FFFFFF"/>
                </a:highlight>
              </a:rPr>
              <a:t>[2]“How to Detect the Same Object in Different Images using SIFT?,” </a:t>
            </a:r>
            <a:r>
              <a:rPr i="1" lang="en" sz="1100">
                <a:solidFill>
                  <a:srgbClr val="000000"/>
                </a:solidFill>
                <a:highlight>
                  <a:srgbClr val="FFFFFF"/>
                </a:highlight>
              </a:rPr>
              <a:t>Analytics Vidhya</a:t>
            </a:r>
            <a:r>
              <a:rPr lang="en" sz="1100">
                <a:solidFill>
                  <a:srgbClr val="000000"/>
                </a:solidFill>
                <a:highlight>
                  <a:srgbClr val="FFFFFF"/>
                </a:highlight>
              </a:rPr>
              <a:t>, Oct. 09, 2019. https://www.analyticsvidhya.com/blog/2019/10/detailed-guide-powerful-sift-technique-image-matching-python/</a:t>
            </a:r>
            <a:endParaRPr sz="1100"/>
          </a:p>
          <a:p>
            <a:pPr indent="0" lvl="0" marL="0" rtl="0" algn="l">
              <a:spcBef>
                <a:spcPts val="1200"/>
              </a:spcBef>
              <a:spcAft>
                <a:spcPts val="0"/>
              </a:spcAft>
              <a:buNone/>
            </a:pPr>
            <a:r>
              <a:rPr lang="en" sz="1100">
                <a:solidFill>
                  <a:srgbClr val="000000"/>
                </a:solidFill>
                <a:highlight>
                  <a:srgbClr val="FFFFFF"/>
                </a:highlight>
              </a:rPr>
              <a:t>[3]M. Tyagi, “HOG(Histogram of Oriented Gradients),” </a:t>
            </a:r>
            <a:r>
              <a:rPr i="1" lang="en" sz="1100">
                <a:solidFill>
                  <a:srgbClr val="000000"/>
                </a:solidFill>
                <a:highlight>
                  <a:srgbClr val="FFFFFF"/>
                </a:highlight>
              </a:rPr>
              <a:t>Medium</a:t>
            </a:r>
            <a:r>
              <a:rPr lang="en" sz="1100">
                <a:solidFill>
                  <a:srgbClr val="000000"/>
                </a:solidFill>
                <a:highlight>
                  <a:srgbClr val="FFFFFF"/>
                </a:highlight>
              </a:rPr>
              <a:t>, Jul. 24, 2021. </a:t>
            </a:r>
            <a:r>
              <a:rPr lang="en" sz="1100" u="sng">
                <a:solidFill>
                  <a:schemeClr val="hlink"/>
                </a:solidFill>
                <a:highlight>
                  <a:srgbClr val="FFFFFF"/>
                </a:highlight>
                <a:hlinkClick r:id="rId3"/>
              </a:rPr>
              <a:t>https://towardsdatascience.com/hog-histogram-of-oriented-gradients-67ecd887675f</a:t>
            </a:r>
            <a:r>
              <a:rPr lang="en" sz="1100">
                <a:solidFill>
                  <a:srgbClr val="000000"/>
                </a:solidFill>
                <a:highlight>
                  <a:srgbClr val="FFFFFF"/>
                </a:highlight>
              </a:rPr>
              <a:t>.</a:t>
            </a:r>
            <a:endParaRPr sz="1100">
              <a:solidFill>
                <a:srgbClr val="000000"/>
              </a:solidFill>
              <a:highlight>
                <a:srgbClr val="FFFFFF"/>
              </a:highlight>
            </a:endParaRPr>
          </a:p>
          <a:p>
            <a:pPr indent="0" lvl="0" marL="0" rtl="0" algn="l">
              <a:spcBef>
                <a:spcPts val="1200"/>
              </a:spcBef>
              <a:spcAft>
                <a:spcPts val="0"/>
              </a:spcAft>
              <a:buNone/>
            </a:pPr>
            <a:r>
              <a:rPr lang="en" sz="1100">
                <a:solidFill>
                  <a:srgbClr val="000000"/>
                </a:solidFill>
                <a:latin typeface="Arial"/>
                <a:ea typeface="Arial"/>
                <a:cs typeface="Arial"/>
                <a:sym typeface="Arial"/>
              </a:rPr>
              <a:t>[4] N. Dalal and B. Triggs. Histograms of oriented gradients for human detection. In </a:t>
            </a:r>
            <a:r>
              <a:rPr i="1" lang="en" sz="1100">
                <a:solidFill>
                  <a:srgbClr val="000000"/>
                </a:solidFill>
                <a:latin typeface="Arial"/>
                <a:ea typeface="Arial"/>
                <a:cs typeface="Arial"/>
                <a:sym typeface="Arial"/>
              </a:rPr>
              <a:t>IEEE Computer Society Conference on Computer Vision and Pattern Recognition</a:t>
            </a:r>
            <a:r>
              <a:rPr lang="en" sz="1100">
                <a:solidFill>
                  <a:srgbClr val="000000"/>
                </a:solidFill>
                <a:latin typeface="Arial"/>
                <a:ea typeface="Arial"/>
                <a:cs typeface="Arial"/>
                <a:sym typeface="Arial"/>
              </a:rPr>
              <a:t>, volume 1, pages 886–893, June 2005.</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[5] D. Yadav, N. Kohli, P. Pandey, R. Singh, M. Vatsa, and A. Noore, “Effect of illicit drug abuse on face recognition,” 2016 IEEE Winter Conference on Applications of Computer Vision (WACV). IEEE, Mar. 2016. Doi: 10.1109/wacv.2016.7477556.</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75">
              <a:solidFill>
                <a:srgbClr val="000000"/>
              </a:solidFill>
              <a:highlight>
                <a:srgbClr val="FFFFFF"/>
              </a:highlight>
            </a:endParaRPr>
          </a:p>
          <a:p>
            <a:pPr indent="0" lvl="0" marL="0" rtl="0" algn="l">
              <a:spcBef>
                <a:spcPts val="1200"/>
              </a:spcBef>
              <a:spcAft>
                <a:spcPts val="1200"/>
              </a:spcAft>
              <a:buNone/>
            </a:pPr>
            <a:r>
              <a:rPr lang="en" sz="1200">
                <a:solidFill>
                  <a:srgbClr val="000000"/>
                </a:solidFill>
                <a:highlight>
                  <a:srgbClr val="FFFFFF"/>
                </a:highlight>
                <a:latin typeface="Times New Roman"/>
                <a:ea typeface="Times New Roman"/>
                <a:cs typeface="Times New Roman"/>
                <a:sym typeface="Times New Roman"/>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Illicit drug </a:t>
            </a:r>
            <a:r>
              <a:rPr lang="en"/>
              <a:t>consumptions</a:t>
            </a:r>
            <a:r>
              <a:rPr lang="en"/>
              <a:t> and the abuse of drug has seen a steep rise in recent times. We can see a lot of people abusing drugs and harming their health significantly. To reduce that we need to create awareness of safe consumption of drugs and the consequences of abuse. In order to do that we need to first identify </a:t>
            </a:r>
            <a:r>
              <a:rPr lang="en"/>
              <a:t>people</a:t>
            </a:r>
            <a:r>
              <a:rPr lang="en"/>
              <a:t> who are abusing drugs.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t>
            </a:r>
            <a:r>
              <a:rPr lang="en"/>
              <a:t>this research we use concepts of image recognition to identify the people who are taking drugs. As we have researched and seen that the appearance of the person changes with prolonged period of using drugs:</a:t>
            </a:r>
            <a:endParaRPr/>
          </a:p>
          <a:p>
            <a:pPr indent="-342900" lvl="0" marL="457200" rtl="0" algn="l">
              <a:spcBef>
                <a:spcPts val="1200"/>
              </a:spcBef>
              <a:spcAft>
                <a:spcPts val="0"/>
              </a:spcAft>
              <a:buSzPts val="1800"/>
              <a:buChar char="●"/>
            </a:pPr>
            <a:r>
              <a:rPr lang="en"/>
              <a:t>So we plan on feeding the model with the pictures of people before and after drug abuse and let the model learn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311700" y="182950"/>
            <a:ext cx="8520600" cy="438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are the types of photos of the personals that are feed into the model. The before and after results of drug abuse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4" name="Google Shape;104;p16"/>
          <p:cNvPicPr preferRelativeResize="0"/>
          <p:nvPr/>
        </p:nvPicPr>
        <p:blipFill>
          <a:blip r:embed="rId3">
            <a:alphaModFix/>
          </a:blip>
          <a:stretch>
            <a:fillRect/>
          </a:stretch>
        </p:blipFill>
        <p:spPr>
          <a:xfrm>
            <a:off x="2458025" y="1301700"/>
            <a:ext cx="4335674" cy="254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dataset is curated by searching the internet for images which matches our requirements which includes the before and after results of drug abuse. The challenge of getting these datasets are:</a:t>
            </a:r>
            <a:endParaRPr sz="1600"/>
          </a:p>
          <a:p>
            <a:pPr indent="-330200" lvl="0" marL="457200" rtl="0" algn="l">
              <a:spcBef>
                <a:spcPts val="1200"/>
              </a:spcBef>
              <a:spcAft>
                <a:spcPts val="0"/>
              </a:spcAft>
              <a:buSzPts val="1600"/>
              <a:buChar char="●"/>
            </a:pPr>
            <a:r>
              <a:rPr lang="en" sz="1600"/>
              <a:t>People won’t provide their pictures themselves willingly because of the shame and the </a:t>
            </a:r>
            <a:r>
              <a:rPr lang="en" sz="1600"/>
              <a:t>society</a:t>
            </a:r>
            <a:r>
              <a:rPr lang="en" sz="1600"/>
              <a:t> stigma.</a:t>
            </a:r>
            <a:endParaRPr sz="1600"/>
          </a:p>
          <a:p>
            <a:pPr indent="-330200" lvl="0" marL="457200" rtl="0" algn="l">
              <a:spcBef>
                <a:spcPts val="0"/>
              </a:spcBef>
              <a:spcAft>
                <a:spcPts val="0"/>
              </a:spcAft>
              <a:buSzPts val="1600"/>
              <a:buChar char="●"/>
            </a:pPr>
            <a:r>
              <a:rPr lang="en" sz="1600"/>
              <a:t>The fear of getting caught again for various reasons</a:t>
            </a:r>
            <a:endParaRPr sz="1600"/>
          </a:p>
          <a:p>
            <a:pPr indent="0" lvl="0" marL="0" rtl="0" algn="l">
              <a:spcBef>
                <a:spcPts val="1200"/>
              </a:spcBef>
              <a:spcAft>
                <a:spcPts val="0"/>
              </a:spcAft>
              <a:buNone/>
            </a:pPr>
            <a:r>
              <a:rPr lang="en" sz="1600"/>
              <a:t>So thanks to initiatives like “Face the Meth” a project started in 2008 by Oregon Police contains mugshot of people abusing methamphetamine and Rehab.com</a:t>
            </a:r>
            <a:endParaRPr sz="1600"/>
          </a:p>
          <a:p>
            <a:pPr indent="0" lvl="0" marL="0" rtl="0" algn="l">
              <a:spcBef>
                <a:spcPts val="1200"/>
              </a:spcBef>
              <a:spcAft>
                <a:spcPts val="1200"/>
              </a:spcAft>
              <a:buNone/>
            </a:pPr>
            <a:r>
              <a:rPr lang="en" sz="1600"/>
              <a:t>Images of people without drug abuse were extracted from FERET databse.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of the Model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t>So the way we go through with the model is thar first we will preprocess the all the images of the faces and two different types of feature extraction </a:t>
            </a:r>
            <a:endParaRPr sz="1500"/>
          </a:p>
          <a:p>
            <a:pPr indent="-323850" lvl="0" marL="457200" rtl="0" algn="l">
              <a:lnSpc>
                <a:spcPct val="95000"/>
              </a:lnSpc>
              <a:spcBef>
                <a:spcPts val="1200"/>
              </a:spcBef>
              <a:spcAft>
                <a:spcPts val="0"/>
              </a:spcAft>
              <a:buSzPts val="1500"/>
              <a:buChar char="●"/>
            </a:pPr>
            <a:r>
              <a:rPr lang="en" sz="1500"/>
              <a:t>SIFT (Scale Invariant Feature Transformation) Technique which is used by Aishik</a:t>
            </a:r>
            <a:endParaRPr sz="1500"/>
          </a:p>
          <a:p>
            <a:pPr indent="-323850" lvl="0" marL="457200" rtl="0" algn="l">
              <a:lnSpc>
                <a:spcPct val="95000"/>
              </a:lnSpc>
              <a:spcBef>
                <a:spcPts val="0"/>
              </a:spcBef>
              <a:spcAft>
                <a:spcPts val="0"/>
              </a:spcAft>
              <a:buSzPts val="1500"/>
              <a:buChar char="●"/>
            </a:pPr>
            <a:r>
              <a:rPr lang="en" sz="1500"/>
              <a:t>HOG ( Histogram of Oriented Gradient) </a:t>
            </a:r>
            <a:r>
              <a:rPr lang="en" sz="1500"/>
              <a:t>Technique</a:t>
            </a:r>
            <a:r>
              <a:rPr lang="en" sz="1500"/>
              <a:t> </a:t>
            </a:r>
            <a:r>
              <a:rPr lang="en" sz="1500"/>
              <a:t>which is used by Bhuwan</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rPr lang="en" sz="1500"/>
              <a:t>After the feature extraction is done we will be passing the features through KNN (K-nearest Algorithm) and SVM (Support Vector Machine). Compare the results and report them accordingly</a:t>
            </a:r>
            <a:endParaRPr sz="1500"/>
          </a:p>
          <a:p>
            <a:pPr indent="0" lvl="0" marL="0" rtl="0" algn="l">
              <a:lnSpc>
                <a:spcPct val="95000"/>
              </a:lnSpc>
              <a:spcBef>
                <a:spcPts val="1200"/>
              </a:spcBef>
              <a:spcAft>
                <a:spcPts val="1200"/>
              </a:spcAft>
              <a:buNone/>
            </a:pPr>
            <a:r>
              <a:rPr lang="en" sz="1500"/>
              <a:t>And we learned that features like left cheek, right cheek, forehead, binocular vision and full face are the regions where the drug abuse have a distinctive effect.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 of the Model</a:t>
            </a:r>
            <a:endParaRPr/>
          </a:p>
        </p:txBody>
      </p:sp>
      <p:pic>
        <p:nvPicPr>
          <p:cNvPr id="122" name="Google Shape;122;p19"/>
          <p:cNvPicPr preferRelativeResize="0"/>
          <p:nvPr/>
        </p:nvPicPr>
        <p:blipFill>
          <a:blip r:embed="rId3">
            <a:alphaModFix/>
          </a:blip>
          <a:stretch>
            <a:fillRect/>
          </a:stretch>
        </p:blipFill>
        <p:spPr>
          <a:xfrm>
            <a:off x="1292525" y="1378848"/>
            <a:ext cx="6835275" cy="238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Little insight about SIFT technique</a:t>
            </a:r>
            <a:endParaRPr/>
          </a:p>
        </p:txBody>
      </p:sp>
      <p:sp>
        <p:nvSpPr>
          <p:cNvPr id="128" name="Google Shape;128;p20"/>
          <p:cNvSpPr txBox="1"/>
          <p:nvPr>
            <p:ph idx="1" type="body"/>
          </p:nvPr>
        </p:nvSpPr>
        <p:spPr>
          <a:xfrm>
            <a:off x="311700" y="12650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222222"/>
                </a:solidFill>
                <a:highlight>
                  <a:srgbClr val="FFFFFF"/>
                </a:highlight>
                <a:latin typeface="Lato"/>
                <a:ea typeface="Lato"/>
                <a:cs typeface="Lato"/>
                <a:sym typeface="Lato"/>
              </a:rPr>
              <a:t>SIFT helps locate the local features in an image, commonly known as the ‘</a:t>
            </a:r>
            <a:r>
              <a:rPr i="1" lang="en" sz="1650">
                <a:solidFill>
                  <a:srgbClr val="222222"/>
                </a:solidFill>
                <a:highlight>
                  <a:srgbClr val="FFFFFF"/>
                </a:highlight>
                <a:latin typeface="Lato"/>
                <a:ea typeface="Lato"/>
                <a:cs typeface="Lato"/>
                <a:sym typeface="Lato"/>
              </a:rPr>
              <a:t>keypoints</a:t>
            </a:r>
            <a:r>
              <a:rPr lang="en" sz="1650">
                <a:solidFill>
                  <a:srgbClr val="222222"/>
                </a:solidFill>
                <a:highlight>
                  <a:srgbClr val="FFFFFF"/>
                </a:highlight>
                <a:latin typeface="Lato"/>
                <a:ea typeface="Lato"/>
                <a:cs typeface="Lato"/>
                <a:sym typeface="Lato"/>
              </a:rPr>
              <a:t>‘ of the image. These keypoints are scale &amp; rotation invariant that can be used for various computer vision applications, like image matching, object detection, scene detection, etc.</a:t>
            </a:r>
            <a:endParaRPr sz="1650">
              <a:solidFill>
                <a:srgbClr val="222222"/>
              </a:solidFill>
              <a:highlight>
                <a:srgbClr val="FFFFFF"/>
              </a:highlight>
              <a:latin typeface="Lato"/>
              <a:ea typeface="Lato"/>
              <a:cs typeface="Lato"/>
              <a:sym typeface="Lato"/>
            </a:endParaRPr>
          </a:p>
          <a:p>
            <a:pPr indent="0" lvl="0" marL="0" rtl="0" algn="l">
              <a:spcBef>
                <a:spcPts val="1200"/>
              </a:spcBef>
              <a:spcAft>
                <a:spcPts val="0"/>
              </a:spcAft>
              <a:buNone/>
            </a:pPr>
            <a:r>
              <a:rPr lang="en" sz="1650">
                <a:solidFill>
                  <a:srgbClr val="222222"/>
                </a:solidFill>
                <a:highlight>
                  <a:srgbClr val="FFFFFF"/>
                </a:highlight>
                <a:latin typeface="Lato"/>
                <a:ea typeface="Lato"/>
                <a:cs typeface="Lato"/>
                <a:sym typeface="Lato"/>
              </a:rPr>
              <a:t>The main advantage of of SIFT is that is doesnt depends on the size or the orientation of the image </a:t>
            </a:r>
            <a:endParaRPr sz="1650">
              <a:solidFill>
                <a:srgbClr val="222222"/>
              </a:solidFill>
              <a:highlight>
                <a:srgbClr val="FFFFFF"/>
              </a:highlight>
              <a:latin typeface="Lato"/>
              <a:ea typeface="Lato"/>
              <a:cs typeface="Lato"/>
              <a:sym typeface="Lato"/>
            </a:endParaRPr>
          </a:p>
          <a:p>
            <a:pPr indent="0" lvl="0" marL="0" rtl="0" algn="l">
              <a:spcBef>
                <a:spcPts val="1200"/>
              </a:spcBef>
              <a:spcAft>
                <a:spcPts val="0"/>
              </a:spcAft>
              <a:buNone/>
            </a:pPr>
            <a:r>
              <a:rPr lang="en" sz="1650">
                <a:solidFill>
                  <a:srgbClr val="222222"/>
                </a:solidFill>
                <a:highlight>
                  <a:srgbClr val="FFFFFF"/>
                </a:highlight>
                <a:latin typeface="Lato"/>
                <a:ea typeface="Lato"/>
                <a:cs typeface="Lato"/>
                <a:sym typeface="Lato"/>
              </a:rPr>
              <a:t>So we find the keypoints of the image which is the unique points of the image by which i can be </a:t>
            </a:r>
            <a:r>
              <a:rPr lang="en" sz="1650">
                <a:solidFill>
                  <a:srgbClr val="222222"/>
                </a:solidFill>
                <a:highlight>
                  <a:srgbClr val="FFFFFF"/>
                </a:highlight>
                <a:latin typeface="Lato"/>
                <a:ea typeface="Lato"/>
                <a:cs typeface="Lato"/>
                <a:sym typeface="Lato"/>
              </a:rPr>
              <a:t>identified</a:t>
            </a:r>
            <a:r>
              <a:rPr lang="en" sz="1650">
                <a:solidFill>
                  <a:srgbClr val="222222"/>
                </a:solidFill>
                <a:highlight>
                  <a:srgbClr val="FFFFFF"/>
                </a:highlight>
                <a:latin typeface="Lato"/>
                <a:ea typeface="Lato"/>
                <a:cs typeface="Lato"/>
                <a:sym typeface="Lato"/>
              </a:rPr>
              <a:t> and by which we can match similar kind of image. And </a:t>
            </a:r>
            <a:r>
              <a:rPr lang="en" sz="1650">
                <a:solidFill>
                  <a:srgbClr val="222222"/>
                </a:solidFill>
                <a:highlight>
                  <a:srgbClr val="FFFFFF"/>
                </a:highlight>
                <a:latin typeface="Lato"/>
                <a:ea typeface="Lato"/>
                <a:cs typeface="Lato"/>
                <a:sym typeface="Lato"/>
              </a:rPr>
              <a:t>further</a:t>
            </a:r>
            <a:r>
              <a:rPr lang="en" sz="1650">
                <a:solidFill>
                  <a:srgbClr val="222222"/>
                </a:solidFill>
                <a:highlight>
                  <a:srgbClr val="FFFFFF"/>
                </a:highlight>
                <a:latin typeface="Lato"/>
                <a:ea typeface="Lato"/>
                <a:cs typeface="Lato"/>
                <a:sym typeface="Lato"/>
              </a:rPr>
              <a:t> eliminate keypoints that has low contrast.</a:t>
            </a:r>
            <a:endParaRPr sz="1650">
              <a:solidFill>
                <a:srgbClr val="222222"/>
              </a:solidFill>
              <a:highlight>
                <a:srgbClr val="FFFFFF"/>
              </a:highlight>
              <a:latin typeface="Lato"/>
              <a:ea typeface="Lato"/>
              <a:cs typeface="Lato"/>
              <a:sym typeface="Lato"/>
            </a:endParaRPr>
          </a:p>
          <a:p>
            <a:pPr indent="0" lvl="0" marL="0" rtl="0" algn="l">
              <a:spcBef>
                <a:spcPts val="1200"/>
              </a:spcBef>
              <a:spcAft>
                <a:spcPts val="1200"/>
              </a:spcAft>
              <a:buNone/>
            </a:pPr>
            <a:r>
              <a:t/>
            </a:r>
            <a:endParaRPr sz="1650">
              <a:solidFill>
                <a:srgbClr val="222222"/>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SIFT continued …..</a:t>
            </a:r>
            <a:endParaRPr/>
          </a:p>
        </p:txBody>
      </p:sp>
      <p:sp>
        <p:nvSpPr>
          <p:cNvPr id="134" name="Google Shape;134;p21"/>
          <p:cNvSpPr txBox="1"/>
          <p:nvPr>
            <p:ph idx="1" type="body"/>
          </p:nvPr>
        </p:nvSpPr>
        <p:spPr>
          <a:xfrm>
            <a:off x="311700" y="1206750"/>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080"/>
              <a:t>So the next </a:t>
            </a:r>
            <a:r>
              <a:rPr lang="en" sz="1080"/>
              <a:t>step</a:t>
            </a:r>
            <a:r>
              <a:rPr lang="en" sz="1080"/>
              <a:t> is to differentiate each keypoints with each other. For doing so we calculate the the </a:t>
            </a:r>
            <a:r>
              <a:rPr lang="en" sz="1080"/>
              <a:t>gradient of each pixel.</a:t>
            </a:r>
            <a:endParaRPr sz="1080"/>
          </a:p>
          <a:p>
            <a:pPr indent="0" lvl="0" marL="0" rtl="0" algn="l">
              <a:lnSpc>
                <a:spcPct val="95000"/>
              </a:lnSpc>
              <a:spcBef>
                <a:spcPts val="1200"/>
              </a:spcBef>
              <a:spcAft>
                <a:spcPts val="0"/>
              </a:spcAft>
              <a:buSzPts val="770"/>
              <a:buNone/>
            </a:pPr>
            <a:r>
              <a:rPr lang="en" sz="1080"/>
              <a:t>So if we have a pixel matrix like this and we want to find the gradient of the pixel in red.</a:t>
            </a:r>
            <a:endParaRPr sz="1080"/>
          </a:p>
          <a:p>
            <a:pPr indent="0" lvl="0" marL="0" rtl="0" algn="l">
              <a:lnSpc>
                <a:spcPct val="95000"/>
              </a:lnSpc>
              <a:spcBef>
                <a:spcPts val="1200"/>
              </a:spcBef>
              <a:spcAft>
                <a:spcPts val="0"/>
              </a:spcAft>
              <a:buSzPts val="770"/>
              <a:buNone/>
            </a:pPr>
            <a:r>
              <a:rPr lang="en" sz="1045">
                <a:solidFill>
                  <a:srgbClr val="222222"/>
                </a:solidFill>
                <a:highlight>
                  <a:srgbClr val="FFFFFF"/>
                </a:highlight>
                <a:latin typeface="Lato"/>
                <a:ea typeface="Lato"/>
                <a:cs typeface="Lato"/>
                <a:sym typeface="Lato"/>
              </a:rPr>
              <a:t>For this, we will calculate the gradients in x and y directions by taking the difference </a:t>
            </a:r>
            <a:endParaRPr sz="1045">
              <a:solidFill>
                <a:srgbClr val="222222"/>
              </a:solidFill>
              <a:highlight>
                <a:srgbClr val="FFFFFF"/>
              </a:highlight>
              <a:latin typeface="Lato"/>
              <a:ea typeface="Lato"/>
              <a:cs typeface="Lato"/>
              <a:sym typeface="Lato"/>
            </a:endParaRPr>
          </a:p>
          <a:p>
            <a:pPr indent="0" lvl="0" marL="0" rtl="0" algn="l">
              <a:lnSpc>
                <a:spcPct val="95000"/>
              </a:lnSpc>
              <a:spcBef>
                <a:spcPts val="1200"/>
              </a:spcBef>
              <a:spcAft>
                <a:spcPts val="0"/>
              </a:spcAft>
              <a:buSzPts val="770"/>
              <a:buNone/>
            </a:pPr>
            <a:r>
              <a:rPr lang="en" sz="1045">
                <a:solidFill>
                  <a:srgbClr val="222222"/>
                </a:solidFill>
                <a:highlight>
                  <a:srgbClr val="FFFFFF"/>
                </a:highlight>
                <a:latin typeface="Lato"/>
                <a:ea typeface="Lato"/>
                <a:cs typeface="Lato"/>
                <a:sym typeface="Lato"/>
              </a:rPr>
              <a:t>between 55 &amp; 46 and 56 &amp; 42.</a:t>
            </a:r>
            <a:endParaRPr sz="1045">
              <a:solidFill>
                <a:srgbClr val="222222"/>
              </a:solidFill>
              <a:highlight>
                <a:srgbClr val="FFFFFF"/>
              </a:highlight>
              <a:latin typeface="Lato"/>
              <a:ea typeface="Lato"/>
              <a:cs typeface="Lato"/>
              <a:sym typeface="Lato"/>
            </a:endParaRPr>
          </a:p>
          <a:p>
            <a:pPr indent="0" lvl="0" marL="0" rtl="0" algn="l">
              <a:lnSpc>
                <a:spcPct val="95000"/>
              </a:lnSpc>
              <a:spcBef>
                <a:spcPts val="1200"/>
              </a:spcBef>
              <a:spcAft>
                <a:spcPts val="0"/>
              </a:spcAft>
              <a:buSzPts val="770"/>
              <a:buNone/>
            </a:pPr>
            <a:r>
              <a:rPr lang="en" sz="1045">
                <a:solidFill>
                  <a:srgbClr val="222222"/>
                </a:solidFill>
                <a:highlight>
                  <a:srgbClr val="FFFFFF"/>
                </a:highlight>
                <a:latin typeface="Lato"/>
                <a:ea typeface="Lato"/>
                <a:cs typeface="Lato"/>
                <a:sym typeface="Lato"/>
              </a:rPr>
              <a:t>This comes out to be Gx = 9 and Gy = 14 respectively.</a:t>
            </a:r>
            <a:endParaRPr sz="1045">
              <a:solidFill>
                <a:srgbClr val="222222"/>
              </a:solidFill>
              <a:highlight>
                <a:srgbClr val="FFFFFF"/>
              </a:highlight>
              <a:latin typeface="Lato"/>
              <a:ea typeface="Lato"/>
              <a:cs typeface="Lato"/>
              <a:sym typeface="Lato"/>
            </a:endParaRPr>
          </a:p>
          <a:p>
            <a:pPr indent="0" lvl="0" marL="0" rtl="0" algn="l">
              <a:lnSpc>
                <a:spcPct val="163333"/>
              </a:lnSpc>
              <a:spcBef>
                <a:spcPts val="1200"/>
              </a:spcBef>
              <a:spcAft>
                <a:spcPts val="0"/>
              </a:spcAft>
              <a:buSzPts val="770"/>
              <a:buNone/>
            </a:pPr>
            <a:r>
              <a:rPr lang="en" sz="1045">
                <a:solidFill>
                  <a:srgbClr val="222222"/>
                </a:solidFill>
                <a:highlight>
                  <a:srgbClr val="FFFFFF"/>
                </a:highlight>
                <a:latin typeface="Lato"/>
                <a:ea typeface="Lato"/>
                <a:cs typeface="Lato"/>
                <a:sym typeface="Lato"/>
              </a:rPr>
              <a:t>Once we have the gradients, we can find the magnitude and orientation using the following formulas:</a:t>
            </a:r>
            <a:endParaRPr sz="1045">
              <a:solidFill>
                <a:srgbClr val="222222"/>
              </a:solidFill>
              <a:highlight>
                <a:srgbClr val="FFFFFF"/>
              </a:highlight>
              <a:latin typeface="Lato"/>
              <a:ea typeface="Lato"/>
              <a:cs typeface="Lato"/>
              <a:sym typeface="Lato"/>
            </a:endParaRPr>
          </a:p>
          <a:p>
            <a:pPr indent="0" lvl="0" marL="0" rtl="0" algn="ctr">
              <a:lnSpc>
                <a:spcPct val="163333"/>
              </a:lnSpc>
              <a:spcBef>
                <a:spcPts val="1200"/>
              </a:spcBef>
              <a:spcAft>
                <a:spcPts val="0"/>
              </a:spcAft>
              <a:buSzPts val="770"/>
              <a:buNone/>
            </a:pPr>
            <a:r>
              <a:rPr lang="en" sz="1045">
                <a:solidFill>
                  <a:srgbClr val="222222"/>
                </a:solidFill>
                <a:highlight>
                  <a:srgbClr val="FFFFFF"/>
                </a:highlight>
                <a:latin typeface="Lato"/>
                <a:ea typeface="Lato"/>
                <a:cs typeface="Lato"/>
                <a:sym typeface="Lato"/>
              </a:rPr>
              <a:t>Magnitude =  √[(G</a:t>
            </a:r>
            <a:r>
              <a:rPr lang="en" sz="800">
                <a:solidFill>
                  <a:srgbClr val="222222"/>
                </a:solidFill>
                <a:highlight>
                  <a:srgbClr val="FFFFFF"/>
                </a:highlight>
                <a:latin typeface="Lato"/>
                <a:ea typeface="Lato"/>
                <a:cs typeface="Lato"/>
                <a:sym typeface="Lato"/>
              </a:rPr>
              <a:t>x</a:t>
            </a:r>
            <a:r>
              <a:rPr lang="en" sz="1045">
                <a:solidFill>
                  <a:srgbClr val="222222"/>
                </a:solidFill>
                <a:highlight>
                  <a:srgbClr val="FFFFFF"/>
                </a:highlight>
                <a:latin typeface="Lato"/>
                <a:ea typeface="Lato"/>
                <a:cs typeface="Lato"/>
                <a:sym typeface="Lato"/>
              </a:rPr>
              <a:t>)</a:t>
            </a:r>
            <a:r>
              <a:rPr lang="en" sz="800">
                <a:solidFill>
                  <a:srgbClr val="222222"/>
                </a:solidFill>
                <a:highlight>
                  <a:srgbClr val="FFFFFF"/>
                </a:highlight>
                <a:latin typeface="Lato"/>
                <a:ea typeface="Lato"/>
                <a:cs typeface="Lato"/>
                <a:sym typeface="Lato"/>
              </a:rPr>
              <a:t>2</a:t>
            </a:r>
            <a:r>
              <a:rPr lang="en" sz="1045">
                <a:solidFill>
                  <a:srgbClr val="222222"/>
                </a:solidFill>
                <a:highlight>
                  <a:srgbClr val="FFFFFF"/>
                </a:highlight>
                <a:latin typeface="Lato"/>
                <a:ea typeface="Lato"/>
                <a:cs typeface="Lato"/>
                <a:sym typeface="Lato"/>
              </a:rPr>
              <a:t>+(G</a:t>
            </a:r>
            <a:r>
              <a:rPr lang="en" sz="800">
                <a:solidFill>
                  <a:srgbClr val="222222"/>
                </a:solidFill>
                <a:highlight>
                  <a:srgbClr val="FFFFFF"/>
                </a:highlight>
                <a:latin typeface="Lato"/>
                <a:ea typeface="Lato"/>
                <a:cs typeface="Lato"/>
                <a:sym typeface="Lato"/>
              </a:rPr>
              <a:t>y</a:t>
            </a:r>
            <a:r>
              <a:rPr lang="en" sz="1045">
                <a:solidFill>
                  <a:srgbClr val="222222"/>
                </a:solidFill>
                <a:highlight>
                  <a:srgbClr val="FFFFFF"/>
                </a:highlight>
                <a:latin typeface="Lato"/>
                <a:ea typeface="Lato"/>
                <a:cs typeface="Lato"/>
                <a:sym typeface="Lato"/>
              </a:rPr>
              <a:t>)</a:t>
            </a:r>
            <a:r>
              <a:rPr lang="en" sz="800">
                <a:solidFill>
                  <a:srgbClr val="222222"/>
                </a:solidFill>
                <a:highlight>
                  <a:srgbClr val="FFFFFF"/>
                </a:highlight>
                <a:latin typeface="Lato"/>
                <a:ea typeface="Lato"/>
                <a:cs typeface="Lato"/>
                <a:sym typeface="Lato"/>
              </a:rPr>
              <a:t>2</a:t>
            </a:r>
            <a:r>
              <a:rPr lang="en" sz="1045">
                <a:solidFill>
                  <a:srgbClr val="222222"/>
                </a:solidFill>
                <a:highlight>
                  <a:srgbClr val="FFFFFF"/>
                </a:highlight>
                <a:latin typeface="Lato"/>
                <a:ea typeface="Lato"/>
                <a:cs typeface="Lato"/>
                <a:sym typeface="Lato"/>
              </a:rPr>
              <a:t>]  =  16.64</a:t>
            </a:r>
            <a:endParaRPr sz="1045">
              <a:solidFill>
                <a:srgbClr val="222222"/>
              </a:solidFill>
              <a:highlight>
                <a:srgbClr val="FFFFFF"/>
              </a:highlight>
              <a:latin typeface="Lato"/>
              <a:ea typeface="Lato"/>
              <a:cs typeface="Lato"/>
              <a:sym typeface="Lato"/>
            </a:endParaRPr>
          </a:p>
          <a:p>
            <a:pPr indent="0" lvl="0" marL="0" rtl="0" algn="ctr">
              <a:lnSpc>
                <a:spcPct val="163333"/>
              </a:lnSpc>
              <a:spcBef>
                <a:spcPts val="1200"/>
              </a:spcBef>
              <a:spcAft>
                <a:spcPts val="0"/>
              </a:spcAft>
              <a:buSzPts val="770"/>
              <a:buNone/>
            </a:pPr>
            <a:r>
              <a:rPr lang="en" sz="1045">
                <a:solidFill>
                  <a:srgbClr val="222222"/>
                </a:solidFill>
                <a:highlight>
                  <a:srgbClr val="FFFFFF"/>
                </a:highlight>
                <a:latin typeface="Lato"/>
                <a:ea typeface="Lato"/>
                <a:cs typeface="Lato"/>
                <a:sym typeface="Lato"/>
              </a:rPr>
              <a:t>Φ = atan(Gy / Gx) = atan(1.55) = 57.17</a:t>
            </a:r>
            <a:endParaRPr sz="1045">
              <a:solidFill>
                <a:srgbClr val="222222"/>
              </a:solidFill>
              <a:highlight>
                <a:srgbClr val="FFFFFF"/>
              </a:highlight>
              <a:latin typeface="Lato"/>
              <a:ea typeface="Lato"/>
              <a:cs typeface="Lato"/>
              <a:sym typeface="Lato"/>
            </a:endParaRPr>
          </a:p>
          <a:p>
            <a:pPr indent="0" lvl="0" marL="0" rtl="0" algn="l">
              <a:lnSpc>
                <a:spcPct val="163333"/>
              </a:lnSpc>
              <a:spcBef>
                <a:spcPts val="1200"/>
              </a:spcBef>
              <a:spcAft>
                <a:spcPts val="0"/>
              </a:spcAft>
              <a:buSzPts val="770"/>
              <a:buNone/>
            </a:pPr>
            <a:r>
              <a:rPr lang="en" sz="1045">
                <a:solidFill>
                  <a:srgbClr val="222222"/>
                </a:solidFill>
                <a:highlight>
                  <a:srgbClr val="FFFFFF"/>
                </a:highlight>
                <a:latin typeface="Lato"/>
                <a:ea typeface="Lato"/>
                <a:cs typeface="Lato"/>
                <a:sym typeface="Lato"/>
              </a:rPr>
              <a:t>The magnitude represents the intensity of the pixel and the orientation gives the direction for the pixel</a:t>
            </a:r>
            <a:endParaRPr sz="1045">
              <a:solidFill>
                <a:srgbClr val="222222"/>
              </a:solidFill>
              <a:highlight>
                <a:srgbClr val="FFFFFF"/>
              </a:highlight>
              <a:latin typeface="Lato"/>
              <a:ea typeface="Lato"/>
              <a:cs typeface="Lato"/>
              <a:sym typeface="Lato"/>
            </a:endParaRPr>
          </a:p>
          <a:p>
            <a:pPr indent="0" lvl="0" marL="0" rtl="0" algn="l">
              <a:lnSpc>
                <a:spcPct val="95000"/>
              </a:lnSpc>
              <a:spcBef>
                <a:spcPts val="1200"/>
              </a:spcBef>
              <a:spcAft>
                <a:spcPts val="1200"/>
              </a:spcAft>
              <a:buSzPts val="770"/>
              <a:buNone/>
            </a:pPr>
            <a:r>
              <a:t/>
            </a:r>
            <a:endParaRPr sz="1045">
              <a:solidFill>
                <a:srgbClr val="222222"/>
              </a:solidFill>
              <a:highlight>
                <a:srgbClr val="FFFFFF"/>
              </a:highlight>
              <a:latin typeface="Lato"/>
              <a:ea typeface="Lato"/>
              <a:cs typeface="Lato"/>
              <a:sym typeface="Lato"/>
            </a:endParaRPr>
          </a:p>
        </p:txBody>
      </p:sp>
      <p:pic>
        <p:nvPicPr>
          <p:cNvPr id="135" name="Google Shape;135;p21"/>
          <p:cNvPicPr preferRelativeResize="0"/>
          <p:nvPr/>
        </p:nvPicPr>
        <p:blipFill>
          <a:blip r:embed="rId3">
            <a:alphaModFix/>
          </a:blip>
          <a:stretch>
            <a:fillRect/>
          </a:stretch>
        </p:blipFill>
        <p:spPr>
          <a:xfrm>
            <a:off x="7330704" y="1762154"/>
            <a:ext cx="1637650" cy="152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