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81" d="100"/>
          <a:sy n="8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69213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872315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871227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269676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552862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878361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703381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151566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045814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373922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189557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547383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923562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851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643178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592504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14857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881259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7090101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43609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533180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33137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996320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153625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427571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142572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52474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1491546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tmp"/><Relationship Id="rId3" Type="http://schemas.openxmlformats.org/officeDocument/2006/relationships/image" Target="../media/12.jpg"/><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047721" y="95863"/>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r>
              <a:rPr lang="en-US" altLang="zh-CN" sz="3200" b="1" i="0" u="none" strike="noStrike" kern="0" cap="none" spc="0" baseline="0">
                <a:solidFill>
                  <a:srgbClr val="0F0F0F"/>
                </a:solidFill>
                <a:latin typeface="Roboto" pitchFamily="2" charset="0"/>
                <a:ea typeface="宋体" pitchFamily="0" charset="0"/>
                <a:cs typeface="Trebuchet MS" pitchFamily="0" charset="0"/>
              </a:rPr>
              <a:t>RATING OF AN EMPLOYEE IN SALES DEPARTMEN					</a:t>
            </a: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554432" y="2933156"/>
            <a:ext cx="8610599" cy="24345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600" b="1" i="0" u="none" strike="noStrike" kern="1200" cap="none" spc="0" baseline="0">
                <a:solidFill>
                  <a:schemeClr val="tx1"/>
                </a:solidFill>
                <a:latin typeface="Calibri" pitchFamily="0" charset="0"/>
                <a:ea typeface="宋体" pitchFamily="0" charset="0"/>
                <a:cs typeface="Calibri" pitchFamily="0" charset="0"/>
              </a:rPr>
              <a:t> Aishwarya B</a:t>
            </a:r>
            <a:endParaRPr lang="en-US" altLang="zh-CN" sz="2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600" b="1" i="0" u="none" strike="noStrike" kern="1200" cap="none" spc="0" baseline="0">
                <a:solidFill>
                  <a:schemeClr val="tx1"/>
                </a:solidFill>
                <a:latin typeface="Calibri" pitchFamily="0" charset="0"/>
                <a:ea typeface="宋体" pitchFamily="0" charset="0"/>
                <a:cs typeface="Calibri" pitchFamily="0" charset="0"/>
              </a:rPr>
              <a:t> 1222</a:t>
            </a:r>
            <a:endParaRPr lang="en-US" altLang="zh-CN" sz="2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600" b="1" i="0" u="none" strike="noStrike" kern="1200" cap="none" spc="0" baseline="0">
                <a:solidFill>
                  <a:schemeClr val="tx1"/>
                </a:solidFill>
                <a:latin typeface="Calibri" pitchFamily="0" charset="0"/>
                <a:ea typeface="宋体" pitchFamily="0" charset="0"/>
                <a:cs typeface="Calibri" pitchFamily="0" charset="0"/>
              </a:rPr>
              <a:t> lll B.com(cs) </a:t>
            </a:r>
            <a:endParaRPr lang="en-US" altLang="zh-CN" sz="2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COLLEGE: Chevalier T.Thomas Elizabeth college</a:t>
            </a:r>
            <a:endParaRPr lang="en-US" altLang="zh-CN" sz="2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                     For women</a:t>
            </a:r>
            <a:endParaRPr lang="en-US" altLang="zh-CN" sz="2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           </a:t>
            </a:r>
            <a:endParaRPr lang="zh-CN" altLang="en-US" sz="26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599448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矩形"/>
          <p:cNvSpPr>
            <a:spLocks/>
          </p:cNvSpPr>
          <p:nvPr/>
        </p:nvSpPr>
        <p:spPr>
          <a:xfrm rot="0">
            <a:off x="847712" y="933435"/>
            <a:ext cx="10962087" cy="450040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rtl="0" eaLnBrk="1" fontAlgn="auto" latinLnBrk="0" hangingPunct="1">
              <a:lnSpc>
                <a:spcPct val="241000"/>
              </a:lnSpc>
              <a:spcBef>
                <a:spcPts val="1700"/>
              </a:spcBef>
              <a:spcAft>
                <a:spcPts val="1650"/>
              </a:spcAft>
              <a:buNone/>
            </a:pPr>
            <a:r>
              <a:rPr lang="en-US" altLang="zh-CN" sz="2000" b="1" i="0" u="none" strike="noStrike" kern="1200" cap="none" spc="0" baseline="0">
                <a:latin typeface="Calibri" pitchFamily="0" charset="0"/>
                <a:ea typeface="宋体" pitchFamily="0" charset="0"/>
                <a:cs typeface="Calibri" pitchFamily="0" charset="0"/>
              </a:rPr>
              <a:t>STEP 1 : DATASET FEATURE SELECTION – EMPLOYEE ID , FIRST NAME, </a:t>
            </a:r>
            <a:r>
              <a:rPr lang="en-US" altLang="zh-CN" sz="2000" b="1" i="0" u="none" strike="noStrike" kern="1200" cap="none" spc="0" baseline="0">
                <a:latin typeface="Calibri" pitchFamily="0" charset="0"/>
                <a:ea typeface="宋体" pitchFamily="0" charset="0"/>
                <a:cs typeface="Calibri" pitchFamily="0" charset="0"/>
              </a:rPr>
              <a:t>LIST NAME </a:t>
            </a:r>
            <a:r>
              <a:rPr lang="en-US" altLang="zh-CN" sz="2000" b="1" i="0" u="none" strike="noStrike" kern="1200" cap="none" spc="0" baseline="0">
                <a:latin typeface="Calibri" pitchFamily="0" charset="0"/>
                <a:ea typeface="宋体" pitchFamily="0" charset="0"/>
                <a:cs typeface="Calibri" pitchFamily="0" charset="0"/>
              </a:rPr>
              <a:t>, PERFORMANCES SCORE</a:t>
            </a:r>
            <a:r>
              <a:rPr lang="en-US" altLang="zh-CN" sz="2000" b="1" i="0" u="none" strike="noStrike" kern="1200" cap="none" spc="0" baseline="0">
                <a:latin typeface="Calibri" pitchFamily="0" charset="0"/>
                <a:ea typeface="宋体" pitchFamily="0" charset="0"/>
                <a:cs typeface="Calibri" pitchFamily="0" charset="0"/>
              </a:rPr>
              <a:t>.</a:t>
            </a:r>
            <a:endParaRPr lang="en-US" altLang="zh-CN" sz="2000" b="1" i="0" u="none" strike="noStrike" kern="1200" cap="none" spc="0" baseline="0">
              <a:latin typeface="Calibri" pitchFamily="0" charset="0"/>
              <a:ea typeface="宋体" pitchFamily="0" charset="0"/>
              <a:cs typeface="Calibri" pitchFamily="0" charset="0"/>
            </a:endParaRPr>
          </a:p>
          <a:p>
            <a:pPr marL="0" indent="0" algn="just" rtl="0" eaLnBrk="1" fontAlgn="auto" latinLnBrk="0" hangingPunct="1">
              <a:lnSpc>
                <a:spcPct val="241000"/>
              </a:lnSpc>
              <a:spcBef>
                <a:spcPts val="1700"/>
              </a:spcBef>
              <a:spcAft>
                <a:spcPts val="1650"/>
              </a:spcAft>
              <a:buNone/>
            </a:pPr>
            <a:r>
              <a:rPr lang="en-US" altLang="zh-CN" sz="2000" b="1" i="0" u="none" strike="noStrike" kern="1200" cap="none" spc="0" baseline="0">
                <a:latin typeface="Calibri" pitchFamily="0" charset="0"/>
                <a:ea typeface="宋体" pitchFamily="0" charset="0"/>
                <a:cs typeface="Calibri" pitchFamily="0" charset="0"/>
              </a:rPr>
              <a:t>STEP 2 : DATA CLEANING : PERFORMANCE CATEGORY COMPUTATION USING FORMULA : =IFS(Z8&gt;=5,”VERY  HIGH”,Z8&gt;=4,”HIGH”.Z8&gt;=3.”MED”.”TRUE,”LOW”)</a:t>
            </a:r>
            <a:endParaRPr lang="en-US" altLang="zh-CN" sz="2000" b="1" i="0" u="none" strike="noStrike" kern="1200" cap="none" spc="0" baseline="0">
              <a:latin typeface="Calibri" pitchFamily="0" charset="0"/>
              <a:ea typeface="宋体" pitchFamily="0" charset="0"/>
              <a:cs typeface="Calibri" pitchFamily="0" charset="0"/>
            </a:endParaRPr>
          </a:p>
          <a:p>
            <a:pPr marL="0" indent="0" algn="just" rtl="0" eaLnBrk="1" fontAlgn="auto" latinLnBrk="0" hangingPunct="1">
              <a:lnSpc>
                <a:spcPct val="241000"/>
              </a:lnSpc>
              <a:spcBef>
                <a:spcPts val="1700"/>
              </a:spcBef>
              <a:spcAft>
                <a:spcPts val="1650"/>
              </a:spcAft>
              <a:buNone/>
            </a:pPr>
            <a:r>
              <a:rPr lang="en-US" altLang="zh-CN" sz="2000" b="1" i="0" u="none" strike="noStrike" kern="1200" cap="none" spc="0" baseline="0">
                <a:latin typeface="Calibri" pitchFamily="0" charset="0"/>
                <a:ea typeface="宋体" pitchFamily="0" charset="0"/>
                <a:cs typeface="Calibri" pitchFamily="0" charset="0"/>
              </a:rPr>
              <a:t>S</a:t>
            </a:r>
            <a:r>
              <a:rPr lang="en-US" altLang="zh-CN" sz="2000" b="1" i="0" u="none" strike="noStrike" kern="1200" cap="none" spc="0" baseline="0">
                <a:latin typeface="Calibri" pitchFamily="0" charset="0"/>
                <a:ea typeface="宋体" pitchFamily="0" charset="0"/>
                <a:cs typeface="Calibri" pitchFamily="0" charset="0"/>
              </a:rPr>
              <a:t>TE</a:t>
            </a:r>
            <a:r>
              <a:rPr lang="en-US" altLang="zh-CN" sz="2000" b="1" i="0" u="none" strike="noStrike" kern="1200" cap="none" spc="0" baseline="0">
                <a:latin typeface="Calibri" pitchFamily="0" charset="0"/>
                <a:ea typeface="宋体" pitchFamily="0" charset="0"/>
                <a:cs typeface="Calibri" pitchFamily="0" charset="0"/>
              </a:rPr>
              <a:t>P 3 :</a:t>
            </a:r>
            <a:r>
              <a:rPr lang="en-US" altLang="zh-CN" sz="2000" b="1" i="0" u="none" strike="noStrike" kern="1200" cap="none" spc="0" baseline="0">
                <a:latin typeface="Calibri" pitchFamily="0" charset="0"/>
                <a:ea typeface="宋体" pitchFamily="0" charset="0"/>
                <a:cs typeface="Calibri" pitchFamily="0" charset="0"/>
              </a:rPr>
              <a:t> PERFORMANCES SUMMARY PIVOT TABLE ( BUSINESS UNIT ROWS ,GENDER FILTER </a:t>
            </a:r>
            <a:endParaRPr lang="zh-CN" altLang="en-US" sz="2000" b="1" i="0" u="none" strike="noStrike" kern="1200" cap="none" spc="0" baseline="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7385701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矩形"/>
          <p:cNvSpPr>
            <a:spLocks/>
          </p:cNvSpPr>
          <p:nvPr/>
        </p:nvSpPr>
        <p:spPr>
          <a:xfrm rot="0">
            <a:off x="530228" y="462594"/>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eaLnBrk="1" fontAlgn="auto" latinLnBrk="0" hangingPunct="1">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文本框"/>
          <p:cNvSpPr txBox="1">
            <a:spLocks/>
          </p:cNvSpPr>
          <p:nvPr/>
        </p:nvSpPr>
        <p:spPr>
          <a:xfrm rot="0">
            <a:off x="5469740" y="2810203"/>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73" name="文本框"/>
          <p:cNvSpPr txBox="1">
            <a:spLocks/>
          </p:cNvSpPr>
          <p:nvPr/>
        </p:nvSpPr>
        <p:spPr>
          <a:xfrm rot="0">
            <a:off x="5685737" y="3026199"/>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Droid Sans" pitchFamily="0" charset="0"/>
            </a:endParaRPr>
          </a:p>
        </p:txBody>
      </p:sp>
      <p:sp>
        <p:nvSpPr>
          <p:cNvPr id="174" name="矩形"/>
          <p:cNvSpPr>
            <a:spLocks/>
          </p:cNvSpPr>
          <p:nvPr/>
        </p:nvSpPr>
        <p:spPr>
          <a:xfrm rot="0">
            <a:off x="1010412" y="1362054"/>
            <a:ext cx="15677697" cy="5850890"/>
          </a:xfrm>
          <a:prstGeom prst="rect"/>
          <a:noFill/>
          <a:ln w="63500" cmpd="sng" cap="flat">
            <a:noFill/>
            <a:prstDash val="solid"/>
            <a:miter/>
          </a:ln>
        </p:spPr>
        <p:txBody>
          <a:bodyPr vert="horz" wrap="square" lIns="91440" tIns="45720" rIns="91440" bIns="45720" anchor="t" anchorCtr="0">
            <a:prstTxWarp prst="textNoShape"/>
            <a:spAutoFit/>
          </a:bodyPr>
          <a:lstStyle/>
          <a:p>
            <a:pPr marL="0" indent="0" algn="just" rtl="0" eaLnBrk="1" fontAlgn="auto" latinLnBrk="0" hangingPunct="1">
              <a:lnSpc>
                <a:spcPct val="100000"/>
              </a:lnSpc>
              <a:spcBef>
                <a:spcPts val="1700"/>
              </a:spcBef>
              <a:spcAft>
                <a:spcPts val="1650"/>
              </a:spcAft>
              <a:buNone/>
            </a:pPr>
            <a:r>
              <a:rPr lang="en-US" altLang="zh-CN" sz="2800" b="0" i="0" u="none" strike="noStrike" kern="1200" cap="none" spc="0" baseline="0">
                <a:latin typeface="Calibri" pitchFamily="0" charset="0"/>
                <a:ea typeface="宋体" pitchFamily="0" charset="0"/>
                <a:cs typeface="Calibri" pitchFamily="0" charset="0"/>
              </a:rPr>
              <a:t>STEP</a:t>
            </a:r>
            <a:r>
              <a:rPr lang="en-US" altLang="zh-CN" sz="2800" b="0" i="0" u="none" strike="noStrike" kern="1200" cap="none" spc="0" baseline="0">
                <a:latin typeface="Calibri" pitchFamily="0" charset="0"/>
                <a:ea typeface="宋体" pitchFamily="0" charset="0"/>
                <a:cs typeface="Calibri" pitchFamily="0" charset="0"/>
              </a:rPr>
              <a:t> 4 : SLICER</a:t>
            </a:r>
            <a:r>
              <a:rPr lang="en-US" altLang="zh-CN" sz="2800" b="1" i="0" u="none" strike="noStrike" kern="1200" cap="none" spc="0" baseline="0">
                <a:latin typeface="Calibri" pitchFamily="0" charset="0"/>
                <a:ea typeface="宋体" pitchFamily="0" charset="0"/>
                <a:cs typeface="Calibri" pitchFamily="0" charset="0"/>
              </a:rPr>
              <a:t> </a:t>
            </a:r>
            <a:r>
              <a:rPr lang="en-US" altLang="zh-CN" sz="2800" b="0" i="0" u="none" strike="noStrike" kern="1200" cap="none" spc="0" baseline="0">
                <a:latin typeface="Calibri" pitchFamily="0" charset="0"/>
                <a:ea typeface="宋体" pitchFamily="0" charset="0"/>
                <a:cs typeface="Calibri" pitchFamily="0" charset="0"/>
              </a:rPr>
              <a:t>FOR EM</a:t>
            </a:r>
            <a:r>
              <a:rPr lang="en-US" altLang="zh-CN" sz="2800" b="0" i="0" u="none" strike="noStrike" kern="1200" cap="none" spc="0" baseline="0">
                <a:latin typeface="Calibri" pitchFamily="0" charset="0"/>
                <a:ea typeface="宋体" pitchFamily="0" charset="0"/>
                <a:cs typeface="Calibri" pitchFamily="0" charset="0"/>
              </a:rPr>
              <a:t>PLOE</a:t>
            </a:r>
            <a:r>
              <a:rPr lang="en-US" altLang="zh-CN" sz="2600" b="1" i="0" u="none" strike="noStrike" kern="1200" cap="none" spc="0" baseline="0">
                <a:latin typeface="Calibri" pitchFamily="0" charset="0"/>
                <a:ea typeface="宋体" pitchFamily="0" charset="0"/>
                <a:cs typeface="Calibri" pitchFamily="0" charset="0"/>
              </a:rPr>
              <a:t>E</a:t>
            </a:r>
            <a:r>
              <a:rPr lang="en-US" altLang="zh-CN" sz="2400" b="1" i="0" u="none" strike="noStrike" kern="1200" cap="none" spc="0" baseline="0">
                <a:latin typeface="Calibri" pitchFamily="0" charset="0"/>
                <a:ea typeface="宋体" pitchFamily="0" charset="0"/>
                <a:cs typeface="Calibri" pitchFamily="0" charset="0"/>
              </a:rPr>
              <a:t> TYPE</a:t>
            </a:r>
            <a:endParaRPr lang="en-US" altLang="zh-CN" sz="2400" b="1" i="0" u="none" strike="noStrike" kern="1200" cap="none" spc="0" baseline="0">
              <a:latin typeface="Calibri" pitchFamily="0" charset="0"/>
              <a:ea typeface="宋体" pitchFamily="0" charset="0"/>
              <a:cs typeface="Calibri" pitchFamily="0" charset="0"/>
            </a:endParaRPr>
          </a:p>
          <a:p>
            <a:pPr marL="0" indent="0" algn="just" rtl="0" eaLnBrk="1" fontAlgn="auto" latinLnBrk="0" hangingPunct="1">
              <a:lnSpc>
                <a:spcPct val="100000"/>
              </a:lnSpc>
              <a:spcBef>
                <a:spcPts val="1700"/>
              </a:spcBef>
              <a:spcAft>
                <a:spcPts val="1650"/>
              </a:spcAft>
              <a:buNone/>
            </a:pPr>
            <a:r>
              <a:rPr lang="en-US" altLang="zh-CN" sz="2400" b="1" i="0" u="none" strike="noStrike" kern="1200" cap="none" spc="0" baseline="0">
                <a:latin typeface="Calibri" pitchFamily="0" charset="0"/>
                <a:ea typeface="宋体" pitchFamily="0" charset="0"/>
                <a:cs typeface="Calibri" pitchFamily="0" charset="0"/>
              </a:rPr>
              <a:t>STEP 5 : GRAPH – COLUMN CHART FOR MALE , FEMALE, EMPLOYEE</a:t>
            </a:r>
            <a:endParaRPr lang="en-US" altLang="zh-CN" sz="2400" b="1" i="0" u="none" strike="noStrike" kern="1200" cap="none" spc="0" baseline="0">
              <a:latin typeface="Calibri" pitchFamily="0" charset="0"/>
              <a:ea typeface="宋体" pitchFamily="0" charset="0"/>
              <a:cs typeface="Calibri" pitchFamily="0" charset="0"/>
            </a:endParaRPr>
          </a:p>
          <a:p>
            <a:pPr marL="0" indent="0" algn="just" rtl="0" eaLnBrk="1" fontAlgn="auto" latinLnBrk="0" hangingPunct="1">
              <a:lnSpc>
                <a:spcPct val="100000"/>
              </a:lnSpc>
              <a:spcBef>
                <a:spcPts val="1700"/>
              </a:spcBef>
              <a:spcAft>
                <a:spcPts val="1650"/>
              </a:spcAft>
              <a:buNone/>
            </a:pPr>
            <a:r>
              <a:rPr lang="en-US" altLang="zh-CN" sz="2400" b="1" i="0" u="none" strike="noStrike" kern="1200" cap="none" spc="0" baseline="0">
                <a:latin typeface="Calibri" pitchFamily="0" charset="0"/>
                <a:ea typeface="宋体" pitchFamily="0" charset="0"/>
                <a:cs typeface="Calibri" pitchFamily="0" charset="0"/>
              </a:rPr>
              <a:t>STEP 6 : EDITING FOR + ICON IN CHART TO CUSTOMIZES</a:t>
            </a:r>
            <a:endParaRPr lang="en-US" altLang="zh-CN" sz="2400" b="1" i="0" u="none" strike="noStrike" kern="1200" cap="none" spc="0" baseline="0">
              <a:latin typeface="Calibri" pitchFamily="0" charset="0"/>
              <a:ea typeface="宋体" pitchFamily="0" charset="0"/>
              <a:cs typeface="Calibri" pitchFamily="0" charset="0"/>
            </a:endParaRPr>
          </a:p>
          <a:p>
            <a:pPr marL="514350" indent="-514350" algn="just" rtl="0" eaLnBrk="1" fontAlgn="auto" latinLnBrk="0" hangingPunct="1">
              <a:lnSpc>
                <a:spcPct val="100000"/>
              </a:lnSpc>
              <a:spcBef>
                <a:spcPts val="1700"/>
              </a:spcBef>
              <a:spcAft>
                <a:spcPts val="1650"/>
              </a:spcAft>
              <a:buNone/>
            </a:pPr>
            <a:r>
              <a:rPr lang="en-US" altLang="zh-CN" sz="2400" b="1" i="0" u="none" strike="noStrike" kern="1200" cap="none" spc="0" baseline="0">
                <a:latin typeface="Calibri" pitchFamily="0" charset="0"/>
                <a:ea typeface="宋体" pitchFamily="0" charset="0"/>
                <a:cs typeface="Calibri" pitchFamily="0" charset="0"/>
              </a:rPr>
              <a:t>1.</a:t>
            </a:r>
            <a:r>
              <a:rPr lang="en-US" altLang="zh-CN" sz="2400" b="1" i="0" u="none" strike="noStrike" kern="1200" cap="none" spc="0" baseline="0">
                <a:latin typeface="Calibri" pitchFamily="0" charset="0"/>
                <a:ea typeface="宋体" pitchFamily="0" charset="0"/>
                <a:cs typeface="Calibri" pitchFamily="0" charset="0"/>
              </a:rPr>
              <a:t>AXIS TITLE </a:t>
            </a:r>
            <a:endParaRPr lang="en-US" altLang="zh-CN" sz="2400" b="1" i="0" u="none" strike="noStrike" kern="1200" cap="none" spc="0" baseline="0">
              <a:latin typeface="Calibri" pitchFamily="0" charset="0"/>
              <a:ea typeface="宋体" pitchFamily="0" charset="0"/>
              <a:cs typeface="Calibri" pitchFamily="0" charset="0"/>
            </a:endParaRPr>
          </a:p>
          <a:p>
            <a:pPr marL="514350" indent="-514350" algn="just" rtl="0" eaLnBrk="1" fontAlgn="auto" latinLnBrk="0" hangingPunct="1">
              <a:lnSpc>
                <a:spcPct val="100000"/>
              </a:lnSpc>
              <a:spcBef>
                <a:spcPts val="1700"/>
              </a:spcBef>
              <a:spcAft>
                <a:spcPts val="1650"/>
              </a:spcAft>
              <a:buNone/>
            </a:pPr>
            <a:r>
              <a:rPr lang="en-US" altLang="zh-CN" sz="2400" b="1" i="0" u="none" strike="noStrike" kern="1200" cap="none" spc="0" baseline="0">
                <a:latin typeface="Calibri" pitchFamily="0" charset="0"/>
                <a:ea typeface="宋体" pitchFamily="0" charset="0"/>
                <a:cs typeface="Calibri" pitchFamily="0" charset="0"/>
              </a:rPr>
              <a:t>2.</a:t>
            </a:r>
            <a:r>
              <a:rPr lang="en-US" altLang="zh-CN" sz="2400" b="1" i="0" u="none" strike="noStrike" kern="1200" cap="none" spc="0" baseline="0">
                <a:latin typeface="Calibri" pitchFamily="0" charset="0"/>
                <a:ea typeface="宋体" pitchFamily="0" charset="0"/>
                <a:cs typeface="Calibri" pitchFamily="0" charset="0"/>
              </a:rPr>
              <a:t>ASES</a:t>
            </a:r>
            <a:endParaRPr lang="en-US" altLang="zh-CN" sz="2400" b="1" i="0" u="none" strike="noStrike" kern="1200" cap="none" spc="0" baseline="0">
              <a:latin typeface="Calibri" pitchFamily="0" charset="0"/>
              <a:ea typeface="宋体" pitchFamily="0" charset="0"/>
              <a:cs typeface="Calibri" pitchFamily="0" charset="0"/>
            </a:endParaRPr>
          </a:p>
          <a:p>
            <a:pPr marL="514350" indent="-514350" algn="just" rtl="0" eaLnBrk="1" fontAlgn="auto" latinLnBrk="0" hangingPunct="1">
              <a:lnSpc>
                <a:spcPct val="100000"/>
              </a:lnSpc>
              <a:spcBef>
                <a:spcPts val="1700"/>
              </a:spcBef>
              <a:spcAft>
                <a:spcPts val="1650"/>
              </a:spcAft>
              <a:buNone/>
            </a:pPr>
            <a:r>
              <a:rPr lang="en-US" altLang="zh-CN" sz="2400" b="1" i="0" u="none" strike="noStrike" kern="1200" cap="none" spc="0" baseline="0">
                <a:latin typeface="Calibri" pitchFamily="0" charset="0"/>
                <a:ea typeface="宋体" pitchFamily="0" charset="0"/>
                <a:cs typeface="Calibri" pitchFamily="0" charset="0"/>
              </a:rPr>
              <a:t>3.</a:t>
            </a:r>
            <a:r>
              <a:rPr lang="en-US" altLang="zh-CN" sz="2400" b="1" i="0" u="none" strike="noStrike" kern="1200" cap="none" spc="0" baseline="0">
                <a:latin typeface="Calibri" pitchFamily="0" charset="0"/>
                <a:ea typeface="宋体" pitchFamily="0" charset="0"/>
                <a:cs typeface="Calibri" pitchFamily="0" charset="0"/>
              </a:rPr>
              <a:t>CHART TITLE</a:t>
            </a:r>
            <a:endParaRPr lang="en-US" altLang="zh-CN" sz="2400" b="1" i="0" u="none" strike="noStrike" kern="1200" cap="none" spc="0" baseline="0">
              <a:latin typeface="Calibri" pitchFamily="0" charset="0"/>
              <a:ea typeface="宋体" pitchFamily="0" charset="0"/>
              <a:cs typeface="Calibri" pitchFamily="0" charset="0"/>
            </a:endParaRPr>
          </a:p>
          <a:p>
            <a:pPr marL="514350" indent="-514350" algn="just" rtl="0" eaLnBrk="1" fontAlgn="auto" latinLnBrk="0" hangingPunct="1">
              <a:lnSpc>
                <a:spcPct val="100000"/>
              </a:lnSpc>
              <a:spcBef>
                <a:spcPts val="1700"/>
              </a:spcBef>
              <a:spcAft>
                <a:spcPts val="1650"/>
              </a:spcAft>
              <a:buNone/>
            </a:pPr>
            <a:r>
              <a:rPr lang="en-US" altLang="zh-CN" sz="2200" b="1" i="0" u="none" strike="noStrike" kern="1200" cap="none" spc="0" baseline="0">
                <a:latin typeface="Calibri" pitchFamily="0" charset="0"/>
                <a:ea typeface="宋体" pitchFamily="0" charset="0"/>
                <a:cs typeface="Calibri" pitchFamily="0" charset="0"/>
              </a:rPr>
              <a:t>4.G</a:t>
            </a:r>
            <a:r>
              <a:rPr lang="en-US" altLang="zh-CN" sz="2200" b="1" i="0" u="none" strike="noStrike" kern="1200" cap="none" spc="0" baseline="0">
                <a:latin typeface="Calibri" pitchFamily="0" charset="0"/>
                <a:ea typeface="宋体" pitchFamily="0" charset="0"/>
                <a:cs typeface="Calibri" pitchFamily="0" charset="0"/>
              </a:rPr>
              <a:t>RIDLINES</a:t>
            </a:r>
            <a:endParaRPr lang="en-US" altLang="zh-CN" sz="2200" b="1" i="0" u="none" strike="noStrike" kern="1200" cap="none" spc="0" baseline="0">
              <a:latin typeface="Calibri" pitchFamily="0" charset="0"/>
              <a:ea typeface="宋体" pitchFamily="0" charset="0"/>
              <a:cs typeface="Calibri" pitchFamily="0" charset="0"/>
            </a:endParaRPr>
          </a:p>
          <a:p>
            <a:pPr marL="0" indent="0" algn="ctr" rtl="0" eaLnBrk="1" fontAlgn="auto" latinLnBrk="0" hangingPunct="1">
              <a:lnSpc>
                <a:spcPct val="100000"/>
              </a:lnSpc>
              <a:spcBef>
                <a:spcPts val="1700"/>
              </a:spcBef>
              <a:spcAft>
                <a:spcPts val="1650"/>
              </a:spcAft>
              <a:buNone/>
            </a:pPr>
            <a:endParaRPr lang="zh-CN" altLang="en-US" sz="1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50723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3" name="图片"/>
          <p:cNvPicPr>
            <a:picLocks noChangeAspect="1"/>
          </p:cNvPicPr>
          <p:nvPr/>
        </p:nvPicPr>
        <p:blipFill>
          <a:blip r:embed="rId2" cstate="print"/>
          <a:stretch>
            <a:fillRect/>
          </a:stretch>
        </p:blipFill>
        <p:spPr>
          <a:xfrm rot="0">
            <a:off x="11683441" y="1026164"/>
            <a:ext cx="7324725" cy="4574539"/>
          </a:xfrm>
          <a:prstGeom prst="rect"/>
          <a:noFill/>
          <a:ln w="12700" cmpd="sng" cap="flat">
            <a:noFill/>
            <a:prstDash val="solid"/>
            <a:miter/>
          </a:ln>
        </p:spPr>
      </p:pic>
      <p:pic>
        <p:nvPicPr>
          <p:cNvPr id="175" name="图片"/>
          <p:cNvPicPr>
            <a:picLocks noChangeAspect="1"/>
          </p:cNvPicPr>
          <p:nvPr/>
        </p:nvPicPr>
        <p:blipFill>
          <a:blip r:embed="rId3" cstate="print"/>
          <a:stretch>
            <a:fillRect/>
          </a:stretch>
        </p:blipFill>
        <p:spPr>
          <a:xfrm rot="0">
            <a:off x="172912" y="1271568"/>
            <a:ext cx="11783483" cy="5299032"/>
          </a:xfrm>
          <a:prstGeom prst="rect"/>
          <a:noFill/>
          <a:ln w="12700" cmpd="sng" cap="flat">
            <a:noFill/>
            <a:prstDash val="solid"/>
            <a:miter/>
          </a:ln>
        </p:spPr>
      </p:pic>
    </p:spTree>
    <p:extLst>
      <p:ext uri="{BB962C8B-B14F-4D97-AF65-F5344CB8AC3E}">
        <p14:creationId xmlns:p14="http://schemas.microsoft.com/office/powerpoint/2010/main" val="100249450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1072506" y="1428835"/>
            <a:ext cx="10370402"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By leveraging predictive modeling to identify key turnover factors and implementing targeted retention strategies, we aim to reduce employee turnover by 15% within a year. </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This approach will enhance employee satisfaction, lower recruitment and training costs, and improve overall productivity and morale, leading to a more stable and successful organization.</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9709809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1438253" y="19183058"/>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Rating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7119994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444558" y="1289179"/>
            <a:ext cx="6879917" cy="4377689"/>
          </a:xfrm>
          <a:prstGeom prst="rect"/>
          <a:solidFill>
            <a:srgbClr val="FBCBC9"/>
          </a:solid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1"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585811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401044" y="1247800"/>
            <a:ext cx="2762249" cy="3257550"/>
            <a:chOff x="8401044" y="1247800"/>
            <a:chExt cx="2762249" cy="3257550"/>
          </a:xfrm>
        </p:grpSpPr>
        <p:sp>
          <p:nvSpPr>
            <p:cNvPr id="106" name="曲线"/>
            <p:cNvSpPr>
              <a:spLocks/>
            </p:cNvSpPr>
            <p:nvPr/>
          </p:nvSpPr>
          <p:spPr>
            <a:xfrm rot="0">
              <a:off x="9763118" y="3676676"/>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763118" y="42100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401044" y="12478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7373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022791" y="2451854"/>
            <a:ext cx="5987609"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2925548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7373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562111"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1338750" y="2140275"/>
            <a:ext cx="7519462"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4554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09580" y="2217232"/>
            <a:ext cx="9986694"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991427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62938" y="476890"/>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05737" y="1843411"/>
            <a:ext cx="8598519"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53230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1355959" y="1850191"/>
            <a:ext cx="9591256"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479808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8"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533650" y="1695450"/>
            <a:ext cx="8534019"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We will employ predictive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modeling</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techniques, including logistic regression and machine learning algorithms like decision trees and random forests, to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analyze</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3081453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504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cp:lastModifiedBy>root</cp:lastModifiedBy>
  <cp:revision>3</cp:revision>
  <dcterms:modified xsi:type="dcterms:W3CDTF">2024-08-31T00:12:28Z</dcterms:modified>
</cp:coreProperties>
</file>