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806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840819" y="973614"/>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Predicting House Prices Using Machine Learning</a:t>
            </a:r>
            <a:endParaRPr lang="en-US" sz="5249" dirty="0"/>
          </a:p>
        </p:txBody>
      </p:sp>
      <p:sp>
        <p:nvSpPr>
          <p:cNvPr id="5" name="Text 2"/>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Real estate is a trillion-dollar industry worldwide, and predicting housing prices is crucial to make informed investment decisions. In this presentation, we will dive deep into how machine learning plays a pivotal role in the real estate industry.</a:t>
            </a:r>
            <a:endParaRPr lang="en-US" sz="1750" dirty="0"/>
          </a:p>
        </p:txBody>
      </p:sp>
      <p:pic>
        <p:nvPicPr>
          <p:cNvPr id="9" name="Image 2"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101090"/>
            <a:ext cx="96393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Importance of Predicting House Prices</a:t>
            </a:r>
            <a:endParaRPr lang="en-US" sz="4374" dirty="0"/>
          </a:p>
        </p:txBody>
      </p:sp>
      <p:sp>
        <p:nvSpPr>
          <p:cNvPr id="5" name="Shape 2"/>
          <p:cNvSpPr/>
          <p:nvPr/>
        </p:nvSpPr>
        <p:spPr>
          <a:xfrm>
            <a:off x="2348389" y="2239804"/>
            <a:ext cx="3088958" cy="1909048"/>
          </a:xfrm>
          <a:prstGeom prst="roundRect">
            <a:avLst>
              <a:gd name="adj" fmla="val 20951"/>
            </a:avLst>
          </a:prstGeom>
          <a:noFill/>
          <a:ln w="27742">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376130" y="2267545"/>
            <a:ext cx="3033474" cy="1853565"/>
          </a:xfrm>
          <a:prstGeom prst="rect">
            <a:avLst/>
          </a:prstGeom>
        </p:spPr>
      </p:pic>
      <p:sp>
        <p:nvSpPr>
          <p:cNvPr id="7" name="Text 3"/>
          <p:cNvSpPr/>
          <p:nvPr/>
        </p:nvSpPr>
        <p:spPr>
          <a:xfrm>
            <a:off x="2348389" y="4426506"/>
            <a:ext cx="261366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Investing in Housing</a:t>
            </a:r>
            <a:endParaRPr lang="en-US" sz="2187" dirty="0"/>
          </a:p>
        </p:txBody>
      </p:sp>
      <p:sp>
        <p:nvSpPr>
          <p:cNvPr id="8" name="Text 4"/>
          <p:cNvSpPr/>
          <p:nvPr/>
        </p:nvSpPr>
        <p:spPr>
          <a:xfrm>
            <a:off x="2348389" y="4995863"/>
            <a:ext cx="3088958"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Real estate is a stable investment, but you need to have accurate price predictions to make informed decisions about which properties to invest in.</a:t>
            </a:r>
            <a:endParaRPr lang="en-US" sz="1750" dirty="0"/>
          </a:p>
        </p:txBody>
      </p:sp>
      <p:sp>
        <p:nvSpPr>
          <p:cNvPr id="9" name="Shape 5"/>
          <p:cNvSpPr/>
          <p:nvPr/>
        </p:nvSpPr>
        <p:spPr>
          <a:xfrm>
            <a:off x="5770602" y="2239804"/>
            <a:ext cx="3088958" cy="1909048"/>
          </a:xfrm>
          <a:prstGeom prst="roundRect">
            <a:avLst>
              <a:gd name="adj" fmla="val 20951"/>
            </a:avLst>
          </a:prstGeom>
          <a:noFill/>
          <a:ln w="27742">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5798344" y="2267545"/>
            <a:ext cx="3033474" cy="1853565"/>
          </a:xfrm>
          <a:prstGeom prst="rect">
            <a:avLst/>
          </a:prstGeom>
        </p:spPr>
      </p:pic>
      <p:sp>
        <p:nvSpPr>
          <p:cNvPr id="11" name="Text 6"/>
          <p:cNvSpPr/>
          <p:nvPr/>
        </p:nvSpPr>
        <p:spPr>
          <a:xfrm>
            <a:off x="5770602" y="4426506"/>
            <a:ext cx="225552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Economic Growth</a:t>
            </a:r>
            <a:endParaRPr lang="en-US" sz="2187" dirty="0"/>
          </a:p>
        </p:txBody>
      </p:sp>
      <p:sp>
        <p:nvSpPr>
          <p:cNvPr id="12" name="Text 7"/>
          <p:cNvSpPr/>
          <p:nvPr/>
        </p:nvSpPr>
        <p:spPr>
          <a:xfrm>
            <a:off x="5770602" y="4995863"/>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Accurate price predictions help economists forecast future economic growth and detect changes in the economy.</a:t>
            </a:r>
            <a:endParaRPr lang="en-US" sz="1750" dirty="0"/>
          </a:p>
        </p:txBody>
      </p:sp>
      <p:sp>
        <p:nvSpPr>
          <p:cNvPr id="13" name="Shape 8"/>
          <p:cNvSpPr/>
          <p:nvPr/>
        </p:nvSpPr>
        <p:spPr>
          <a:xfrm>
            <a:off x="9192816" y="2239804"/>
            <a:ext cx="3089077" cy="1909167"/>
          </a:xfrm>
          <a:prstGeom prst="roundRect">
            <a:avLst>
              <a:gd name="adj" fmla="val 20949"/>
            </a:avLst>
          </a:prstGeom>
          <a:noFill/>
          <a:ln w="27742">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9220557" y="2267545"/>
            <a:ext cx="3033593" cy="1853684"/>
          </a:xfrm>
          <a:prstGeom prst="rect">
            <a:avLst/>
          </a:prstGeom>
        </p:spPr>
      </p:pic>
      <p:sp>
        <p:nvSpPr>
          <p:cNvPr id="15" name="Text 9"/>
          <p:cNvSpPr/>
          <p:nvPr/>
        </p:nvSpPr>
        <p:spPr>
          <a:xfrm>
            <a:off x="9192816" y="4426625"/>
            <a:ext cx="259080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Urban Development</a:t>
            </a:r>
            <a:endParaRPr lang="en-US" sz="2187" dirty="0"/>
          </a:p>
        </p:txBody>
      </p:sp>
      <p:sp>
        <p:nvSpPr>
          <p:cNvPr id="16" name="Text 10"/>
          <p:cNvSpPr/>
          <p:nvPr/>
        </p:nvSpPr>
        <p:spPr>
          <a:xfrm>
            <a:off x="9192816" y="4995982"/>
            <a:ext cx="3089077"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Predicting housing prices is a key component in developing urban areas and infrastructure projects while minimizing the displacement of people and communities.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00002E">
              <a:alpha val="75000"/>
            </a:srgbClr>
          </a:solidFill>
          <a:ln w="54888">
            <a:solidFill>
              <a:srgbClr val="262654"/>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30195"/>
          </a:xfrm>
          <a:prstGeom prst="rect">
            <a:avLst/>
          </a:prstGeom>
        </p:spPr>
      </p:pic>
      <p:sp>
        <p:nvSpPr>
          <p:cNvPr id="5" name="Shape 1"/>
          <p:cNvSpPr/>
          <p:nvPr/>
        </p:nvSpPr>
        <p:spPr>
          <a:xfrm>
            <a:off x="0" y="0"/>
            <a:ext cx="14630400" cy="8230195"/>
          </a:xfrm>
          <a:prstGeom prst="rect">
            <a:avLst/>
          </a:prstGeom>
          <a:solidFill>
            <a:srgbClr val="00002E">
              <a:alpha val="80000"/>
            </a:srgbClr>
          </a:solidFill>
          <a:ln/>
        </p:spPr>
        <p:txBody>
          <a:bodyPr/>
          <a:lstStyle/>
          <a:p>
            <a:endParaRPr lang="en-IN"/>
          </a:p>
        </p:txBody>
      </p:sp>
      <p:sp>
        <p:nvSpPr>
          <p:cNvPr id="6" name="Text 2"/>
          <p:cNvSpPr/>
          <p:nvPr/>
        </p:nvSpPr>
        <p:spPr>
          <a:xfrm>
            <a:off x="2407444" y="603766"/>
            <a:ext cx="8648700" cy="686038"/>
          </a:xfrm>
          <a:prstGeom prst="rect">
            <a:avLst/>
          </a:prstGeom>
          <a:noFill/>
          <a:ln/>
        </p:spPr>
        <p:txBody>
          <a:bodyPr wrap="none" rtlCol="0" anchor="t"/>
          <a:lstStyle/>
          <a:p>
            <a:pPr marL="0" indent="0">
              <a:lnSpc>
                <a:spcPts val="5402"/>
              </a:lnSpc>
              <a:buNone/>
            </a:pPr>
            <a:r>
              <a:rPr lang="en-US" sz="4322" b="1" dirty="0">
                <a:solidFill>
                  <a:srgbClr val="FFFFFF"/>
                </a:solidFill>
                <a:latin typeface="Nunito" pitchFamily="34" charset="0"/>
                <a:ea typeface="Nunito" pitchFamily="34" charset="-122"/>
                <a:cs typeface="Nunito" pitchFamily="34" charset="-120"/>
              </a:rPr>
              <a:t>Collecting and Preprocessing Data</a:t>
            </a:r>
            <a:endParaRPr lang="en-US" sz="4322" dirty="0"/>
          </a:p>
        </p:txBody>
      </p:sp>
      <p:sp>
        <p:nvSpPr>
          <p:cNvPr id="7" name="Shape 3"/>
          <p:cNvSpPr/>
          <p:nvPr/>
        </p:nvSpPr>
        <p:spPr>
          <a:xfrm>
            <a:off x="2723078" y="1619131"/>
            <a:ext cx="27384" cy="6007298"/>
          </a:xfrm>
          <a:prstGeom prst="rect">
            <a:avLst/>
          </a:prstGeom>
          <a:solidFill>
            <a:srgbClr val="262654"/>
          </a:solidFill>
          <a:ln/>
        </p:spPr>
        <p:txBody>
          <a:bodyPr/>
          <a:lstStyle/>
          <a:p>
            <a:endParaRPr lang="en-IN"/>
          </a:p>
        </p:txBody>
      </p:sp>
      <p:sp>
        <p:nvSpPr>
          <p:cNvPr id="8" name="Shape 4"/>
          <p:cNvSpPr/>
          <p:nvPr/>
        </p:nvSpPr>
        <p:spPr>
          <a:xfrm>
            <a:off x="2983766" y="2023824"/>
            <a:ext cx="768429" cy="27384"/>
          </a:xfrm>
          <a:prstGeom prst="rect">
            <a:avLst/>
          </a:prstGeom>
          <a:solidFill>
            <a:srgbClr val="F2B42D"/>
          </a:solidFill>
          <a:ln/>
        </p:spPr>
        <p:txBody>
          <a:bodyPr/>
          <a:lstStyle/>
          <a:p>
            <a:endParaRPr lang="en-IN"/>
          </a:p>
        </p:txBody>
      </p:sp>
      <p:sp>
        <p:nvSpPr>
          <p:cNvPr id="9" name="Shape 5"/>
          <p:cNvSpPr/>
          <p:nvPr/>
        </p:nvSpPr>
        <p:spPr>
          <a:xfrm>
            <a:off x="2489775" y="1790581"/>
            <a:ext cx="493990" cy="493990"/>
          </a:xfrm>
          <a:prstGeom prst="roundRect">
            <a:avLst>
              <a:gd name="adj" fmla="val 80002"/>
            </a:avLst>
          </a:prstGeom>
          <a:solidFill>
            <a:srgbClr val="00002E"/>
          </a:solidFill>
          <a:ln w="27384">
            <a:solidFill>
              <a:srgbClr val="F2B42D"/>
            </a:solidFill>
            <a:prstDash val="solid"/>
          </a:ln>
        </p:spPr>
        <p:txBody>
          <a:bodyPr/>
          <a:lstStyle/>
          <a:p>
            <a:endParaRPr lang="en-IN"/>
          </a:p>
        </p:txBody>
      </p:sp>
      <p:sp>
        <p:nvSpPr>
          <p:cNvPr id="10" name="Text 6"/>
          <p:cNvSpPr/>
          <p:nvPr/>
        </p:nvSpPr>
        <p:spPr>
          <a:xfrm>
            <a:off x="2637651" y="1831777"/>
            <a:ext cx="198120" cy="411599"/>
          </a:xfrm>
          <a:prstGeom prst="rect">
            <a:avLst/>
          </a:prstGeom>
          <a:noFill/>
          <a:ln/>
        </p:spPr>
        <p:txBody>
          <a:bodyPr wrap="none" rtlCol="0" anchor="t"/>
          <a:lstStyle/>
          <a:p>
            <a:pPr marL="0" indent="0" algn="ctr">
              <a:lnSpc>
                <a:spcPts val="3241"/>
              </a:lnSpc>
              <a:buNone/>
            </a:pPr>
            <a:r>
              <a:rPr lang="en-US" sz="2593" b="1" dirty="0">
                <a:solidFill>
                  <a:srgbClr val="F2B42D"/>
                </a:solidFill>
                <a:latin typeface="Nunito" pitchFamily="34" charset="0"/>
                <a:ea typeface="Nunito" pitchFamily="34" charset="-122"/>
                <a:cs typeface="Nunito" pitchFamily="34" charset="-120"/>
              </a:rPr>
              <a:t>1</a:t>
            </a:r>
            <a:endParaRPr lang="en-US" sz="2593" dirty="0"/>
          </a:p>
        </p:txBody>
      </p:sp>
      <p:sp>
        <p:nvSpPr>
          <p:cNvPr id="11" name="Text 7"/>
          <p:cNvSpPr/>
          <p:nvPr/>
        </p:nvSpPr>
        <p:spPr>
          <a:xfrm>
            <a:off x="3944303" y="1838682"/>
            <a:ext cx="3078480" cy="343019"/>
          </a:xfrm>
          <a:prstGeom prst="rect">
            <a:avLst/>
          </a:prstGeom>
          <a:noFill/>
          <a:ln/>
        </p:spPr>
        <p:txBody>
          <a:bodyPr wrap="none" rtlCol="0" anchor="t"/>
          <a:lstStyle/>
          <a:p>
            <a:pPr marL="0" indent="0" algn="l">
              <a:lnSpc>
                <a:spcPts val="2701"/>
              </a:lnSpc>
              <a:buNone/>
            </a:pPr>
            <a:r>
              <a:rPr lang="en-US" sz="2161" b="1" dirty="0">
                <a:solidFill>
                  <a:srgbClr val="F2B42D"/>
                </a:solidFill>
                <a:latin typeface="Nunito" pitchFamily="34" charset="0"/>
                <a:ea typeface="Nunito" pitchFamily="34" charset="-122"/>
                <a:cs typeface="Nunito" pitchFamily="34" charset="-120"/>
              </a:rPr>
              <a:t>Sources of Housing Data</a:t>
            </a:r>
            <a:endParaRPr lang="en-US" sz="2161" dirty="0"/>
          </a:p>
        </p:txBody>
      </p:sp>
      <p:sp>
        <p:nvSpPr>
          <p:cNvPr id="12" name="Text 8"/>
          <p:cNvSpPr/>
          <p:nvPr/>
        </p:nvSpPr>
        <p:spPr>
          <a:xfrm>
            <a:off x="3944303" y="2401253"/>
            <a:ext cx="8278535" cy="1053703"/>
          </a:xfrm>
          <a:prstGeom prst="rect">
            <a:avLst/>
          </a:prstGeom>
          <a:noFill/>
          <a:ln/>
        </p:spPr>
        <p:txBody>
          <a:bodyPr wrap="square" rtlCol="0" anchor="t"/>
          <a:lstStyle/>
          <a:p>
            <a:pPr marL="0" indent="0" algn="l">
              <a:lnSpc>
                <a:spcPts val="2766"/>
              </a:lnSpc>
              <a:buNone/>
            </a:pPr>
            <a:r>
              <a:rPr lang="en-US" sz="1729" dirty="0">
                <a:solidFill>
                  <a:srgbClr val="FFFFFF"/>
                </a:solidFill>
                <a:latin typeface="PT Sans" pitchFamily="34" charset="0"/>
                <a:ea typeface="PT Sans" pitchFamily="34" charset="-122"/>
                <a:cs typeface="PT Sans" pitchFamily="34" charset="-120"/>
              </a:rPr>
              <a:t>Data can come from city records, online real estate databases, and online platforms. The data usually contains information about the property's location, year built, number of bedrooms, and other amenities.</a:t>
            </a:r>
            <a:endParaRPr lang="en-US" sz="1729" dirty="0"/>
          </a:p>
        </p:txBody>
      </p:sp>
      <p:sp>
        <p:nvSpPr>
          <p:cNvPr id="13" name="Shape 9"/>
          <p:cNvSpPr/>
          <p:nvPr/>
        </p:nvSpPr>
        <p:spPr>
          <a:xfrm>
            <a:off x="2983766" y="4298752"/>
            <a:ext cx="768429" cy="27384"/>
          </a:xfrm>
          <a:prstGeom prst="rect">
            <a:avLst/>
          </a:prstGeom>
          <a:solidFill>
            <a:srgbClr val="D7425E"/>
          </a:solidFill>
          <a:ln/>
        </p:spPr>
        <p:txBody>
          <a:bodyPr/>
          <a:lstStyle/>
          <a:p>
            <a:endParaRPr lang="en-IN"/>
          </a:p>
        </p:txBody>
      </p:sp>
      <p:sp>
        <p:nvSpPr>
          <p:cNvPr id="14" name="Shape 10"/>
          <p:cNvSpPr/>
          <p:nvPr/>
        </p:nvSpPr>
        <p:spPr>
          <a:xfrm>
            <a:off x="2489775" y="4065508"/>
            <a:ext cx="493990" cy="493990"/>
          </a:xfrm>
          <a:prstGeom prst="roundRect">
            <a:avLst>
              <a:gd name="adj" fmla="val 80002"/>
            </a:avLst>
          </a:prstGeom>
          <a:solidFill>
            <a:srgbClr val="00002E"/>
          </a:solidFill>
          <a:ln w="27384">
            <a:solidFill>
              <a:srgbClr val="D7425E"/>
            </a:solidFill>
            <a:prstDash val="solid"/>
          </a:ln>
        </p:spPr>
        <p:txBody>
          <a:bodyPr/>
          <a:lstStyle/>
          <a:p>
            <a:endParaRPr lang="en-IN"/>
          </a:p>
        </p:txBody>
      </p:sp>
      <p:sp>
        <p:nvSpPr>
          <p:cNvPr id="15" name="Text 11"/>
          <p:cNvSpPr/>
          <p:nvPr/>
        </p:nvSpPr>
        <p:spPr>
          <a:xfrm>
            <a:off x="2637651" y="4106704"/>
            <a:ext cx="198120" cy="411599"/>
          </a:xfrm>
          <a:prstGeom prst="rect">
            <a:avLst/>
          </a:prstGeom>
          <a:noFill/>
          <a:ln/>
        </p:spPr>
        <p:txBody>
          <a:bodyPr wrap="none" rtlCol="0" anchor="t"/>
          <a:lstStyle/>
          <a:p>
            <a:pPr marL="0" indent="0" algn="ctr">
              <a:lnSpc>
                <a:spcPts val="3241"/>
              </a:lnSpc>
              <a:buNone/>
            </a:pPr>
            <a:r>
              <a:rPr lang="en-US" sz="2593" b="1" dirty="0">
                <a:solidFill>
                  <a:srgbClr val="D7425E"/>
                </a:solidFill>
                <a:latin typeface="Nunito" pitchFamily="34" charset="0"/>
                <a:ea typeface="Nunito" pitchFamily="34" charset="-122"/>
                <a:cs typeface="Nunito" pitchFamily="34" charset="-120"/>
              </a:rPr>
              <a:t>2</a:t>
            </a:r>
            <a:endParaRPr lang="en-US" sz="2593" dirty="0"/>
          </a:p>
        </p:txBody>
      </p:sp>
      <p:sp>
        <p:nvSpPr>
          <p:cNvPr id="16" name="Text 12"/>
          <p:cNvSpPr/>
          <p:nvPr/>
        </p:nvSpPr>
        <p:spPr>
          <a:xfrm>
            <a:off x="3944303" y="4113609"/>
            <a:ext cx="4259580" cy="343019"/>
          </a:xfrm>
          <a:prstGeom prst="rect">
            <a:avLst/>
          </a:prstGeom>
          <a:noFill/>
          <a:ln/>
        </p:spPr>
        <p:txBody>
          <a:bodyPr wrap="none" rtlCol="0" anchor="t"/>
          <a:lstStyle/>
          <a:p>
            <a:pPr marL="0" indent="0" algn="l">
              <a:lnSpc>
                <a:spcPts val="2701"/>
              </a:lnSpc>
              <a:buNone/>
            </a:pPr>
            <a:r>
              <a:rPr lang="en-US" sz="2161" b="1" dirty="0">
                <a:solidFill>
                  <a:srgbClr val="D7425E"/>
                </a:solidFill>
                <a:latin typeface="Nunito" pitchFamily="34" charset="0"/>
                <a:ea typeface="Nunito" pitchFamily="34" charset="-122"/>
                <a:cs typeface="Nunito" pitchFamily="34" charset="-120"/>
              </a:rPr>
              <a:t>Feature Selection and Engineering</a:t>
            </a:r>
            <a:endParaRPr lang="en-US" sz="2161" dirty="0"/>
          </a:p>
        </p:txBody>
      </p:sp>
      <p:sp>
        <p:nvSpPr>
          <p:cNvPr id="17" name="Text 13"/>
          <p:cNvSpPr/>
          <p:nvPr/>
        </p:nvSpPr>
        <p:spPr>
          <a:xfrm>
            <a:off x="3944303" y="4676180"/>
            <a:ext cx="8278535" cy="702469"/>
          </a:xfrm>
          <a:prstGeom prst="rect">
            <a:avLst/>
          </a:prstGeom>
          <a:noFill/>
          <a:ln/>
        </p:spPr>
        <p:txBody>
          <a:bodyPr wrap="square" rtlCol="0" anchor="t"/>
          <a:lstStyle/>
          <a:p>
            <a:pPr marL="0" indent="0" algn="l">
              <a:lnSpc>
                <a:spcPts val="2766"/>
              </a:lnSpc>
              <a:buNone/>
            </a:pPr>
            <a:r>
              <a:rPr lang="en-US" sz="1729" dirty="0">
                <a:solidFill>
                  <a:srgbClr val="FFFFFF"/>
                </a:solidFill>
                <a:latin typeface="PT Sans" pitchFamily="34" charset="0"/>
                <a:ea typeface="PT Sans" pitchFamily="34" charset="-122"/>
                <a:cs typeface="PT Sans" pitchFamily="34" charset="-120"/>
              </a:rPr>
              <a:t>We use feature engineering to extract important information from the data. After selecting the features, we process them to prepare them for machine learning models.</a:t>
            </a:r>
            <a:endParaRPr lang="en-US" sz="1729" dirty="0"/>
          </a:p>
        </p:txBody>
      </p:sp>
      <p:sp>
        <p:nvSpPr>
          <p:cNvPr id="18" name="Shape 14"/>
          <p:cNvSpPr/>
          <p:nvPr/>
        </p:nvSpPr>
        <p:spPr>
          <a:xfrm>
            <a:off x="2983766" y="6274713"/>
            <a:ext cx="768429" cy="27384"/>
          </a:xfrm>
          <a:prstGeom prst="rect">
            <a:avLst/>
          </a:prstGeom>
          <a:solidFill>
            <a:srgbClr val="DD785E"/>
          </a:solidFill>
          <a:ln/>
        </p:spPr>
        <p:txBody>
          <a:bodyPr/>
          <a:lstStyle/>
          <a:p>
            <a:endParaRPr lang="en-IN"/>
          </a:p>
        </p:txBody>
      </p:sp>
      <p:sp>
        <p:nvSpPr>
          <p:cNvPr id="19" name="Shape 15"/>
          <p:cNvSpPr/>
          <p:nvPr/>
        </p:nvSpPr>
        <p:spPr>
          <a:xfrm>
            <a:off x="2489775" y="6041469"/>
            <a:ext cx="493990" cy="493990"/>
          </a:xfrm>
          <a:prstGeom prst="roundRect">
            <a:avLst>
              <a:gd name="adj" fmla="val 80002"/>
            </a:avLst>
          </a:prstGeom>
          <a:solidFill>
            <a:srgbClr val="00002E"/>
          </a:solidFill>
          <a:ln w="27384">
            <a:solidFill>
              <a:srgbClr val="DD785E"/>
            </a:solidFill>
            <a:prstDash val="solid"/>
          </a:ln>
        </p:spPr>
        <p:txBody>
          <a:bodyPr/>
          <a:lstStyle/>
          <a:p>
            <a:endParaRPr lang="en-IN"/>
          </a:p>
        </p:txBody>
      </p:sp>
      <p:sp>
        <p:nvSpPr>
          <p:cNvPr id="20" name="Text 16"/>
          <p:cNvSpPr/>
          <p:nvPr/>
        </p:nvSpPr>
        <p:spPr>
          <a:xfrm>
            <a:off x="2637651" y="6082665"/>
            <a:ext cx="198120" cy="411599"/>
          </a:xfrm>
          <a:prstGeom prst="rect">
            <a:avLst/>
          </a:prstGeom>
          <a:noFill/>
          <a:ln/>
        </p:spPr>
        <p:txBody>
          <a:bodyPr wrap="none" rtlCol="0" anchor="t"/>
          <a:lstStyle/>
          <a:p>
            <a:pPr marL="0" indent="0" algn="ctr">
              <a:lnSpc>
                <a:spcPts val="3241"/>
              </a:lnSpc>
              <a:buNone/>
            </a:pPr>
            <a:r>
              <a:rPr lang="en-US" sz="2593" b="1" dirty="0">
                <a:solidFill>
                  <a:srgbClr val="DD785E"/>
                </a:solidFill>
                <a:latin typeface="Nunito" pitchFamily="34" charset="0"/>
                <a:ea typeface="Nunito" pitchFamily="34" charset="-122"/>
                <a:cs typeface="Nunito" pitchFamily="34" charset="-120"/>
              </a:rPr>
              <a:t>3</a:t>
            </a:r>
            <a:endParaRPr lang="en-US" sz="2593" dirty="0"/>
          </a:p>
        </p:txBody>
      </p:sp>
      <p:sp>
        <p:nvSpPr>
          <p:cNvPr id="21" name="Text 17"/>
          <p:cNvSpPr/>
          <p:nvPr/>
        </p:nvSpPr>
        <p:spPr>
          <a:xfrm>
            <a:off x="3944303" y="6089571"/>
            <a:ext cx="4693920" cy="343019"/>
          </a:xfrm>
          <a:prstGeom prst="rect">
            <a:avLst/>
          </a:prstGeom>
          <a:noFill/>
          <a:ln/>
        </p:spPr>
        <p:txBody>
          <a:bodyPr wrap="none" rtlCol="0" anchor="t"/>
          <a:lstStyle/>
          <a:p>
            <a:pPr marL="0" indent="0" algn="l">
              <a:lnSpc>
                <a:spcPts val="2701"/>
              </a:lnSpc>
              <a:buNone/>
            </a:pPr>
            <a:r>
              <a:rPr lang="en-US" sz="2161" b="1" dirty="0">
                <a:solidFill>
                  <a:srgbClr val="DD785E"/>
                </a:solidFill>
                <a:latin typeface="Nunito" pitchFamily="34" charset="0"/>
                <a:ea typeface="Nunito" pitchFamily="34" charset="-122"/>
                <a:cs typeface="Nunito" pitchFamily="34" charset="-120"/>
              </a:rPr>
              <a:t>Handling Missing Values and Outliers</a:t>
            </a:r>
            <a:endParaRPr lang="en-US" sz="2161" dirty="0"/>
          </a:p>
        </p:txBody>
      </p:sp>
      <p:sp>
        <p:nvSpPr>
          <p:cNvPr id="22" name="Text 18"/>
          <p:cNvSpPr/>
          <p:nvPr/>
        </p:nvSpPr>
        <p:spPr>
          <a:xfrm>
            <a:off x="3944303" y="6652141"/>
            <a:ext cx="8278535" cy="702469"/>
          </a:xfrm>
          <a:prstGeom prst="rect">
            <a:avLst/>
          </a:prstGeom>
          <a:noFill/>
          <a:ln/>
        </p:spPr>
        <p:txBody>
          <a:bodyPr wrap="square" rtlCol="0" anchor="t"/>
          <a:lstStyle/>
          <a:p>
            <a:pPr marL="0" indent="0" algn="l">
              <a:lnSpc>
                <a:spcPts val="2766"/>
              </a:lnSpc>
              <a:buNone/>
            </a:pPr>
            <a:r>
              <a:rPr lang="en-US" sz="1729" dirty="0">
                <a:solidFill>
                  <a:srgbClr val="FFFFFF"/>
                </a:solidFill>
                <a:latin typeface="PT Sans" pitchFamily="34" charset="0"/>
                <a:ea typeface="PT Sans" pitchFamily="34" charset="-122"/>
                <a:cs typeface="PT Sans" pitchFamily="34" charset="-120"/>
              </a:rPr>
              <a:t>We use statistical techniques to manage missing values and remove outliers that can affect the accuracy of our models.</a:t>
            </a:r>
            <a:endParaRPr lang="en-US" sz="172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064300"/>
            <a:ext cx="73533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Model Selection and Training</a:t>
            </a:r>
            <a:endParaRPr lang="en-US" sz="4374" dirty="0"/>
          </a:p>
        </p:txBody>
      </p:sp>
      <p:sp>
        <p:nvSpPr>
          <p:cNvPr id="5" name="Shape 2"/>
          <p:cNvSpPr/>
          <p:nvPr/>
        </p:nvSpPr>
        <p:spPr>
          <a:xfrm>
            <a:off x="2348389" y="2203013"/>
            <a:ext cx="3163014" cy="4962168"/>
          </a:xfrm>
          <a:prstGeom prst="roundRect">
            <a:avLst>
              <a:gd name="adj" fmla="val 12645"/>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2598301" y="2452926"/>
            <a:ext cx="2663190" cy="694373"/>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Overview of Regression Models</a:t>
            </a:r>
            <a:endParaRPr lang="en-US" sz="2187" dirty="0"/>
          </a:p>
        </p:txBody>
      </p:sp>
      <p:sp>
        <p:nvSpPr>
          <p:cNvPr id="7" name="Text 4"/>
          <p:cNvSpPr/>
          <p:nvPr/>
        </p:nvSpPr>
        <p:spPr>
          <a:xfrm>
            <a:off x="2598301" y="3369469"/>
            <a:ext cx="2663190" cy="3198614"/>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 can choose from various regression models, such as linear regression, decision trees, and random forests. Each model has its strengths and weaknesses, and we evaluate their performance based on the data we have.</a:t>
            </a:r>
            <a:endParaRPr lang="en-US" sz="1750" dirty="0"/>
          </a:p>
        </p:txBody>
      </p:sp>
      <p:sp>
        <p:nvSpPr>
          <p:cNvPr id="8" name="Shape 5"/>
          <p:cNvSpPr/>
          <p:nvPr/>
        </p:nvSpPr>
        <p:spPr>
          <a:xfrm>
            <a:off x="5733574" y="2203013"/>
            <a:ext cx="3163014" cy="4962168"/>
          </a:xfrm>
          <a:prstGeom prst="roundRect">
            <a:avLst>
              <a:gd name="adj" fmla="val 12645"/>
            </a:avLst>
          </a:prstGeom>
          <a:solidFill>
            <a:srgbClr val="00002E"/>
          </a:solidFill>
          <a:ln w="27742">
            <a:solidFill>
              <a:srgbClr val="D7425E"/>
            </a:solidFill>
            <a:prstDash val="solid"/>
          </a:ln>
        </p:spPr>
        <p:txBody>
          <a:bodyPr/>
          <a:lstStyle/>
          <a:p>
            <a:endParaRPr lang="en-IN"/>
          </a:p>
        </p:txBody>
      </p:sp>
      <p:sp>
        <p:nvSpPr>
          <p:cNvPr id="9" name="Text 6"/>
          <p:cNvSpPr/>
          <p:nvPr/>
        </p:nvSpPr>
        <p:spPr>
          <a:xfrm>
            <a:off x="5983486" y="2452926"/>
            <a:ext cx="2663190" cy="1041559"/>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Splitting Data into Training and Testing Sets</a:t>
            </a:r>
            <a:endParaRPr lang="en-US" sz="2187" dirty="0"/>
          </a:p>
        </p:txBody>
      </p:sp>
      <p:sp>
        <p:nvSpPr>
          <p:cNvPr id="10" name="Text 7"/>
          <p:cNvSpPr/>
          <p:nvPr/>
        </p:nvSpPr>
        <p:spPr>
          <a:xfrm>
            <a:off x="5983486" y="3716655"/>
            <a:ext cx="2663190" cy="3198614"/>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To evaluate our model, we split our data into training and testing data sets. We use the training set to help our model learn, and the testing set to check the models' accuracy and readiness to predict new data.</a:t>
            </a:r>
            <a:endParaRPr lang="en-US" sz="1750" dirty="0"/>
          </a:p>
        </p:txBody>
      </p:sp>
      <p:sp>
        <p:nvSpPr>
          <p:cNvPr id="11" name="Shape 8"/>
          <p:cNvSpPr/>
          <p:nvPr/>
        </p:nvSpPr>
        <p:spPr>
          <a:xfrm>
            <a:off x="9118759" y="2203013"/>
            <a:ext cx="3163014" cy="4962168"/>
          </a:xfrm>
          <a:prstGeom prst="roundRect">
            <a:avLst>
              <a:gd name="adj" fmla="val 12645"/>
            </a:avLst>
          </a:prstGeom>
          <a:solidFill>
            <a:srgbClr val="00002E"/>
          </a:solidFill>
          <a:ln w="27742">
            <a:solidFill>
              <a:srgbClr val="DD785E"/>
            </a:solidFill>
            <a:prstDash val="solid"/>
          </a:ln>
        </p:spPr>
        <p:txBody>
          <a:bodyPr/>
          <a:lstStyle/>
          <a:p>
            <a:endParaRPr lang="en-IN"/>
          </a:p>
        </p:txBody>
      </p:sp>
      <p:sp>
        <p:nvSpPr>
          <p:cNvPr id="12" name="Text 9"/>
          <p:cNvSpPr/>
          <p:nvPr/>
        </p:nvSpPr>
        <p:spPr>
          <a:xfrm>
            <a:off x="9368671" y="2452926"/>
            <a:ext cx="2663190" cy="694373"/>
          </a:xfrm>
          <a:prstGeom prst="rect">
            <a:avLst/>
          </a:prstGeom>
          <a:noFill/>
          <a:ln/>
        </p:spPr>
        <p:txBody>
          <a:bodyPr wrap="squar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Model Training and Evaluation</a:t>
            </a:r>
            <a:endParaRPr lang="en-US" sz="2187" dirty="0"/>
          </a:p>
        </p:txBody>
      </p:sp>
      <p:sp>
        <p:nvSpPr>
          <p:cNvPr id="13" name="Text 10"/>
          <p:cNvSpPr/>
          <p:nvPr/>
        </p:nvSpPr>
        <p:spPr>
          <a:xfrm>
            <a:off x="9368671" y="3369469"/>
            <a:ext cx="2663190"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 train our model with the training set to improve its accuracy by minimizing the difference between expected and predicted values.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101090"/>
            <a:ext cx="941832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Fine-tuning and Improving the Model</a:t>
            </a:r>
            <a:endParaRPr lang="en-US" sz="4374" dirty="0"/>
          </a:p>
        </p:txBody>
      </p:sp>
      <p:sp>
        <p:nvSpPr>
          <p:cNvPr id="5" name="Shape 2"/>
          <p:cNvSpPr/>
          <p:nvPr/>
        </p:nvSpPr>
        <p:spPr>
          <a:xfrm>
            <a:off x="2348389" y="2239804"/>
            <a:ext cx="3088958" cy="1909048"/>
          </a:xfrm>
          <a:prstGeom prst="roundRect">
            <a:avLst>
              <a:gd name="adj" fmla="val 20951"/>
            </a:avLst>
          </a:prstGeom>
          <a:noFill/>
          <a:ln w="27742">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376130" y="2267545"/>
            <a:ext cx="3033474" cy="1853565"/>
          </a:xfrm>
          <a:prstGeom prst="rect">
            <a:avLst/>
          </a:prstGeom>
        </p:spPr>
      </p:pic>
      <p:sp>
        <p:nvSpPr>
          <p:cNvPr id="7" name="Text 3"/>
          <p:cNvSpPr/>
          <p:nvPr/>
        </p:nvSpPr>
        <p:spPr>
          <a:xfrm>
            <a:off x="2348389" y="4426506"/>
            <a:ext cx="305562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Hyperparameter Tuning</a:t>
            </a:r>
            <a:endParaRPr lang="en-US" sz="2187" dirty="0"/>
          </a:p>
        </p:txBody>
      </p:sp>
      <p:sp>
        <p:nvSpPr>
          <p:cNvPr id="8" name="Text 4"/>
          <p:cNvSpPr/>
          <p:nvPr/>
        </p:nvSpPr>
        <p:spPr>
          <a:xfrm>
            <a:off x="2348389" y="4995863"/>
            <a:ext cx="3088958"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We use hyperparameter tuning to adjust the model parameters that affect the model's performance (e.g., number of decision trees and tree depth).</a:t>
            </a:r>
            <a:endParaRPr lang="en-US" sz="1750" dirty="0"/>
          </a:p>
        </p:txBody>
      </p:sp>
      <p:sp>
        <p:nvSpPr>
          <p:cNvPr id="9" name="Shape 5"/>
          <p:cNvSpPr/>
          <p:nvPr/>
        </p:nvSpPr>
        <p:spPr>
          <a:xfrm>
            <a:off x="5770602" y="2239804"/>
            <a:ext cx="3088958" cy="1909048"/>
          </a:xfrm>
          <a:prstGeom prst="roundRect">
            <a:avLst>
              <a:gd name="adj" fmla="val 20951"/>
            </a:avLst>
          </a:prstGeom>
          <a:noFill/>
          <a:ln w="27742">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5798344" y="2267545"/>
            <a:ext cx="3033474" cy="1853565"/>
          </a:xfrm>
          <a:prstGeom prst="rect">
            <a:avLst/>
          </a:prstGeom>
        </p:spPr>
      </p:pic>
      <p:sp>
        <p:nvSpPr>
          <p:cNvPr id="11" name="Text 6"/>
          <p:cNvSpPr/>
          <p:nvPr/>
        </p:nvSpPr>
        <p:spPr>
          <a:xfrm>
            <a:off x="5770602" y="4426506"/>
            <a:ext cx="3088958" cy="694373"/>
          </a:xfrm>
          <a:prstGeom prst="rect">
            <a:avLst/>
          </a:prstGeom>
          <a:noFill/>
          <a:ln/>
        </p:spPr>
        <p:txBody>
          <a:bodyPr wrap="squar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Cross-validation techniques</a:t>
            </a:r>
            <a:endParaRPr lang="en-US" sz="2187" dirty="0"/>
          </a:p>
        </p:txBody>
      </p:sp>
      <p:sp>
        <p:nvSpPr>
          <p:cNvPr id="12" name="Text 7"/>
          <p:cNvSpPr/>
          <p:nvPr/>
        </p:nvSpPr>
        <p:spPr>
          <a:xfrm>
            <a:off x="5770602" y="5343049"/>
            <a:ext cx="3088958"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By using cross-validation techniques, we break our data set into independent parts to evaluate the model's accuracy more effectively.</a:t>
            </a:r>
            <a:endParaRPr lang="en-US" sz="1750" dirty="0"/>
          </a:p>
        </p:txBody>
      </p:sp>
      <p:sp>
        <p:nvSpPr>
          <p:cNvPr id="13" name="Shape 8"/>
          <p:cNvSpPr/>
          <p:nvPr/>
        </p:nvSpPr>
        <p:spPr>
          <a:xfrm>
            <a:off x="9192816" y="2239804"/>
            <a:ext cx="3089077" cy="1909167"/>
          </a:xfrm>
          <a:prstGeom prst="roundRect">
            <a:avLst>
              <a:gd name="adj" fmla="val 20949"/>
            </a:avLst>
          </a:prstGeom>
          <a:noFill/>
          <a:ln w="27742">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9220557" y="2267545"/>
            <a:ext cx="3033593" cy="1853684"/>
          </a:xfrm>
          <a:prstGeom prst="rect">
            <a:avLst/>
          </a:prstGeom>
        </p:spPr>
      </p:pic>
      <p:sp>
        <p:nvSpPr>
          <p:cNvPr id="15" name="Text 9"/>
          <p:cNvSpPr/>
          <p:nvPr/>
        </p:nvSpPr>
        <p:spPr>
          <a:xfrm>
            <a:off x="9192816" y="4426625"/>
            <a:ext cx="304038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Predicting House Prices</a:t>
            </a:r>
            <a:endParaRPr lang="en-US" sz="2187" dirty="0"/>
          </a:p>
        </p:txBody>
      </p:sp>
      <p:sp>
        <p:nvSpPr>
          <p:cNvPr id="16" name="Text 10"/>
          <p:cNvSpPr/>
          <p:nvPr/>
        </p:nvSpPr>
        <p:spPr>
          <a:xfrm>
            <a:off x="9192816" y="4995982"/>
            <a:ext cx="3089077" cy="2132409"/>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Applying the trained model to new data is the ultimate objective of this exercise. We provide predictions and offer insight into how the prediction was made.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txBody>
          <a:bodyPr/>
          <a:lstStyle/>
          <a:p>
            <a:endParaRPr lang="en-IN"/>
          </a:p>
        </p:txBody>
      </p:sp>
      <p:sp>
        <p:nvSpPr>
          <p:cNvPr id="6" name="Text 2"/>
          <p:cNvSpPr/>
          <p:nvPr/>
        </p:nvSpPr>
        <p:spPr>
          <a:xfrm>
            <a:off x="2348389" y="1769745"/>
            <a:ext cx="817626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Interpreting the Predicted Prices</a:t>
            </a:r>
            <a:endParaRPr lang="en-US" sz="4374" dirty="0"/>
          </a:p>
        </p:txBody>
      </p:sp>
      <p:sp>
        <p:nvSpPr>
          <p:cNvPr id="7" name="Shape 3"/>
          <p:cNvSpPr/>
          <p:nvPr/>
        </p:nvSpPr>
        <p:spPr>
          <a:xfrm>
            <a:off x="2348389" y="2970967"/>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4"/>
          <p:cNvSpPr/>
          <p:nvPr/>
        </p:nvSpPr>
        <p:spPr>
          <a:xfrm>
            <a:off x="2499241" y="3012638"/>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5"/>
          <p:cNvSpPr/>
          <p:nvPr/>
        </p:nvSpPr>
        <p:spPr>
          <a:xfrm>
            <a:off x="3070503" y="3047286"/>
            <a:ext cx="2440900" cy="694373"/>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Location and Amenities</a:t>
            </a:r>
            <a:endParaRPr lang="en-US" sz="2187" dirty="0"/>
          </a:p>
        </p:txBody>
      </p:sp>
      <p:sp>
        <p:nvSpPr>
          <p:cNvPr id="10" name="Text 6"/>
          <p:cNvSpPr/>
          <p:nvPr/>
        </p:nvSpPr>
        <p:spPr>
          <a:xfrm>
            <a:off x="3070503" y="3963829"/>
            <a:ext cx="2440900"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Factors like the property's location, transportation connectivity, and nearby amenities weigh heavily on the predicted prices.</a:t>
            </a:r>
            <a:endParaRPr lang="en-US" sz="1750" dirty="0"/>
          </a:p>
        </p:txBody>
      </p:sp>
      <p:sp>
        <p:nvSpPr>
          <p:cNvPr id="11" name="Shape 7"/>
          <p:cNvSpPr/>
          <p:nvPr/>
        </p:nvSpPr>
        <p:spPr>
          <a:xfrm>
            <a:off x="5733574" y="2970967"/>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2" name="Text 8"/>
          <p:cNvSpPr/>
          <p:nvPr/>
        </p:nvSpPr>
        <p:spPr>
          <a:xfrm>
            <a:off x="5884426" y="3012638"/>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3" name="Text 9"/>
          <p:cNvSpPr/>
          <p:nvPr/>
        </p:nvSpPr>
        <p:spPr>
          <a:xfrm>
            <a:off x="6455688" y="3047286"/>
            <a:ext cx="2221944"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Market Forces</a:t>
            </a:r>
            <a:endParaRPr lang="en-US" sz="2187" dirty="0"/>
          </a:p>
        </p:txBody>
      </p:sp>
      <p:sp>
        <p:nvSpPr>
          <p:cNvPr id="14" name="Text 10"/>
          <p:cNvSpPr/>
          <p:nvPr/>
        </p:nvSpPr>
        <p:spPr>
          <a:xfrm>
            <a:off x="6455688" y="3616643"/>
            <a:ext cx="244090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law of supply and demand drives house prices: high demand and low supply result in higher prices.</a:t>
            </a:r>
            <a:endParaRPr lang="en-US" sz="1750" dirty="0"/>
          </a:p>
        </p:txBody>
      </p:sp>
      <p:sp>
        <p:nvSpPr>
          <p:cNvPr id="15" name="Shape 11"/>
          <p:cNvSpPr/>
          <p:nvPr/>
        </p:nvSpPr>
        <p:spPr>
          <a:xfrm>
            <a:off x="9118759" y="2970967"/>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6" name="Text 12"/>
          <p:cNvSpPr/>
          <p:nvPr/>
        </p:nvSpPr>
        <p:spPr>
          <a:xfrm>
            <a:off x="9269611" y="3012638"/>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7" name="Text 13"/>
          <p:cNvSpPr/>
          <p:nvPr/>
        </p:nvSpPr>
        <p:spPr>
          <a:xfrm>
            <a:off x="9840873" y="3047286"/>
            <a:ext cx="2221944"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Model Accuracy</a:t>
            </a:r>
            <a:endParaRPr lang="en-US" sz="2187" dirty="0"/>
          </a:p>
        </p:txBody>
      </p:sp>
      <p:sp>
        <p:nvSpPr>
          <p:cNvPr id="18" name="Text 14"/>
          <p:cNvSpPr/>
          <p:nvPr/>
        </p:nvSpPr>
        <p:spPr>
          <a:xfrm>
            <a:off x="9840873" y="3616643"/>
            <a:ext cx="2440900" cy="284321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accuracy of the machine learning model drives the predicted prices. Accurately trained models produce better predictions, but they are only as good as the data that we feed them.</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575"/>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593294"/>
            <a:ext cx="4443889"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Conclusion</a:t>
            </a:r>
            <a:endParaRPr lang="en-US" sz="4374" dirty="0"/>
          </a:p>
        </p:txBody>
      </p:sp>
      <p:sp>
        <p:nvSpPr>
          <p:cNvPr id="5" name="Shape 2"/>
          <p:cNvSpPr/>
          <p:nvPr/>
        </p:nvSpPr>
        <p:spPr>
          <a:xfrm>
            <a:off x="2348389" y="2732008"/>
            <a:ext cx="4855726" cy="3904178"/>
          </a:xfrm>
          <a:prstGeom prst="roundRect">
            <a:avLst>
              <a:gd name="adj" fmla="val 10244"/>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2598301" y="2981920"/>
            <a:ext cx="331470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Recap of the Presentation</a:t>
            </a:r>
            <a:endParaRPr lang="en-US" sz="2187" dirty="0"/>
          </a:p>
        </p:txBody>
      </p:sp>
      <p:sp>
        <p:nvSpPr>
          <p:cNvPr id="7" name="Text 4"/>
          <p:cNvSpPr/>
          <p:nvPr/>
        </p:nvSpPr>
        <p:spPr>
          <a:xfrm>
            <a:off x="2598301" y="3551277"/>
            <a:ext cx="4355902"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We presented how machine learning can help in predicting house prices. We described the importance of this, data collection, and preprocessing, model selection and training, fine-tuning the model. Finally, interpreting predicted prices.</a:t>
            </a:r>
            <a:endParaRPr lang="en-US" sz="1750" dirty="0"/>
          </a:p>
        </p:txBody>
      </p:sp>
      <p:sp>
        <p:nvSpPr>
          <p:cNvPr id="8" name="Shape 5"/>
          <p:cNvSpPr/>
          <p:nvPr/>
        </p:nvSpPr>
        <p:spPr>
          <a:xfrm>
            <a:off x="7426285" y="2732008"/>
            <a:ext cx="4855726" cy="3904178"/>
          </a:xfrm>
          <a:prstGeom prst="roundRect">
            <a:avLst>
              <a:gd name="adj" fmla="val 10244"/>
            </a:avLst>
          </a:prstGeom>
          <a:solidFill>
            <a:srgbClr val="00002E"/>
          </a:solidFill>
          <a:ln w="27742">
            <a:solidFill>
              <a:srgbClr val="D7425E"/>
            </a:solidFill>
            <a:prstDash val="solid"/>
          </a:ln>
        </p:spPr>
        <p:txBody>
          <a:bodyPr/>
          <a:lstStyle/>
          <a:p>
            <a:endParaRPr lang="en-IN"/>
          </a:p>
        </p:txBody>
      </p:sp>
      <p:sp>
        <p:nvSpPr>
          <p:cNvPr id="9" name="Text 6"/>
          <p:cNvSpPr/>
          <p:nvPr/>
        </p:nvSpPr>
        <p:spPr>
          <a:xfrm>
            <a:off x="7676198" y="2981920"/>
            <a:ext cx="4355902" cy="694373"/>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Importance of Using Machine Learning</a:t>
            </a:r>
            <a:endParaRPr lang="en-US" sz="2187" dirty="0"/>
          </a:p>
        </p:txBody>
      </p:sp>
      <p:sp>
        <p:nvSpPr>
          <p:cNvPr id="10" name="Text 7"/>
          <p:cNvSpPr/>
          <p:nvPr/>
        </p:nvSpPr>
        <p:spPr>
          <a:xfrm>
            <a:off x="7676198" y="3898463"/>
            <a:ext cx="4355902" cy="2487811"/>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Machine learning allows for accurate predictions and informed investment decisions which benefit consumers, real estate agents, investors, and governments alike. The real estate industry is evolving rapidly, and machine learning is becoming more important than ever.</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628</Words>
  <Application>Microsoft Office PowerPoint</Application>
  <PresentationFormat>Custom</PresentationFormat>
  <Paragraphs>55</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THEN RAJA</cp:lastModifiedBy>
  <cp:revision>2</cp:revision>
  <dcterms:created xsi:type="dcterms:W3CDTF">2023-10-23T06:59:34Z</dcterms:created>
  <dcterms:modified xsi:type="dcterms:W3CDTF">2023-10-23T07:04:00Z</dcterms:modified>
</cp:coreProperties>
</file>