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4" d="100"/>
          <a:sy n="64" d="100"/>
        </p:scale>
        <p:origin x="115"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992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005104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txBody>
          <a:bodyPr/>
          <a:lstStyle/>
          <a:p>
            <a:endParaRPr lang="en-IN"/>
          </a:p>
        </p:txBody>
      </p:sp>
      <p:sp>
        <p:nvSpPr>
          <p:cNvPr id="3" name="Shape 1"/>
          <p:cNvSpPr/>
          <p:nvPr/>
        </p:nvSpPr>
        <p:spPr>
          <a:xfrm>
            <a:off x="0" y="0"/>
            <a:ext cx="14630400" cy="8229600"/>
          </a:xfrm>
          <a:prstGeom prst="rect">
            <a:avLst/>
          </a:prstGeom>
          <a:solidFill>
            <a:srgbClr val="000000"/>
          </a:solidFill>
          <a:ln/>
        </p:spPr>
        <p:txBody>
          <a:bodyPr/>
          <a:lstStyle/>
          <a:p>
            <a:endParaRPr lang="en-IN"/>
          </a:p>
        </p:txBody>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3"/>
          <p:cNvSpPr/>
          <p:nvPr/>
        </p:nvSpPr>
        <p:spPr>
          <a:xfrm>
            <a:off x="2037993" y="1718191"/>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 4"/>
          <p:cNvSpPr/>
          <p:nvPr/>
        </p:nvSpPr>
        <p:spPr>
          <a:xfrm>
            <a:off x="2037993" y="1082630"/>
            <a:ext cx="10554414" cy="1666399"/>
          </a:xfrm>
          <a:prstGeom prst="rect">
            <a:avLst/>
          </a:prstGeom>
          <a:noFill/>
          <a:ln/>
        </p:spPr>
        <p:txBody>
          <a:bodyPr wrap="square" rtlCol="0" anchor="t"/>
          <a:lstStyle/>
          <a:p>
            <a:pPr marL="0" indent="0">
              <a:lnSpc>
                <a:spcPts val="6561"/>
              </a:lnSpc>
              <a:buNone/>
            </a:pPr>
            <a:r>
              <a:rPr lang="en-US" sz="5249" b="1" dirty="0">
                <a:solidFill>
                  <a:srgbClr val="FF726D"/>
                </a:solidFill>
                <a:latin typeface="Inconsolata" pitchFamily="34" charset="0"/>
                <a:ea typeface="Inconsolata" pitchFamily="34" charset="-122"/>
                <a:cs typeface="Inconsolata" pitchFamily="34" charset="-120"/>
              </a:rPr>
              <a:t>Building a Smarter AI-Powered Spam Classifier</a:t>
            </a:r>
            <a:endParaRPr lang="en-US" sz="5249" dirty="0"/>
          </a:p>
        </p:txBody>
      </p:sp>
      <p:sp>
        <p:nvSpPr>
          <p:cNvPr id="8" name="Text 5"/>
          <p:cNvSpPr/>
          <p:nvPr/>
        </p:nvSpPr>
        <p:spPr>
          <a:xfrm>
            <a:off x="2037993" y="3703564"/>
            <a:ext cx="10554414" cy="1777008"/>
          </a:xfrm>
          <a:prstGeom prst="rect">
            <a:avLst/>
          </a:prstGeom>
          <a:noFill/>
          <a:ln/>
        </p:spPr>
        <p:txBody>
          <a:bodyPr wrap="square" rtlCol="0" anchor="t"/>
          <a:lstStyle/>
          <a:p>
            <a:pPr marL="0" indent="0">
              <a:lnSpc>
                <a:spcPts val="2799"/>
              </a:lnSpc>
              <a:buNone/>
            </a:pPr>
            <a:r>
              <a:rPr lang="en-US" sz="2400" dirty="0">
                <a:solidFill>
                  <a:srgbClr val="DAD1E6"/>
                </a:solidFill>
                <a:latin typeface="Fira Sans" pitchFamily="34" charset="0"/>
                <a:ea typeface="Fira Sans" pitchFamily="34" charset="-122"/>
                <a:cs typeface="Fira Sans" pitchFamily="34" charset="-120"/>
              </a:rPr>
              <a:t>Learn how to develop a highly effective spam classifier using AI-powered solutions. Discover the limitations of traditional spam classification approaches and how AI-based techniques can overcome them. Explore the data collection and preprocessing steps, as well as the model training and evaluation process. Finally, explore the deployment and maintenance considerations to ensure continuous improvement.</a:t>
            </a:r>
            <a:endParaRPr lang="en-US" sz="2400" dirty="0"/>
          </a:p>
        </p:txBody>
      </p:sp>
      <p:sp>
        <p:nvSpPr>
          <p:cNvPr id="11" name="Text 7"/>
          <p:cNvSpPr/>
          <p:nvPr/>
        </p:nvSpPr>
        <p:spPr>
          <a:xfrm>
            <a:off x="9977377" y="6655443"/>
            <a:ext cx="2187430" cy="495570"/>
          </a:xfrm>
          <a:prstGeom prst="rect">
            <a:avLst/>
          </a:prstGeom>
          <a:noFill/>
          <a:ln/>
        </p:spPr>
        <p:txBody>
          <a:bodyPr wrap="none" rtlCol="0" anchor="t"/>
          <a:lstStyle/>
          <a:p>
            <a:pPr marL="0" indent="0" algn="l">
              <a:lnSpc>
                <a:spcPts val="3062"/>
              </a:lnSpc>
              <a:buNone/>
            </a:pPr>
            <a:r>
              <a:rPr lang="en-US" sz="2800" b="1" dirty="0">
                <a:ln w="22225">
                  <a:solidFill>
                    <a:schemeClr val="accent2"/>
                  </a:solidFill>
                  <a:prstDash val="solid"/>
                </a:ln>
                <a:solidFill>
                  <a:schemeClr val="accent2">
                    <a:lumMod val="40000"/>
                    <a:lumOff val="60000"/>
                  </a:schemeClr>
                </a:solidFill>
                <a:latin typeface="Copperplate Gothic Bold" panose="020E0705020206020404" pitchFamily="34" charset="0"/>
              </a:rPr>
              <a:t>By:-</a:t>
            </a:r>
          </a:p>
          <a:p>
            <a:pPr marL="0" indent="0" algn="l">
              <a:lnSpc>
                <a:spcPts val="3062"/>
              </a:lnSpc>
              <a:buNone/>
            </a:pPr>
            <a:r>
              <a:rPr lang="en-US" sz="2800" b="1" dirty="0">
                <a:ln w="22225">
                  <a:solidFill>
                    <a:schemeClr val="accent2"/>
                  </a:solidFill>
                  <a:prstDash val="solid"/>
                </a:ln>
                <a:solidFill>
                  <a:schemeClr val="accent2">
                    <a:lumMod val="40000"/>
                    <a:lumOff val="60000"/>
                  </a:schemeClr>
                </a:solidFill>
                <a:latin typeface="Copperplate Gothic Bold" panose="020E0705020206020404" pitchFamily="34" charset="0"/>
              </a:rPr>
              <a:t>AISHWARYA 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9" name="Image 0" descr="preencoded.png">
            <a:extLst>
              <a:ext uri="{FF2B5EF4-FFF2-40B4-BE49-F238E27FC236}">
                <a16:creationId xmlns:a16="http://schemas.microsoft.com/office/drawing/2014/main" id="{0203E6D0-76CB-CFF8-8736-AA140E4D5821}"/>
              </a:ext>
            </a:extLst>
          </p:cNvPr>
          <p:cNvPicPr>
            <a:picLocks noChangeAspect="1"/>
          </p:cNvPicPr>
          <p:nvPr/>
        </p:nvPicPr>
        <p:blipFill>
          <a:blip r:embed="rId3"/>
          <a:stretch>
            <a:fillRect/>
          </a:stretch>
        </p:blipFill>
        <p:spPr>
          <a:xfrm>
            <a:off x="0" y="0"/>
            <a:ext cx="14630400" cy="8229600"/>
          </a:xfrm>
          <a:prstGeom prst="rect">
            <a:avLst/>
          </a:prstGeom>
        </p:spPr>
      </p:pic>
      <p:sp>
        <p:nvSpPr>
          <p:cNvPr id="4" name="Text 2"/>
          <p:cNvSpPr/>
          <p:nvPr/>
        </p:nvSpPr>
        <p:spPr>
          <a:xfrm>
            <a:off x="5093255" y="1905503"/>
            <a:ext cx="4443889" cy="694373"/>
          </a:xfrm>
          <a:prstGeom prst="rect">
            <a:avLst/>
          </a:prstGeom>
          <a:noFill/>
          <a:ln/>
        </p:spPr>
        <p:txBody>
          <a:bodyPr wrap="none" rtlCol="0" anchor="t"/>
          <a:lstStyle/>
          <a:p>
            <a:pPr marL="0" indent="0" algn="ctr">
              <a:lnSpc>
                <a:spcPts val="5468"/>
              </a:lnSpc>
              <a:buNone/>
            </a:pPr>
            <a:r>
              <a:rPr lang="en-US" sz="4374" b="1" dirty="0">
                <a:solidFill>
                  <a:srgbClr val="FF726D"/>
                </a:solidFill>
                <a:latin typeface="Inconsolata" pitchFamily="34" charset="0"/>
                <a:ea typeface="Inconsolata" pitchFamily="34" charset="-122"/>
                <a:cs typeface="Inconsolata" pitchFamily="34" charset="-120"/>
              </a:rPr>
              <a:t>INTRODUCTION</a:t>
            </a:r>
            <a:endParaRPr lang="en-US" sz="4374" dirty="0"/>
          </a:p>
        </p:txBody>
      </p:sp>
      <p:sp>
        <p:nvSpPr>
          <p:cNvPr id="5" name="Text 3"/>
          <p:cNvSpPr/>
          <p:nvPr/>
        </p:nvSpPr>
        <p:spPr>
          <a:xfrm>
            <a:off x="2371249" y="3403997"/>
            <a:ext cx="10221158" cy="1421606"/>
          </a:xfrm>
          <a:prstGeom prst="rect">
            <a:avLst/>
          </a:prstGeom>
          <a:noFill/>
          <a:ln/>
        </p:spPr>
        <p:txBody>
          <a:bodyPr wrap="square" rtlCol="0" anchor="t"/>
          <a:lstStyle/>
          <a:p>
            <a:pPr marL="342900" indent="-342900">
              <a:lnSpc>
                <a:spcPct val="150000"/>
              </a:lnSpc>
              <a:buFont typeface="Wingdings" panose="05000000000000000000" pitchFamily="2" charset="2"/>
              <a:buChar char="§"/>
            </a:pPr>
            <a:r>
              <a:rPr lang="en-US" sz="2400" dirty="0">
                <a:solidFill>
                  <a:srgbClr val="DAD1E6"/>
                </a:solidFill>
                <a:latin typeface="Fira Sans" pitchFamily="34" charset="0"/>
                <a:ea typeface="Fira Sans" pitchFamily="34" charset="-122"/>
                <a:cs typeface="Fira Sans" pitchFamily="34" charset="-120"/>
              </a:rPr>
              <a:t>Spam emails continue to pose a significant challenge in the digital landscape. </a:t>
            </a:r>
          </a:p>
          <a:p>
            <a:pPr marL="342900" indent="-342900">
              <a:lnSpc>
                <a:spcPct val="150000"/>
              </a:lnSpc>
              <a:buFont typeface="Wingdings" panose="05000000000000000000" pitchFamily="2" charset="2"/>
              <a:buChar char="§"/>
            </a:pPr>
            <a:r>
              <a:rPr lang="en-US" sz="2400" dirty="0">
                <a:solidFill>
                  <a:srgbClr val="DAD1E6"/>
                </a:solidFill>
                <a:latin typeface="Fira Sans" pitchFamily="34" charset="0"/>
                <a:ea typeface="Fira Sans" pitchFamily="34" charset="-122"/>
                <a:cs typeface="Fira Sans" pitchFamily="34" charset="-120"/>
              </a:rPr>
              <a:t>In this section, we'll explore the importance of spam classification and how AI-powered solutions revolutionize the fight against unwanted messages. </a:t>
            </a:r>
          </a:p>
          <a:p>
            <a:pPr marL="342900" indent="-342900">
              <a:lnSpc>
                <a:spcPct val="150000"/>
              </a:lnSpc>
              <a:buFont typeface="Wingdings" panose="05000000000000000000" pitchFamily="2" charset="2"/>
              <a:buChar char="§"/>
            </a:pPr>
            <a:r>
              <a:rPr lang="en-US" sz="2400" dirty="0">
                <a:solidFill>
                  <a:srgbClr val="DAD1E6"/>
                </a:solidFill>
                <a:latin typeface="Fira Sans" pitchFamily="34" charset="0"/>
                <a:ea typeface="Fira Sans" pitchFamily="34" charset="-122"/>
                <a:cs typeface="Fira Sans" pitchFamily="34" charset="-120"/>
              </a:rPr>
              <a:t>Discover how these cutting-edge techniques enhance accuracy and efficiency, making spam filters smarter than ever before.</a:t>
            </a:r>
            <a:endParaRPr lang="en-US" sz="2400" dirty="0"/>
          </a:p>
        </p:txBody>
      </p:sp>
      <p:sp>
        <p:nvSpPr>
          <p:cNvPr id="6" name="Shape 4"/>
          <p:cNvSpPr/>
          <p:nvPr/>
        </p:nvSpPr>
        <p:spPr>
          <a:xfrm flipH="1">
            <a:off x="2083711" y="3518704"/>
            <a:ext cx="45719" cy="3414531"/>
          </a:xfrm>
          <a:prstGeom prst="rect">
            <a:avLst/>
          </a:prstGeom>
          <a:solidFill>
            <a:srgbClr val="FF6680"/>
          </a:solidFill>
          <a:ln/>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10" name="Image 0" descr="preencoded.png">
            <a:extLst>
              <a:ext uri="{FF2B5EF4-FFF2-40B4-BE49-F238E27FC236}">
                <a16:creationId xmlns:a16="http://schemas.microsoft.com/office/drawing/2014/main" id="{B94A59AF-B598-4478-A2F7-55C68BCD4B20}"/>
              </a:ext>
            </a:extLst>
          </p:cNvPr>
          <p:cNvPicPr>
            <a:picLocks noChangeAspect="1"/>
          </p:cNvPicPr>
          <p:nvPr/>
        </p:nvPicPr>
        <p:blipFill>
          <a:blip r:embed="rId3"/>
          <a:stretch>
            <a:fillRect/>
          </a:stretch>
        </p:blipFill>
        <p:spPr>
          <a:xfrm>
            <a:off x="0" y="0"/>
            <a:ext cx="14630400" cy="8229600"/>
          </a:xfrm>
          <a:prstGeom prst="rect">
            <a:avLst/>
          </a:prstGeom>
        </p:spPr>
      </p:pic>
      <p:sp>
        <p:nvSpPr>
          <p:cNvPr id="4" name="Text 2"/>
          <p:cNvSpPr/>
          <p:nvPr/>
        </p:nvSpPr>
        <p:spPr>
          <a:xfrm>
            <a:off x="5653027" y="1342668"/>
            <a:ext cx="4443889"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BACKGROUND</a:t>
            </a:r>
            <a:endParaRPr lang="en-US" sz="4374" dirty="0"/>
          </a:p>
        </p:txBody>
      </p:sp>
      <p:sp>
        <p:nvSpPr>
          <p:cNvPr id="5" name="Text 3"/>
          <p:cNvSpPr/>
          <p:nvPr/>
        </p:nvSpPr>
        <p:spPr>
          <a:xfrm>
            <a:off x="2037993" y="2868216"/>
            <a:ext cx="5006221" cy="832961"/>
          </a:xfrm>
          <a:prstGeom prst="rect">
            <a:avLst/>
          </a:prstGeom>
          <a:noFill/>
          <a:ln/>
        </p:spPr>
        <p:txBody>
          <a:bodyPr wrap="square" rtlCol="0" anchor="t"/>
          <a:lstStyle/>
          <a:p>
            <a:pPr marL="0" indent="0">
              <a:lnSpc>
                <a:spcPts val="3281"/>
              </a:lnSpc>
              <a:buNone/>
            </a:pPr>
            <a:r>
              <a:rPr lang="en-US" sz="2624" b="1" dirty="0">
                <a:solidFill>
                  <a:srgbClr val="FF726D"/>
                </a:solidFill>
                <a:latin typeface="Inconsolata" pitchFamily="34" charset="0"/>
                <a:ea typeface="Inconsolata" pitchFamily="34" charset="-122"/>
                <a:cs typeface="Inconsolata" pitchFamily="34" charset="-120"/>
              </a:rPr>
              <a:t>Traditional approaches to spam classification</a:t>
            </a:r>
            <a:endParaRPr lang="en-US" sz="2624" dirty="0"/>
          </a:p>
        </p:txBody>
      </p:sp>
      <p:sp>
        <p:nvSpPr>
          <p:cNvPr id="6" name="Text 4"/>
          <p:cNvSpPr/>
          <p:nvPr/>
        </p:nvSpPr>
        <p:spPr>
          <a:xfrm>
            <a:off x="2037993" y="3923348"/>
            <a:ext cx="5006221" cy="2132409"/>
          </a:xfrm>
          <a:prstGeom prst="rect">
            <a:avLst/>
          </a:prstGeom>
          <a:noFill/>
          <a:ln/>
        </p:spPr>
        <p:txBody>
          <a:bodyPr wrap="square" rtlCol="0" anchor="t"/>
          <a:lstStyle/>
          <a:p>
            <a:pPr marL="342900" indent="-342900">
              <a:lnSpc>
                <a:spcPts val="2799"/>
              </a:lnSpc>
              <a:buFont typeface="Wingdings" panose="05000000000000000000" pitchFamily="2" charset="2"/>
              <a:buChar char="q"/>
            </a:pPr>
            <a:r>
              <a:rPr lang="en-US" sz="2000" dirty="0">
                <a:solidFill>
                  <a:srgbClr val="DAD1E6"/>
                </a:solidFill>
                <a:latin typeface="Fira Sans" pitchFamily="34" charset="0"/>
                <a:ea typeface="Fira Sans" pitchFamily="34" charset="-122"/>
                <a:cs typeface="Fira Sans" pitchFamily="34" charset="-120"/>
              </a:rPr>
              <a:t>Traditional methods for classifying spam relied on rule-based algorithms, keyword matching, and manually curated blacklists.</a:t>
            </a:r>
          </a:p>
          <a:p>
            <a:pPr marL="342900" indent="-342900">
              <a:lnSpc>
                <a:spcPts val="2799"/>
              </a:lnSpc>
              <a:buFont typeface="Wingdings" panose="05000000000000000000" pitchFamily="2" charset="2"/>
              <a:buChar char="q"/>
            </a:pPr>
            <a:r>
              <a:rPr lang="en-US" sz="2000" dirty="0">
                <a:solidFill>
                  <a:srgbClr val="DAD1E6"/>
                </a:solidFill>
                <a:latin typeface="Fira Sans" pitchFamily="34" charset="0"/>
                <a:ea typeface="Fira Sans" pitchFamily="34" charset="-122"/>
                <a:cs typeface="Fira Sans" pitchFamily="34" charset="-120"/>
              </a:rPr>
              <a:t>Despite their initial effectiveness, these approaches struggled to keep up with evolving spamming techniques and contributed to high false positive rates.</a:t>
            </a:r>
            <a:endParaRPr lang="en-US" sz="2000" dirty="0"/>
          </a:p>
        </p:txBody>
      </p:sp>
      <p:sp>
        <p:nvSpPr>
          <p:cNvPr id="7" name="Text 5"/>
          <p:cNvSpPr/>
          <p:nvPr/>
        </p:nvSpPr>
        <p:spPr>
          <a:xfrm>
            <a:off x="7593806" y="2868216"/>
            <a:ext cx="5006221" cy="832961"/>
          </a:xfrm>
          <a:prstGeom prst="rect">
            <a:avLst/>
          </a:prstGeom>
          <a:noFill/>
          <a:ln/>
        </p:spPr>
        <p:txBody>
          <a:bodyPr wrap="square" rtlCol="0" anchor="t"/>
          <a:lstStyle/>
          <a:p>
            <a:pPr marL="0" indent="0">
              <a:lnSpc>
                <a:spcPts val="3281"/>
              </a:lnSpc>
              <a:buNone/>
            </a:pPr>
            <a:r>
              <a:rPr lang="en-US" sz="2624" b="1" dirty="0">
                <a:solidFill>
                  <a:srgbClr val="FF726D"/>
                </a:solidFill>
                <a:latin typeface="Inconsolata" pitchFamily="34" charset="0"/>
                <a:ea typeface="Inconsolata" pitchFamily="34" charset="-122"/>
                <a:cs typeface="Inconsolata" pitchFamily="34" charset="-120"/>
              </a:rPr>
              <a:t>Limitations of traditional approaches</a:t>
            </a:r>
            <a:endParaRPr lang="en-US" sz="2624" dirty="0"/>
          </a:p>
        </p:txBody>
      </p:sp>
      <p:sp>
        <p:nvSpPr>
          <p:cNvPr id="8" name="Text 6"/>
          <p:cNvSpPr/>
          <p:nvPr/>
        </p:nvSpPr>
        <p:spPr>
          <a:xfrm>
            <a:off x="7593806" y="3923348"/>
            <a:ext cx="5006221" cy="2487811"/>
          </a:xfrm>
          <a:prstGeom prst="rect">
            <a:avLst/>
          </a:prstGeom>
          <a:noFill/>
          <a:ln/>
        </p:spPr>
        <p:txBody>
          <a:bodyPr wrap="square" rtlCol="0" anchor="t"/>
          <a:lstStyle/>
          <a:p>
            <a:pPr marL="342900" indent="-342900">
              <a:lnSpc>
                <a:spcPts val="2799"/>
              </a:lnSpc>
              <a:buFont typeface="Wingdings" panose="05000000000000000000" pitchFamily="2" charset="2"/>
              <a:buChar char="q"/>
            </a:pPr>
            <a:r>
              <a:rPr lang="en-US" sz="2000" dirty="0">
                <a:solidFill>
                  <a:srgbClr val="DAD1E6"/>
                </a:solidFill>
                <a:latin typeface="Fira Sans" pitchFamily="34" charset="0"/>
                <a:ea typeface="Fira Sans" pitchFamily="34" charset="-122"/>
                <a:cs typeface="Fira Sans" pitchFamily="34" charset="-120"/>
              </a:rPr>
              <a:t>Traditional spam classification methods often failed to accurately distinguish between legitimate emails and unwanted messages. </a:t>
            </a:r>
          </a:p>
          <a:p>
            <a:pPr marL="342900" indent="-342900">
              <a:lnSpc>
                <a:spcPts val="2799"/>
              </a:lnSpc>
              <a:buFont typeface="Wingdings" panose="05000000000000000000" pitchFamily="2" charset="2"/>
              <a:buChar char="q"/>
            </a:pPr>
            <a:r>
              <a:rPr lang="en-US" sz="2000" dirty="0">
                <a:solidFill>
                  <a:srgbClr val="DAD1E6"/>
                </a:solidFill>
                <a:latin typeface="Fira Sans" pitchFamily="34" charset="0"/>
                <a:ea typeface="Fira Sans" pitchFamily="34" charset="-122"/>
                <a:cs typeface="Fira Sans" pitchFamily="34" charset="-120"/>
              </a:rPr>
              <a:t>The reliance on static rules and keyword matching lacked the adaptability required to combat sophisticated spamming tactics, resulting in decreased user trust and frustration.</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13" name="Image 0" descr="preencoded.png">
            <a:extLst>
              <a:ext uri="{FF2B5EF4-FFF2-40B4-BE49-F238E27FC236}">
                <a16:creationId xmlns:a16="http://schemas.microsoft.com/office/drawing/2014/main" id="{345EBF07-D1CA-C197-0B15-35E7E92A4B62}"/>
              </a:ext>
            </a:extLst>
          </p:cNvPr>
          <p:cNvPicPr>
            <a:picLocks noChangeAspect="1"/>
          </p:cNvPicPr>
          <p:nvPr/>
        </p:nvPicPr>
        <p:blipFill>
          <a:blip r:embed="rId3"/>
          <a:stretch>
            <a:fillRect/>
          </a:stretch>
        </p:blipFill>
        <p:spPr>
          <a:xfrm>
            <a:off x="0" y="0"/>
            <a:ext cx="14630400" cy="8229600"/>
          </a:xfrm>
          <a:prstGeom prst="rect">
            <a:avLst/>
          </a:prstGeom>
        </p:spPr>
      </p:pic>
      <p:sp>
        <p:nvSpPr>
          <p:cNvPr id="4" name="Text 2"/>
          <p:cNvSpPr/>
          <p:nvPr/>
        </p:nvSpPr>
        <p:spPr>
          <a:xfrm>
            <a:off x="1632031" y="701290"/>
            <a:ext cx="10871732" cy="1231344"/>
          </a:xfrm>
          <a:prstGeom prst="rect">
            <a:avLst/>
          </a:prstGeom>
          <a:noFill/>
          <a:ln/>
        </p:spPr>
        <p:txBody>
          <a:bodyPr wrap="square" rtlCol="0" anchor="t"/>
          <a:lstStyle/>
          <a:p>
            <a:pPr marL="0" indent="0">
              <a:lnSpc>
                <a:spcPts val="4848"/>
              </a:lnSpc>
              <a:buNone/>
            </a:pPr>
            <a:r>
              <a:rPr lang="en-US" sz="3878" b="1" dirty="0">
                <a:solidFill>
                  <a:srgbClr val="FF726D"/>
                </a:solidFill>
                <a:latin typeface="Inconsolata" pitchFamily="34" charset="0"/>
                <a:ea typeface="Inconsolata" pitchFamily="34" charset="-122"/>
                <a:cs typeface="Inconsolata" pitchFamily="34" charset="-120"/>
              </a:rPr>
              <a:t>AI-based techniques for spam classification</a:t>
            </a:r>
            <a:endParaRPr lang="en-US" sz="3878" dirty="0"/>
          </a:p>
        </p:txBody>
      </p:sp>
      <p:sp>
        <p:nvSpPr>
          <p:cNvPr id="5" name="Text 3"/>
          <p:cNvSpPr/>
          <p:nvPr/>
        </p:nvSpPr>
        <p:spPr>
          <a:xfrm>
            <a:off x="1328145" y="2238256"/>
            <a:ext cx="7467600" cy="369332"/>
          </a:xfrm>
          <a:prstGeom prst="rect">
            <a:avLst/>
          </a:prstGeom>
          <a:noFill/>
          <a:ln/>
        </p:spPr>
        <p:txBody>
          <a:bodyPr wrap="none" rtlCol="0" anchor="t"/>
          <a:lstStyle/>
          <a:p>
            <a:pPr marL="0" indent="0">
              <a:lnSpc>
                <a:spcPts val="2909"/>
              </a:lnSpc>
              <a:buNone/>
            </a:pPr>
            <a:r>
              <a:rPr lang="en-US" sz="2400" b="1" dirty="0">
                <a:solidFill>
                  <a:srgbClr val="FF726D"/>
                </a:solidFill>
                <a:latin typeface="Inconsolata" pitchFamily="34" charset="0"/>
                <a:ea typeface="Inconsolata" pitchFamily="34" charset="-122"/>
                <a:cs typeface="Inconsolata" pitchFamily="34" charset="-120"/>
              </a:rPr>
              <a:t>Overview of AI algorithms for spam classification</a:t>
            </a:r>
            <a:endParaRPr lang="en-US" sz="2400" dirty="0"/>
          </a:p>
        </p:txBody>
      </p:sp>
      <p:sp>
        <p:nvSpPr>
          <p:cNvPr id="6" name="Text 4"/>
          <p:cNvSpPr/>
          <p:nvPr/>
        </p:nvSpPr>
        <p:spPr>
          <a:xfrm>
            <a:off x="1238491" y="2937867"/>
            <a:ext cx="11794603" cy="945833"/>
          </a:xfrm>
          <a:prstGeom prst="rect">
            <a:avLst/>
          </a:prstGeom>
          <a:noFill/>
          <a:ln/>
        </p:spPr>
        <p:txBody>
          <a:bodyPr wrap="square" rtlCol="0" anchor="t"/>
          <a:lstStyle/>
          <a:p>
            <a:pPr marL="0" indent="0">
              <a:lnSpc>
                <a:spcPts val="2482"/>
              </a:lnSpc>
              <a:buNone/>
            </a:pPr>
            <a:r>
              <a:rPr lang="en-US" dirty="0">
                <a:solidFill>
                  <a:srgbClr val="DAD1E6"/>
                </a:solidFill>
                <a:latin typeface="Fira Sans" pitchFamily="34" charset="0"/>
                <a:ea typeface="Fira Sans" pitchFamily="34" charset="-122"/>
                <a:cs typeface="Fira Sans" pitchFamily="34" charset="-120"/>
              </a:rPr>
              <a:t>AI-powered spam classifiers leverage machine learning algorithms such as Naive Bayes, Support Vector Machines, and Neural Networks. These algorithms analyze email content, metadata, and user behavior patterns to make accurate predictions about the spam status of incoming messages.</a:t>
            </a:r>
            <a:endParaRPr lang="en-US" dirty="0"/>
          </a:p>
        </p:txBody>
      </p:sp>
      <p:sp>
        <p:nvSpPr>
          <p:cNvPr id="8" name="Text 6"/>
          <p:cNvSpPr/>
          <p:nvPr/>
        </p:nvSpPr>
        <p:spPr>
          <a:xfrm>
            <a:off x="1328145" y="4312444"/>
            <a:ext cx="4724400" cy="369332"/>
          </a:xfrm>
          <a:prstGeom prst="rect">
            <a:avLst/>
          </a:prstGeom>
          <a:noFill/>
          <a:ln/>
        </p:spPr>
        <p:txBody>
          <a:bodyPr wrap="none" rtlCol="0" anchor="t"/>
          <a:lstStyle/>
          <a:p>
            <a:pPr marL="0" indent="0">
              <a:lnSpc>
                <a:spcPts val="2909"/>
              </a:lnSpc>
              <a:buNone/>
            </a:pPr>
            <a:r>
              <a:rPr lang="en-US" sz="2327" b="1" dirty="0">
                <a:solidFill>
                  <a:srgbClr val="FF726D"/>
                </a:solidFill>
                <a:latin typeface="Inconsolata" pitchFamily="34" charset="0"/>
                <a:ea typeface="Inconsolata" pitchFamily="34" charset="-122"/>
                <a:cs typeface="Inconsolata" pitchFamily="34" charset="-120"/>
              </a:rPr>
              <a:t>Benefits of using AI techniques</a:t>
            </a:r>
            <a:endParaRPr lang="en-US" sz="2327" dirty="0"/>
          </a:p>
        </p:txBody>
      </p:sp>
      <p:sp>
        <p:nvSpPr>
          <p:cNvPr id="9" name="Text 7"/>
          <p:cNvSpPr/>
          <p:nvPr/>
        </p:nvSpPr>
        <p:spPr>
          <a:xfrm>
            <a:off x="1238491" y="4780240"/>
            <a:ext cx="11551534" cy="1218249"/>
          </a:xfrm>
          <a:prstGeom prst="rect">
            <a:avLst/>
          </a:prstGeom>
          <a:noFill/>
          <a:ln/>
        </p:spPr>
        <p:txBody>
          <a:bodyPr wrap="square" rtlCol="0" anchor="t"/>
          <a:lstStyle/>
          <a:p>
            <a:pPr marL="0" indent="0">
              <a:lnSpc>
                <a:spcPts val="2482"/>
              </a:lnSpc>
              <a:buNone/>
            </a:pPr>
            <a:r>
              <a:rPr lang="en-US" dirty="0">
                <a:solidFill>
                  <a:srgbClr val="DAD1E6"/>
                </a:solidFill>
                <a:latin typeface="Fira Sans" pitchFamily="34" charset="0"/>
                <a:ea typeface="Fira Sans" pitchFamily="34" charset="-122"/>
                <a:cs typeface="Fira Sans" pitchFamily="34" charset="-120"/>
              </a:rPr>
              <a:t>AI-based spam classifiers offer several advantages, including improved accuracy, adaptability, and scalability. By continuously learning from user feedback and new spamming techniques, these classifiers can identify even the most cunning spam messages, ensuring a cleaner inbox for users.</a:t>
            </a:r>
            <a:endParaRPr lang="en-US" dirty="0"/>
          </a:p>
        </p:txBody>
      </p:sp>
      <p:sp>
        <p:nvSpPr>
          <p:cNvPr id="10" name="Text 8"/>
          <p:cNvSpPr/>
          <p:nvPr/>
        </p:nvSpPr>
        <p:spPr>
          <a:xfrm>
            <a:off x="1238490" y="6320253"/>
            <a:ext cx="7924800" cy="369332"/>
          </a:xfrm>
          <a:prstGeom prst="rect">
            <a:avLst/>
          </a:prstGeom>
          <a:noFill/>
          <a:ln/>
        </p:spPr>
        <p:txBody>
          <a:bodyPr wrap="none" rtlCol="0" anchor="t"/>
          <a:lstStyle/>
          <a:p>
            <a:pPr marL="0" indent="0">
              <a:lnSpc>
                <a:spcPts val="2909"/>
              </a:lnSpc>
              <a:buNone/>
            </a:pPr>
            <a:r>
              <a:rPr lang="en-US" sz="2327" b="1" dirty="0">
                <a:solidFill>
                  <a:srgbClr val="FF726D"/>
                </a:solidFill>
                <a:latin typeface="Inconsolata" pitchFamily="34" charset="0"/>
                <a:ea typeface="Inconsolata" pitchFamily="34" charset="-122"/>
                <a:cs typeface="Inconsolata" pitchFamily="34" charset="-120"/>
              </a:rPr>
              <a:t>Challenges in implementing AI-based spam classifiers</a:t>
            </a:r>
            <a:endParaRPr lang="en-US" sz="2327" dirty="0"/>
          </a:p>
        </p:txBody>
      </p:sp>
      <p:sp>
        <p:nvSpPr>
          <p:cNvPr id="11" name="Text 9"/>
          <p:cNvSpPr/>
          <p:nvPr/>
        </p:nvSpPr>
        <p:spPr>
          <a:xfrm>
            <a:off x="1238491" y="6860083"/>
            <a:ext cx="11690430" cy="945833"/>
          </a:xfrm>
          <a:prstGeom prst="rect">
            <a:avLst/>
          </a:prstGeom>
          <a:noFill/>
          <a:ln/>
        </p:spPr>
        <p:txBody>
          <a:bodyPr wrap="square" rtlCol="0" anchor="t"/>
          <a:lstStyle/>
          <a:p>
            <a:pPr marL="0" indent="0">
              <a:lnSpc>
                <a:spcPts val="2482"/>
              </a:lnSpc>
              <a:buNone/>
            </a:pPr>
            <a:r>
              <a:rPr lang="en-US" dirty="0">
                <a:solidFill>
                  <a:srgbClr val="DAD1E6"/>
                </a:solidFill>
                <a:latin typeface="Fira Sans" pitchFamily="34" charset="0"/>
                <a:ea typeface="Fira Sans" pitchFamily="34" charset="-122"/>
                <a:cs typeface="Fira Sans" pitchFamily="34" charset="-120"/>
              </a:rPr>
              <a:t>Implementing AI-based spam classifiers requires access to large labeled datasets, computational power, and expertise in training machine learning models. Additionally, ensuring privacy and data protection is crucial to maintain user trust and comply with regulations.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15" name="Image 0" descr="preencoded.png">
            <a:extLst>
              <a:ext uri="{FF2B5EF4-FFF2-40B4-BE49-F238E27FC236}">
                <a16:creationId xmlns:a16="http://schemas.microsoft.com/office/drawing/2014/main" id="{05ACE2D3-DF0E-7AB9-5B03-FC45B6578289}"/>
              </a:ext>
            </a:extLst>
          </p:cNvPr>
          <p:cNvPicPr>
            <a:picLocks noChangeAspect="1"/>
          </p:cNvPicPr>
          <p:nvPr/>
        </p:nvPicPr>
        <p:blipFill>
          <a:blip r:embed="rId3"/>
          <a:stretch>
            <a:fillRect/>
          </a:stretch>
        </p:blipFill>
        <p:spPr>
          <a:xfrm>
            <a:off x="0" y="0"/>
            <a:ext cx="14630400" cy="8229600"/>
          </a:xfrm>
          <a:prstGeom prst="rect">
            <a:avLst/>
          </a:prstGeom>
        </p:spPr>
      </p:pic>
      <p:sp>
        <p:nvSpPr>
          <p:cNvPr id="4" name="Text 2"/>
          <p:cNvSpPr/>
          <p:nvPr/>
        </p:nvSpPr>
        <p:spPr>
          <a:xfrm>
            <a:off x="2609493" y="748436"/>
            <a:ext cx="9304020" cy="694373"/>
          </a:xfrm>
          <a:prstGeom prst="rect">
            <a:avLst/>
          </a:prstGeom>
          <a:noFill/>
          <a:ln/>
        </p:spPr>
        <p:txBody>
          <a:bodyPr wrap="none" rtlCol="0" anchor="t"/>
          <a:lstStyle/>
          <a:p>
            <a:pPr marL="0" indent="0" algn="ctr">
              <a:lnSpc>
                <a:spcPts val="5468"/>
              </a:lnSpc>
              <a:buNone/>
            </a:pPr>
            <a:r>
              <a:rPr lang="en-US" sz="4374" b="1" dirty="0">
                <a:solidFill>
                  <a:srgbClr val="FF726D"/>
                </a:solidFill>
                <a:latin typeface="Inconsolata" pitchFamily="34" charset="0"/>
                <a:ea typeface="Inconsolata" pitchFamily="34" charset="-122"/>
                <a:cs typeface="Inconsolata" pitchFamily="34" charset="-120"/>
              </a:rPr>
              <a:t>Data collection and preprocessing</a:t>
            </a:r>
            <a:endParaRPr lang="en-US" sz="4374" dirty="0"/>
          </a:p>
        </p:txBody>
      </p:sp>
      <p:sp>
        <p:nvSpPr>
          <p:cNvPr id="6" name="Text 4"/>
          <p:cNvSpPr/>
          <p:nvPr/>
        </p:nvSpPr>
        <p:spPr>
          <a:xfrm>
            <a:off x="2260163" y="2089309"/>
            <a:ext cx="2925723" cy="694373"/>
          </a:xfrm>
          <a:prstGeom prst="rect">
            <a:avLst/>
          </a:prstGeom>
          <a:noFill/>
          <a:ln/>
        </p:spPr>
        <p:txBody>
          <a:bodyPr wrap="squar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Collecting spam and non-spam data</a:t>
            </a:r>
            <a:endParaRPr lang="en-US" sz="2187" dirty="0"/>
          </a:p>
        </p:txBody>
      </p:sp>
      <p:sp>
        <p:nvSpPr>
          <p:cNvPr id="7" name="Text 5"/>
          <p:cNvSpPr/>
          <p:nvPr/>
        </p:nvSpPr>
        <p:spPr>
          <a:xfrm>
            <a:off x="2260163" y="3005852"/>
            <a:ext cx="2925723" cy="4495324"/>
          </a:xfrm>
          <a:prstGeom prst="rect">
            <a:avLst/>
          </a:prstGeom>
          <a:noFill/>
          <a:ln/>
        </p:spPr>
        <p:txBody>
          <a:bodyPr wrap="square" rtlCol="0" anchor="t"/>
          <a:lstStyle/>
          <a:p>
            <a:pPr marL="0" indent="0">
              <a:lnSpc>
                <a:spcPts val="2799"/>
              </a:lnSpc>
              <a:buNone/>
            </a:pPr>
            <a:r>
              <a:rPr lang="en-US" dirty="0">
                <a:solidFill>
                  <a:srgbClr val="DAD1E6"/>
                </a:solidFill>
                <a:latin typeface="Fira Sans" pitchFamily="34" charset="0"/>
                <a:ea typeface="Fira Sans" pitchFamily="34" charset="-122"/>
                <a:cs typeface="Fira Sans" pitchFamily="34" charset="-120"/>
              </a:rPr>
              <a:t>Gathering a diverse and representative dataset of both spam and non-spam emails is essential for training an effective spam classifier. This involves utilizing public spam repositories and user-generated reports, as well as curated non-spam emails from legitimate sources.</a:t>
            </a:r>
            <a:endParaRPr lang="en-US" dirty="0"/>
          </a:p>
        </p:txBody>
      </p:sp>
      <p:sp>
        <p:nvSpPr>
          <p:cNvPr id="9" name="Text 7"/>
          <p:cNvSpPr/>
          <p:nvPr/>
        </p:nvSpPr>
        <p:spPr>
          <a:xfrm>
            <a:off x="5852398" y="2089309"/>
            <a:ext cx="2925723" cy="694373"/>
          </a:xfrm>
          <a:prstGeom prst="rect">
            <a:avLst/>
          </a:prstGeom>
          <a:noFill/>
          <a:ln/>
        </p:spPr>
        <p:txBody>
          <a:bodyPr wrap="squar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Preprocessing the data for training</a:t>
            </a:r>
            <a:endParaRPr lang="en-US" sz="2187" dirty="0"/>
          </a:p>
        </p:txBody>
      </p:sp>
      <p:sp>
        <p:nvSpPr>
          <p:cNvPr id="10" name="Text 8"/>
          <p:cNvSpPr/>
          <p:nvPr/>
        </p:nvSpPr>
        <p:spPr>
          <a:xfrm>
            <a:off x="5852398" y="3005852"/>
            <a:ext cx="2925723" cy="4264819"/>
          </a:xfrm>
          <a:prstGeom prst="rect">
            <a:avLst/>
          </a:prstGeom>
          <a:noFill/>
          <a:ln/>
        </p:spPr>
        <p:txBody>
          <a:bodyPr wrap="square" rtlCol="0" anchor="t"/>
          <a:lstStyle/>
          <a:p>
            <a:pPr marL="0" indent="0">
              <a:lnSpc>
                <a:spcPts val="2799"/>
              </a:lnSpc>
              <a:buNone/>
            </a:pPr>
            <a:r>
              <a:rPr lang="en-US" dirty="0">
                <a:solidFill>
                  <a:srgbClr val="DAD1E6"/>
                </a:solidFill>
                <a:latin typeface="Fira Sans" pitchFamily="34" charset="0"/>
                <a:ea typeface="Fira Sans" pitchFamily="34" charset="-122"/>
                <a:cs typeface="Fira Sans" pitchFamily="34" charset="-120"/>
              </a:rPr>
              <a:t>Data preprocessing includes cleaning the dataset, removing irrelevant information, and transforming the text into a structured format suitable for machine learning algorithms. Techniques like tokenization, stop-word removal, and stemming help improve the quality of the training data.</a:t>
            </a:r>
            <a:endParaRPr lang="en-US" dirty="0"/>
          </a:p>
        </p:txBody>
      </p:sp>
      <p:sp>
        <p:nvSpPr>
          <p:cNvPr id="12" name="Text 10"/>
          <p:cNvSpPr/>
          <p:nvPr/>
        </p:nvSpPr>
        <p:spPr>
          <a:xfrm>
            <a:off x="9444633" y="2089309"/>
            <a:ext cx="2468880" cy="347186"/>
          </a:xfrm>
          <a:prstGeom prst="rect">
            <a:avLst/>
          </a:prstGeom>
          <a:noFill/>
          <a:ln/>
        </p:spPr>
        <p:txBody>
          <a:bodyPr wrap="none" rtlCol="0" anchor="t"/>
          <a:lstStyle/>
          <a:p>
            <a:pPr marL="0" indent="0">
              <a:lnSpc>
                <a:spcPts val="2734"/>
              </a:lnSpc>
              <a:buNone/>
            </a:pPr>
            <a:r>
              <a:rPr lang="en-US" sz="2187" b="1" dirty="0">
                <a:solidFill>
                  <a:srgbClr val="FF726D"/>
                </a:solidFill>
                <a:latin typeface="Inconsolata" pitchFamily="34" charset="0"/>
                <a:ea typeface="Inconsolata" pitchFamily="34" charset="-122"/>
                <a:cs typeface="Inconsolata" pitchFamily="34" charset="-120"/>
              </a:rPr>
              <a:t>Feature extraction</a:t>
            </a:r>
            <a:endParaRPr lang="en-US" sz="2187" dirty="0"/>
          </a:p>
        </p:txBody>
      </p:sp>
      <p:sp>
        <p:nvSpPr>
          <p:cNvPr id="13" name="Text 11"/>
          <p:cNvSpPr/>
          <p:nvPr/>
        </p:nvSpPr>
        <p:spPr>
          <a:xfrm>
            <a:off x="9444633" y="3005852"/>
            <a:ext cx="2925723" cy="4620220"/>
          </a:xfrm>
          <a:prstGeom prst="rect">
            <a:avLst/>
          </a:prstGeom>
          <a:noFill/>
          <a:ln/>
        </p:spPr>
        <p:txBody>
          <a:bodyPr wrap="square" rtlCol="0" anchor="t"/>
          <a:lstStyle/>
          <a:p>
            <a:pPr marL="0" indent="0">
              <a:lnSpc>
                <a:spcPts val="2799"/>
              </a:lnSpc>
              <a:buNone/>
            </a:pPr>
            <a:r>
              <a:rPr lang="en-US" dirty="0">
                <a:solidFill>
                  <a:srgbClr val="DAD1E6"/>
                </a:solidFill>
                <a:latin typeface="Fira Sans" pitchFamily="34" charset="0"/>
                <a:ea typeface="Fira Sans" pitchFamily="34" charset="-122"/>
                <a:cs typeface="Fira Sans" pitchFamily="34" charset="-120"/>
              </a:rPr>
              <a:t>Extracting relevant features from emails is crucial for effective spam classification. Features can include the presence of specific keywords, email header information, and statistical properties of the email content. Feature engineering is an iterative process that requires domain expertise and experimentation.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2" name="Image 0" descr="preencoded.png">
            <a:extLst>
              <a:ext uri="{FF2B5EF4-FFF2-40B4-BE49-F238E27FC236}">
                <a16:creationId xmlns:a16="http://schemas.microsoft.com/office/drawing/2014/main" id="{B2BB0B3B-B6A7-E811-B742-FCF14C74F14B}"/>
              </a:ext>
            </a:extLst>
          </p:cNvPr>
          <p:cNvPicPr>
            <a:picLocks noChangeAspect="1"/>
          </p:cNvPicPr>
          <p:nvPr/>
        </p:nvPicPr>
        <p:blipFill>
          <a:blip r:embed="rId3"/>
          <a:stretch>
            <a:fillRect/>
          </a:stretch>
        </p:blipFill>
        <p:spPr>
          <a:xfrm>
            <a:off x="0" y="0"/>
            <a:ext cx="14630400" cy="8229600"/>
          </a:xfrm>
          <a:prstGeom prst="rect">
            <a:avLst/>
          </a:prstGeom>
        </p:spPr>
      </p:pic>
      <p:sp>
        <p:nvSpPr>
          <p:cNvPr id="4" name="Text 2"/>
          <p:cNvSpPr/>
          <p:nvPr/>
        </p:nvSpPr>
        <p:spPr>
          <a:xfrm>
            <a:off x="3810333" y="507325"/>
            <a:ext cx="6629400" cy="574596"/>
          </a:xfrm>
          <a:prstGeom prst="rect">
            <a:avLst/>
          </a:prstGeom>
          <a:noFill/>
          <a:ln/>
        </p:spPr>
        <p:txBody>
          <a:bodyPr wrap="none" rtlCol="0" anchor="t"/>
          <a:lstStyle/>
          <a:p>
            <a:pPr marL="0" indent="0">
              <a:lnSpc>
                <a:spcPts val="4525"/>
              </a:lnSpc>
              <a:buNone/>
            </a:pPr>
            <a:r>
              <a:rPr lang="en-US" sz="3620" b="1" dirty="0">
                <a:solidFill>
                  <a:srgbClr val="FF726D"/>
                </a:solidFill>
                <a:latin typeface="Inconsolata" pitchFamily="34" charset="0"/>
                <a:ea typeface="Inconsolata" pitchFamily="34" charset="-122"/>
                <a:cs typeface="Inconsolata" pitchFamily="34" charset="-120"/>
              </a:rPr>
              <a:t>Model training and evaluation</a:t>
            </a:r>
            <a:endParaRPr lang="en-US" sz="3620" dirty="0"/>
          </a:p>
        </p:txBody>
      </p:sp>
      <p:sp>
        <p:nvSpPr>
          <p:cNvPr id="7" name="Shape 5"/>
          <p:cNvSpPr/>
          <p:nvPr/>
        </p:nvSpPr>
        <p:spPr>
          <a:xfrm>
            <a:off x="858000" y="1696632"/>
            <a:ext cx="413742" cy="413742"/>
          </a:xfrm>
          <a:prstGeom prst="roundRect">
            <a:avLst>
              <a:gd name="adj" fmla="val 13334"/>
            </a:avLst>
          </a:prstGeom>
          <a:solidFill>
            <a:srgbClr val="312140"/>
          </a:solidFill>
          <a:ln/>
        </p:spPr>
        <p:txBody>
          <a:bodyPr/>
          <a:lstStyle/>
          <a:p>
            <a:endParaRPr lang="en-IN"/>
          </a:p>
        </p:txBody>
      </p:sp>
      <p:sp>
        <p:nvSpPr>
          <p:cNvPr id="8" name="Text 6"/>
          <p:cNvSpPr/>
          <p:nvPr/>
        </p:nvSpPr>
        <p:spPr>
          <a:xfrm>
            <a:off x="996291" y="1709432"/>
            <a:ext cx="137160" cy="344805"/>
          </a:xfrm>
          <a:prstGeom prst="rect">
            <a:avLst/>
          </a:prstGeom>
          <a:noFill/>
          <a:ln/>
        </p:spPr>
        <p:txBody>
          <a:bodyPr wrap="none" rtlCol="0" anchor="t"/>
          <a:lstStyle/>
          <a:p>
            <a:pPr marL="0" indent="0" algn="ctr">
              <a:lnSpc>
                <a:spcPts val="2715"/>
              </a:lnSpc>
              <a:buNone/>
            </a:pPr>
            <a:r>
              <a:rPr lang="en-US" sz="2172" b="1" dirty="0">
                <a:solidFill>
                  <a:srgbClr val="FF726D"/>
                </a:solidFill>
                <a:latin typeface="Inconsolata" pitchFamily="34" charset="0"/>
                <a:ea typeface="Inconsolata" pitchFamily="34" charset="-122"/>
                <a:cs typeface="Inconsolata" pitchFamily="34" charset="-120"/>
              </a:rPr>
              <a:t>1</a:t>
            </a:r>
            <a:endParaRPr lang="en-US" sz="2172" dirty="0"/>
          </a:p>
        </p:txBody>
      </p:sp>
      <p:sp>
        <p:nvSpPr>
          <p:cNvPr id="9" name="Text 7"/>
          <p:cNvSpPr/>
          <p:nvPr/>
        </p:nvSpPr>
        <p:spPr>
          <a:xfrm>
            <a:off x="1410033" y="1738185"/>
            <a:ext cx="2400300" cy="287298"/>
          </a:xfrm>
          <a:prstGeom prst="rect">
            <a:avLst/>
          </a:prstGeom>
          <a:noFill/>
          <a:ln/>
        </p:spPr>
        <p:txBody>
          <a:bodyPr wrap="none" rtlCol="0" anchor="t"/>
          <a:lstStyle/>
          <a:p>
            <a:pPr marL="0" indent="0" algn="l">
              <a:lnSpc>
                <a:spcPts val="2262"/>
              </a:lnSpc>
              <a:buNone/>
            </a:pPr>
            <a:r>
              <a:rPr lang="en-US" sz="2000" b="1" dirty="0">
                <a:solidFill>
                  <a:srgbClr val="FF726D"/>
                </a:solidFill>
                <a:latin typeface="Inconsolata" pitchFamily="34" charset="0"/>
                <a:ea typeface="Inconsolata" pitchFamily="34" charset="-122"/>
                <a:cs typeface="Inconsolata" pitchFamily="34" charset="-120"/>
              </a:rPr>
              <a:t>TRAINING THE AI MODEL</a:t>
            </a:r>
            <a:endParaRPr lang="en-US" sz="2000" dirty="0"/>
          </a:p>
        </p:txBody>
      </p:sp>
      <p:sp>
        <p:nvSpPr>
          <p:cNvPr id="10" name="Text 8"/>
          <p:cNvSpPr/>
          <p:nvPr/>
        </p:nvSpPr>
        <p:spPr>
          <a:xfrm>
            <a:off x="932175" y="2512455"/>
            <a:ext cx="3356015" cy="2058591"/>
          </a:xfrm>
          <a:prstGeom prst="rect">
            <a:avLst/>
          </a:prstGeom>
          <a:noFill/>
          <a:ln/>
        </p:spPr>
        <p:txBody>
          <a:bodyPr wrap="square" rtlCol="0" anchor="t"/>
          <a:lstStyle/>
          <a:p>
            <a:pPr marL="342900" indent="-342900" algn="l">
              <a:buFont typeface="Wingdings" panose="05000000000000000000" pitchFamily="2" charset="2"/>
              <a:buChar char="Ø"/>
            </a:pPr>
            <a:r>
              <a:rPr lang="en-US" sz="2000" dirty="0">
                <a:solidFill>
                  <a:srgbClr val="DAD1E6"/>
                </a:solidFill>
                <a:latin typeface="Fira Sans" pitchFamily="34" charset="0"/>
                <a:ea typeface="Fira Sans" pitchFamily="34" charset="-122"/>
                <a:cs typeface="Fira Sans" pitchFamily="34" charset="-120"/>
              </a:rPr>
              <a:t>Training an AI spam classifier involves feeding the preprocessed data into machine learning algorithms.</a:t>
            </a:r>
          </a:p>
          <a:p>
            <a:pPr marL="342900" indent="-342900" algn="l">
              <a:buFont typeface="Wingdings" panose="05000000000000000000" pitchFamily="2" charset="2"/>
              <a:buChar char="Ø"/>
            </a:pPr>
            <a:endParaRPr lang="en-US" sz="2000" dirty="0">
              <a:solidFill>
                <a:srgbClr val="DAD1E6"/>
              </a:solidFill>
              <a:latin typeface="Fira Sans" pitchFamily="34" charset="0"/>
              <a:ea typeface="Fira Sans" pitchFamily="34" charset="-122"/>
              <a:cs typeface="Fira Sans" pitchFamily="34" charset="-120"/>
            </a:endParaRPr>
          </a:p>
          <a:p>
            <a:pPr marL="342900" indent="-342900" algn="l">
              <a:buFont typeface="Wingdings" panose="05000000000000000000" pitchFamily="2" charset="2"/>
              <a:buChar char="Ø"/>
            </a:pPr>
            <a:r>
              <a:rPr lang="en-US" sz="2000" dirty="0">
                <a:solidFill>
                  <a:srgbClr val="DAD1E6"/>
                </a:solidFill>
                <a:latin typeface="Fira Sans" pitchFamily="34" charset="0"/>
                <a:ea typeface="Fira Sans" pitchFamily="34" charset="-122"/>
                <a:cs typeface="Fira Sans" pitchFamily="34" charset="-120"/>
              </a:rPr>
              <a:t>The model learns to differentiate between spam and non-spam emails by adjusting internal parameters through an iterative optimization process.</a:t>
            </a:r>
            <a:endParaRPr lang="en-US" sz="2000" dirty="0"/>
          </a:p>
        </p:txBody>
      </p:sp>
      <p:sp>
        <p:nvSpPr>
          <p:cNvPr id="12" name="Shape 10"/>
          <p:cNvSpPr/>
          <p:nvPr/>
        </p:nvSpPr>
        <p:spPr>
          <a:xfrm>
            <a:off x="5095834" y="1738185"/>
            <a:ext cx="413742" cy="413742"/>
          </a:xfrm>
          <a:prstGeom prst="roundRect">
            <a:avLst>
              <a:gd name="adj" fmla="val 13334"/>
            </a:avLst>
          </a:prstGeom>
          <a:solidFill>
            <a:srgbClr val="312140"/>
          </a:solidFill>
          <a:ln/>
        </p:spPr>
        <p:txBody>
          <a:bodyPr/>
          <a:lstStyle/>
          <a:p>
            <a:endParaRPr lang="en-IN"/>
          </a:p>
        </p:txBody>
      </p:sp>
      <p:sp>
        <p:nvSpPr>
          <p:cNvPr id="13" name="Text 11"/>
          <p:cNvSpPr/>
          <p:nvPr/>
        </p:nvSpPr>
        <p:spPr>
          <a:xfrm>
            <a:off x="5250303" y="1751591"/>
            <a:ext cx="137160" cy="344805"/>
          </a:xfrm>
          <a:prstGeom prst="rect">
            <a:avLst/>
          </a:prstGeom>
          <a:noFill/>
          <a:ln/>
        </p:spPr>
        <p:txBody>
          <a:bodyPr wrap="none" rtlCol="0" anchor="t"/>
          <a:lstStyle/>
          <a:p>
            <a:pPr marL="0" indent="0" algn="ctr">
              <a:lnSpc>
                <a:spcPts val="2715"/>
              </a:lnSpc>
              <a:buNone/>
            </a:pPr>
            <a:r>
              <a:rPr lang="en-US" sz="2172" b="1" dirty="0">
                <a:solidFill>
                  <a:srgbClr val="FF726D"/>
                </a:solidFill>
                <a:latin typeface="Inconsolata" pitchFamily="34" charset="0"/>
                <a:ea typeface="Inconsolata" pitchFamily="34" charset="-122"/>
                <a:cs typeface="Inconsolata" pitchFamily="34" charset="-120"/>
              </a:rPr>
              <a:t>2</a:t>
            </a:r>
            <a:endParaRPr lang="en-US" sz="2172" dirty="0"/>
          </a:p>
        </p:txBody>
      </p:sp>
      <p:sp>
        <p:nvSpPr>
          <p:cNvPr id="14" name="Text 12"/>
          <p:cNvSpPr/>
          <p:nvPr/>
        </p:nvSpPr>
        <p:spPr>
          <a:xfrm>
            <a:off x="5250303" y="1700446"/>
            <a:ext cx="3356015" cy="574596"/>
          </a:xfrm>
          <a:prstGeom prst="rect">
            <a:avLst/>
          </a:prstGeom>
          <a:noFill/>
          <a:ln/>
        </p:spPr>
        <p:txBody>
          <a:bodyPr wrap="square" rtlCol="0" anchor="t"/>
          <a:lstStyle/>
          <a:p>
            <a:pPr marL="0" indent="0" algn="ctr">
              <a:lnSpc>
                <a:spcPts val="2262"/>
              </a:lnSpc>
              <a:buNone/>
            </a:pPr>
            <a:r>
              <a:rPr lang="en-US" sz="2000" b="1" dirty="0">
                <a:solidFill>
                  <a:srgbClr val="FF726D"/>
                </a:solidFill>
                <a:latin typeface="Inconsolata" pitchFamily="34" charset="0"/>
                <a:ea typeface="Inconsolata" pitchFamily="34" charset="-122"/>
                <a:cs typeface="Inconsolata" pitchFamily="34" charset="-120"/>
              </a:rPr>
              <a:t>EVALUATING THE MODEL'S PERFORMANCE</a:t>
            </a:r>
            <a:endParaRPr lang="en-US" sz="2000" dirty="0"/>
          </a:p>
        </p:txBody>
      </p:sp>
      <p:sp>
        <p:nvSpPr>
          <p:cNvPr id="15" name="Text 13"/>
          <p:cNvSpPr/>
          <p:nvPr/>
        </p:nvSpPr>
        <p:spPr>
          <a:xfrm>
            <a:off x="4970502" y="2583915"/>
            <a:ext cx="3356015" cy="1764506"/>
          </a:xfrm>
          <a:prstGeom prst="rect">
            <a:avLst/>
          </a:prstGeom>
          <a:noFill/>
          <a:ln/>
        </p:spPr>
        <p:txBody>
          <a:bodyPr wrap="square" rtlCol="0" anchor="t"/>
          <a:lstStyle/>
          <a:p>
            <a:pPr marL="342900" indent="-342900">
              <a:buFont typeface="Wingdings" panose="05000000000000000000" pitchFamily="2" charset="2"/>
              <a:buChar char="Ø"/>
            </a:pPr>
            <a:r>
              <a:rPr lang="en-US" sz="2000" dirty="0">
                <a:solidFill>
                  <a:srgbClr val="DAD1E6"/>
                </a:solidFill>
                <a:latin typeface="Fira Sans" pitchFamily="34" charset="0"/>
                <a:ea typeface="Fira Sans" pitchFamily="34" charset="-122"/>
                <a:cs typeface="Fira Sans" pitchFamily="34" charset="-120"/>
              </a:rPr>
              <a:t>After training, the model's performance is assessed using evaluation metrics such as accuracy, precision, recall, and F1 score.</a:t>
            </a:r>
          </a:p>
          <a:p>
            <a:endParaRPr lang="en-US" sz="2000" dirty="0">
              <a:solidFill>
                <a:srgbClr val="DAD1E6"/>
              </a:solidFill>
              <a:latin typeface="Fira Sans" pitchFamily="34" charset="0"/>
              <a:ea typeface="Fira Sans" pitchFamily="34" charset="-122"/>
              <a:cs typeface="Fira Sans" pitchFamily="34" charset="-120"/>
            </a:endParaRPr>
          </a:p>
          <a:p>
            <a:pPr marL="342900" indent="-342900">
              <a:buFont typeface="Wingdings" panose="05000000000000000000" pitchFamily="2" charset="2"/>
              <a:buChar char="Ø"/>
            </a:pPr>
            <a:r>
              <a:rPr lang="en-US" sz="2000" dirty="0">
                <a:solidFill>
                  <a:srgbClr val="DAD1E6"/>
                </a:solidFill>
                <a:latin typeface="Fira Sans" pitchFamily="34" charset="0"/>
                <a:ea typeface="Fira Sans" pitchFamily="34" charset="-122"/>
                <a:cs typeface="Fira Sans" pitchFamily="34" charset="-120"/>
              </a:rPr>
              <a:t> Cross-validation techniques help ensure the model's generalizability and prevent overfitting.</a:t>
            </a:r>
            <a:endParaRPr lang="en-US" sz="2000" dirty="0"/>
          </a:p>
        </p:txBody>
      </p:sp>
      <p:sp>
        <p:nvSpPr>
          <p:cNvPr id="17" name="Shape 15"/>
          <p:cNvSpPr/>
          <p:nvPr/>
        </p:nvSpPr>
        <p:spPr>
          <a:xfrm>
            <a:off x="9469517" y="1780873"/>
            <a:ext cx="413742" cy="413742"/>
          </a:xfrm>
          <a:prstGeom prst="roundRect">
            <a:avLst>
              <a:gd name="adj" fmla="val 13334"/>
            </a:avLst>
          </a:prstGeom>
          <a:solidFill>
            <a:srgbClr val="312140"/>
          </a:solidFill>
          <a:ln/>
        </p:spPr>
        <p:txBody>
          <a:bodyPr/>
          <a:lstStyle/>
          <a:p>
            <a:endParaRPr lang="en-IN"/>
          </a:p>
        </p:txBody>
      </p:sp>
      <p:sp>
        <p:nvSpPr>
          <p:cNvPr id="18" name="Text 16"/>
          <p:cNvSpPr/>
          <p:nvPr/>
        </p:nvSpPr>
        <p:spPr>
          <a:xfrm>
            <a:off x="9577268" y="1780873"/>
            <a:ext cx="137160" cy="344805"/>
          </a:xfrm>
          <a:prstGeom prst="rect">
            <a:avLst/>
          </a:prstGeom>
          <a:noFill/>
          <a:ln/>
        </p:spPr>
        <p:txBody>
          <a:bodyPr wrap="none" rtlCol="0" anchor="t"/>
          <a:lstStyle/>
          <a:p>
            <a:pPr marL="0" indent="0" algn="ctr">
              <a:lnSpc>
                <a:spcPts val="2715"/>
              </a:lnSpc>
              <a:buNone/>
            </a:pPr>
            <a:r>
              <a:rPr lang="en-US" sz="2172" b="1" dirty="0">
                <a:solidFill>
                  <a:srgbClr val="FF726D"/>
                </a:solidFill>
                <a:latin typeface="Inconsolata" pitchFamily="34" charset="0"/>
                <a:ea typeface="Inconsolata" pitchFamily="34" charset="-122"/>
                <a:cs typeface="Inconsolata" pitchFamily="34" charset="-120"/>
              </a:rPr>
              <a:t>3</a:t>
            </a:r>
            <a:endParaRPr lang="en-US" sz="2172" dirty="0"/>
          </a:p>
        </p:txBody>
      </p:sp>
      <p:sp>
        <p:nvSpPr>
          <p:cNvPr id="19" name="Text 17"/>
          <p:cNvSpPr/>
          <p:nvPr/>
        </p:nvSpPr>
        <p:spPr>
          <a:xfrm>
            <a:off x="10046288" y="1779131"/>
            <a:ext cx="2286000" cy="287298"/>
          </a:xfrm>
          <a:prstGeom prst="rect">
            <a:avLst/>
          </a:prstGeom>
          <a:noFill/>
          <a:ln/>
        </p:spPr>
        <p:txBody>
          <a:bodyPr wrap="none" rtlCol="0" anchor="t"/>
          <a:lstStyle/>
          <a:p>
            <a:pPr marL="0" indent="0" algn="l">
              <a:lnSpc>
                <a:spcPts val="2262"/>
              </a:lnSpc>
              <a:buNone/>
            </a:pPr>
            <a:r>
              <a:rPr lang="en-US" sz="2000" b="1" dirty="0">
                <a:solidFill>
                  <a:srgbClr val="FF726D"/>
                </a:solidFill>
                <a:latin typeface="Inconsolata" pitchFamily="34" charset="0"/>
                <a:ea typeface="Inconsolata" pitchFamily="34" charset="-122"/>
                <a:cs typeface="Inconsolata" pitchFamily="34" charset="-120"/>
              </a:rPr>
              <a:t>OPTIMIZING THE MODEL</a:t>
            </a:r>
            <a:endParaRPr lang="en-US" sz="2000" dirty="0"/>
          </a:p>
        </p:txBody>
      </p:sp>
      <p:sp>
        <p:nvSpPr>
          <p:cNvPr id="20" name="Text 18"/>
          <p:cNvSpPr/>
          <p:nvPr/>
        </p:nvSpPr>
        <p:spPr>
          <a:xfrm>
            <a:off x="9676308" y="2475299"/>
            <a:ext cx="3356015" cy="2352675"/>
          </a:xfrm>
          <a:prstGeom prst="rect">
            <a:avLst/>
          </a:prstGeom>
          <a:noFill/>
          <a:ln/>
        </p:spPr>
        <p:txBody>
          <a:bodyPr wrap="square" rtlCol="0" anchor="t"/>
          <a:lstStyle/>
          <a:p>
            <a:pPr marL="342900" indent="-342900" algn="l">
              <a:lnSpc>
                <a:spcPts val="2317"/>
              </a:lnSpc>
              <a:buFont typeface="Wingdings" panose="05000000000000000000" pitchFamily="2" charset="2"/>
              <a:buChar char="Ø"/>
            </a:pPr>
            <a:r>
              <a:rPr lang="en-US" sz="2000" dirty="0">
                <a:solidFill>
                  <a:srgbClr val="DAD1E6"/>
                </a:solidFill>
                <a:latin typeface="Fira Sans" pitchFamily="34" charset="0"/>
                <a:ea typeface="Fira Sans" pitchFamily="34" charset="-122"/>
                <a:cs typeface="Fira Sans" pitchFamily="34" charset="-120"/>
              </a:rPr>
              <a:t>To improve the spam classification accuracy, various techniques can be applied, including hyperparameter tuning, ensemble methods, and feature selection.</a:t>
            </a:r>
          </a:p>
          <a:p>
            <a:pPr algn="l">
              <a:lnSpc>
                <a:spcPts val="2317"/>
              </a:lnSpc>
            </a:pPr>
            <a:endParaRPr lang="en-US" sz="2000" dirty="0">
              <a:solidFill>
                <a:srgbClr val="DAD1E6"/>
              </a:solidFill>
              <a:latin typeface="Fira Sans" pitchFamily="34" charset="0"/>
              <a:ea typeface="Fira Sans" pitchFamily="34" charset="-122"/>
              <a:cs typeface="Fira Sans" pitchFamily="34" charset="-120"/>
            </a:endParaRPr>
          </a:p>
          <a:p>
            <a:pPr marL="342900" indent="-342900" algn="l">
              <a:lnSpc>
                <a:spcPts val="2317"/>
              </a:lnSpc>
              <a:buFont typeface="Wingdings" panose="05000000000000000000" pitchFamily="2" charset="2"/>
              <a:buChar char="Ø"/>
            </a:pPr>
            <a:r>
              <a:rPr lang="en-US" sz="2000" dirty="0">
                <a:solidFill>
                  <a:srgbClr val="DAD1E6"/>
                </a:solidFill>
                <a:latin typeface="Fira Sans" pitchFamily="34" charset="0"/>
                <a:ea typeface="Fira Sans" pitchFamily="34" charset="-122"/>
                <a:cs typeface="Fira Sans" pitchFamily="34" charset="-120"/>
              </a:rPr>
              <a:t> The optimization process aims to enhance the model's ability to distinguish between spam and legitimate emails.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 0" descr="preencoded.png">
            <a:extLst>
              <a:ext uri="{FF2B5EF4-FFF2-40B4-BE49-F238E27FC236}">
                <a16:creationId xmlns:a16="http://schemas.microsoft.com/office/drawing/2014/main" id="{D1ED04D7-0388-F1BF-57D5-AB8287606B82}"/>
              </a:ext>
            </a:extLst>
          </p:cNvPr>
          <p:cNvPicPr>
            <a:picLocks noChangeAspect="1"/>
          </p:cNvPicPr>
          <p:nvPr/>
        </p:nvPicPr>
        <p:blipFill>
          <a:blip r:embed="rId3"/>
          <a:stretch>
            <a:fillRect/>
          </a:stretch>
        </p:blipFill>
        <p:spPr>
          <a:xfrm>
            <a:off x="0" y="0"/>
            <a:ext cx="14630400" cy="8229600"/>
          </a:xfrm>
          <a:prstGeom prst="rect">
            <a:avLst/>
          </a:prstGeom>
        </p:spPr>
      </p:pic>
      <p:sp>
        <p:nvSpPr>
          <p:cNvPr id="4" name="Text 2"/>
          <p:cNvSpPr/>
          <p:nvPr/>
        </p:nvSpPr>
        <p:spPr>
          <a:xfrm>
            <a:off x="3810333" y="507325"/>
            <a:ext cx="6629400" cy="574596"/>
          </a:xfrm>
          <a:prstGeom prst="rect">
            <a:avLst/>
          </a:prstGeom>
          <a:noFill/>
          <a:ln/>
        </p:spPr>
        <p:txBody>
          <a:bodyPr wrap="none" rtlCol="0" anchor="t"/>
          <a:lstStyle/>
          <a:p>
            <a:pPr marL="0" indent="0">
              <a:lnSpc>
                <a:spcPts val="4525"/>
              </a:lnSpc>
              <a:buNone/>
            </a:pPr>
            <a:endParaRPr lang="en-US" sz="3620" dirty="0"/>
          </a:p>
        </p:txBody>
      </p:sp>
      <p:sp>
        <p:nvSpPr>
          <p:cNvPr id="8" name="Text 6"/>
          <p:cNvSpPr/>
          <p:nvPr/>
        </p:nvSpPr>
        <p:spPr>
          <a:xfrm>
            <a:off x="996291" y="1709432"/>
            <a:ext cx="137160" cy="344805"/>
          </a:xfrm>
          <a:prstGeom prst="rect">
            <a:avLst/>
          </a:prstGeom>
          <a:noFill/>
          <a:ln/>
        </p:spPr>
        <p:txBody>
          <a:bodyPr wrap="none" rtlCol="0" anchor="t"/>
          <a:lstStyle/>
          <a:p>
            <a:pPr marL="0" indent="0" algn="ctr">
              <a:lnSpc>
                <a:spcPts val="2715"/>
              </a:lnSpc>
              <a:buNone/>
            </a:pPr>
            <a:endParaRPr lang="en-US" sz="2172" dirty="0"/>
          </a:p>
        </p:txBody>
      </p:sp>
      <p:sp>
        <p:nvSpPr>
          <p:cNvPr id="18" name="Text 16"/>
          <p:cNvSpPr/>
          <p:nvPr/>
        </p:nvSpPr>
        <p:spPr>
          <a:xfrm>
            <a:off x="9577268" y="1780873"/>
            <a:ext cx="137160" cy="344805"/>
          </a:xfrm>
          <a:prstGeom prst="rect">
            <a:avLst/>
          </a:prstGeom>
          <a:noFill/>
          <a:ln/>
        </p:spPr>
        <p:txBody>
          <a:bodyPr wrap="none" rtlCol="0" anchor="t"/>
          <a:lstStyle/>
          <a:p>
            <a:pPr marL="0" indent="0" algn="ctr">
              <a:lnSpc>
                <a:spcPts val="2715"/>
              </a:lnSpc>
              <a:buNone/>
            </a:pPr>
            <a:endParaRPr lang="en-US" sz="2172" dirty="0"/>
          </a:p>
        </p:txBody>
      </p:sp>
      <p:sp>
        <p:nvSpPr>
          <p:cNvPr id="5" name="TextBox 4">
            <a:extLst>
              <a:ext uri="{FF2B5EF4-FFF2-40B4-BE49-F238E27FC236}">
                <a16:creationId xmlns:a16="http://schemas.microsoft.com/office/drawing/2014/main" id="{4B859884-CC92-A19D-CBA6-4AA3DDC27244}"/>
              </a:ext>
            </a:extLst>
          </p:cNvPr>
          <p:cNvSpPr txBox="1"/>
          <p:nvPr/>
        </p:nvSpPr>
        <p:spPr>
          <a:xfrm>
            <a:off x="1231921" y="1957209"/>
            <a:ext cx="8345347" cy="5632311"/>
          </a:xfrm>
          <a:prstGeom prst="rect">
            <a:avLst/>
          </a:prstGeom>
          <a:noFill/>
        </p:spPr>
        <p:txBody>
          <a:bodyPr wrap="square" rtlCol="0">
            <a:spAutoFit/>
          </a:bodyPr>
          <a:lstStyle/>
          <a:p>
            <a:r>
              <a:rPr lang="en-IN" dirty="0">
                <a:solidFill>
                  <a:schemeClr val="bg1">
                    <a:lumMod val="95000"/>
                  </a:schemeClr>
                </a:solidFill>
              </a:rPr>
              <a:t>from sklearn.feature_extraction.text import TfidfVectorizer</a:t>
            </a:r>
          </a:p>
          <a:p>
            <a:r>
              <a:rPr lang="en-IN" dirty="0">
                <a:solidFill>
                  <a:schemeClr val="bg1">
                    <a:lumMod val="95000"/>
                  </a:schemeClr>
                </a:solidFill>
              </a:rPr>
              <a:t>from </a:t>
            </a:r>
            <a:r>
              <a:rPr lang="en-IN" dirty="0" err="1">
                <a:solidFill>
                  <a:schemeClr val="bg1">
                    <a:lumMod val="95000"/>
                  </a:schemeClr>
                </a:solidFill>
              </a:rPr>
              <a:t>sklearn.naive_bayes</a:t>
            </a:r>
            <a:r>
              <a:rPr lang="en-IN" dirty="0">
                <a:solidFill>
                  <a:schemeClr val="bg1">
                    <a:lumMod val="95000"/>
                  </a:schemeClr>
                </a:solidFill>
              </a:rPr>
              <a:t> import </a:t>
            </a:r>
            <a:r>
              <a:rPr lang="en-IN" dirty="0" err="1">
                <a:solidFill>
                  <a:schemeClr val="bg1">
                    <a:lumMod val="95000"/>
                  </a:schemeClr>
                </a:solidFill>
              </a:rPr>
              <a:t>MultinomialNB</a:t>
            </a:r>
            <a:endParaRPr lang="en-IN" dirty="0">
              <a:solidFill>
                <a:schemeClr val="bg1">
                  <a:lumMod val="95000"/>
                </a:schemeClr>
              </a:solidFill>
            </a:endParaRPr>
          </a:p>
          <a:p>
            <a:r>
              <a:rPr lang="en-IN" dirty="0">
                <a:solidFill>
                  <a:schemeClr val="bg1">
                    <a:lumMod val="95000"/>
                  </a:schemeClr>
                </a:solidFill>
              </a:rPr>
              <a:t>from </a:t>
            </a:r>
            <a:r>
              <a:rPr lang="en-IN" dirty="0" err="1">
                <a:solidFill>
                  <a:schemeClr val="bg1">
                    <a:lumMod val="95000"/>
                  </a:schemeClr>
                </a:solidFill>
              </a:rPr>
              <a:t>sklearn.metrics</a:t>
            </a:r>
            <a:r>
              <a:rPr lang="en-IN" dirty="0">
                <a:solidFill>
                  <a:schemeClr val="bg1">
                    <a:lumMod val="95000"/>
                  </a:schemeClr>
                </a:solidFill>
              </a:rPr>
              <a:t> import </a:t>
            </a:r>
            <a:r>
              <a:rPr lang="en-IN" dirty="0" err="1">
                <a:solidFill>
                  <a:schemeClr val="bg1">
                    <a:lumMod val="95000"/>
                  </a:schemeClr>
                </a:solidFill>
              </a:rPr>
              <a:t>accuracy_score</a:t>
            </a:r>
            <a:endParaRPr lang="en-IN" dirty="0">
              <a:solidFill>
                <a:schemeClr val="bg1">
                  <a:lumMod val="95000"/>
                </a:schemeClr>
              </a:solidFill>
            </a:endParaRPr>
          </a:p>
          <a:p>
            <a:endParaRPr lang="en-IN" dirty="0">
              <a:solidFill>
                <a:schemeClr val="bg1">
                  <a:lumMod val="95000"/>
                </a:schemeClr>
              </a:solidFill>
            </a:endParaRPr>
          </a:p>
          <a:p>
            <a:r>
              <a:rPr lang="en-IN" dirty="0">
                <a:solidFill>
                  <a:schemeClr val="bg1">
                    <a:lumMod val="95000"/>
                  </a:schemeClr>
                </a:solidFill>
              </a:rPr>
              <a:t># Text preprocessing and feature extraction</a:t>
            </a:r>
          </a:p>
          <a:p>
            <a:r>
              <a:rPr lang="en-IN" dirty="0" err="1">
                <a:solidFill>
                  <a:schemeClr val="bg1">
                    <a:lumMod val="95000"/>
                  </a:schemeClr>
                </a:solidFill>
              </a:rPr>
              <a:t>tfidf_vectorizer</a:t>
            </a:r>
            <a:r>
              <a:rPr lang="en-IN" dirty="0">
                <a:solidFill>
                  <a:schemeClr val="bg1">
                    <a:lumMod val="95000"/>
                  </a:schemeClr>
                </a:solidFill>
              </a:rPr>
              <a:t> = TfidfVectorizer()</a:t>
            </a:r>
          </a:p>
          <a:p>
            <a:r>
              <a:rPr lang="en-IN" dirty="0" err="1">
                <a:solidFill>
                  <a:schemeClr val="bg1">
                    <a:lumMod val="95000"/>
                  </a:schemeClr>
                </a:solidFill>
              </a:rPr>
              <a:t>X_train_tfidf</a:t>
            </a:r>
            <a:r>
              <a:rPr lang="en-IN" dirty="0">
                <a:solidFill>
                  <a:schemeClr val="bg1">
                    <a:lumMod val="95000"/>
                  </a:schemeClr>
                </a:solidFill>
              </a:rPr>
              <a:t> = </a:t>
            </a:r>
            <a:r>
              <a:rPr lang="en-IN" dirty="0" err="1">
                <a:solidFill>
                  <a:schemeClr val="bg1">
                    <a:lumMod val="95000"/>
                  </a:schemeClr>
                </a:solidFill>
              </a:rPr>
              <a:t>tfidf_vectorizer.fit_transform</a:t>
            </a:r>
            <a:r>
              <a:rPr lang="en-IN" dirty="0">
                <a:solidFill>
                  <a:schemeClr val="bg1">
                    <a:lumMod val="95000"/>
                  </a:schemeClr>
                </a:solidFill>
              </a:rPr>
              <a:t>(</a:t>
            </a:r>
            <a:r>
              <a:rPr lang="en-IN" dirty="0" err="1">
                <a:solidFill>
                  <a:schemeClr val="bg1">
                    <a:lumMod val="95000"/>
                  </a:schemeClr>
                </a:solidFill>
              </a:rPr>
              <a:t>X_train</a:t>
            </a:r>
            <a:r>
              <a:rPr lang="en-IN" dirty="0">
                <a:solidFill>
                  <a:schemeClr val="bg1">
                    <a:lumMod val="95000"/>
                  </a:schemeClr>
                </a:solidFill>
              </a:rPr>
              <a:t>)</a:t>
            </a:r>
          </a:p>
          <a:p>
            <a:r>
              <a:rPr lang="en-IN" dirty="0" err="1">
                <a:solidFill>
                  <a:schemeClr val="bg1">
                    <a:lumMod val="95000"/>
                  </a:schemeClr>
                </a:solidFill>
              </a:rPr>
              <a:t>X_test_tfidf</a:t>
            </a:r>
            <a:r>
              <a:rPr lang="en-IN" dirty="0">
                <a:solidFill>
                  <a:schemeClr val="bg1">
                    <a:lumMod val="95000"/>
                  </a:schemeClr>
                </a:solidFill>
              </a:rPr>
              <a:t> = </a:t>
            </a:r>
            <a:r>
              <a:rPr lang="en-IN" dirty="0" err="1">
                <a:solidFill>
                  <a:schemeClr val="bg1">
                    <a:lumMod val="95000"/>
                  </a:schemeClr>
                </a:solidFill>
              </a:rPr>
              <a:t>tfidf_vectorizer.transform</a:t>
            </a:r>
            <a:r>
              <a:rPr lang="en-IN" dirty="0">
                <a:solidFill>
                  <a:schemeClr val="bg1">
                    <a:lumMod val="95000"/>
                  </a:schemeClr>
                </a:solidFill>
              </a:rPr>
              <a:t>(</a:t>
            </a:r>
            <a:r>
              <a:rPr lang="en-IN" dirty="0" err="1">
                <a:solidFill>
                  <a:schemeClr val="bg1">
                    <a:lumMod val="95000"/>
                  </a:schemeClr>
                </a:solidFill>
              </a:rPr>
              <a:t>X_test</a:t>
            </a:r>
            <a:r>
              <a:rPr lang="en-IN" dirty="0">
                <a:solidFill>
                  <a:schemeClr val="bg1">
                    <a:lumMod val="95000"/>
                  </a:schemeClr>
                </a:solidFill>
              </a:rPr>
              <a:t>)</a:t>
            </a:r>
          </a:p>
          <a:p>
            <a:endParaRPr lang="en-IN" dirty="0">
              <a:solidFill>
                <a:schemeClr val="bg1">
                  <a:lumMod val="95000"/>
                </a:schemeClr>
              </a:solidFill>
            </a:endParaRPr>
          </a:p>
          <a:p>
            <a:r>
              <a:rPr lang="en-IN" dirty="0">
                <a:solidFill>
                  <a:schemeClr val="bg1">
                    <a:lumMod val="95000"/>
                  </a:schemeClr>
                </a:solidFill>
              </a:rPr>
              <a:t># Train a Naive Bayes classifier</a:t>
            </a:r>
          </a:p>
          <a:p>
            <a:r>
              <a:rPr lang="en-IN" dirty="0" err="1">
                <a:solidFill>
                  <a:schemeClr val="bg1">
                    <a:lumMod val="95000"/>
                  </a:schemeClr>
                </a:solidFill>
              </a:rPr>
              <a:t>clf</a:t>
            </a:r>
            <a:r>
              <a:rPr lang="en-IN" dirty="0">
                <a:solidFill>
                  <a:schemeClr val="bg1">
                    <a:lumMod val="95000"/>
                  </a:schemeClr>
                </a:solidFill>
              </a:rPr>
              <a:t> = </a:t>
            </a:r>
            <a:r>
              <a:rPr lang="en-IN" dirty="0" err="1">
                <a:solidFill>
                  <a:schemeClr val="bg1">
                    <a:lumMod val="95000"/>
                  </a:schemeClr>
                </a:solidFill>
              </a:rPr>
              <a:t>MultinomialNB</a:t>
            </a:r>
            <a:r>
              <a:rPr lang="en-IN" dirty="0">
                <a:solidFill>
                  <a:schemeClr val="bg1">
                    <a:lumMod val="95000"/>
                  </a:schemeClr>
                </a:solidFill>
              </a:rPr>
              <a:t>()</a:t>
            </a:r>
          </a:p>
          <a:p>
            <a:r>
              <a:rPr lang="en-IN" dirty="0" err="1">
                <a:solidFill>
                  <a:schemeClr val="bg1">
                    <a:lumMod val="95000"/>
                  </a:schemeClr>
                </a:solidFill>
              </a:rPr>
              <a:t>clf.fit</a:t>
            </a:r>
            <a:r>
              <a:rPr lang="en-IN" dirty="0">
                <a:solidFill>
                  <a:schemeClr val="bg1">
                    <a:lumMod val="95000"/>
                  </a:schemeClr>
                </a:solidFill>
              </a:rPr>
              <a:t>(</a:t>
            </a:r>
            <a:r>
              <a:rPr lang="en-IN" dirty="0" err="1">
                <a:solidFill>
                  <a:schemeClr val="bg1">
                    <a:lumMod val="95000"/>
                  </a:schemeClr>
                </a:solidFill>
              </a:rPr>
              <a:t>X_train_tfidf</a:t>
            </a:r>
            <a:r>
              <a:rPr lang="en-IN" dirty="0">
                <a:solidFill>
                  <a:schemeClr val="bg1">
                    <a:lumMod val="95000"/>
                  </a:schemeClr>
                </a:solidFill>
              </a:rPr>
              <a:t>, </a:t>
            </a:r>
            <a:r>
              <a:rPr lang="en-IN" dirty="0" err="1">
                <a:solidFill>
                  <a:schemeClr val="bg1">
                    <a:lumMod val="95000"/>
                  </a:schemeClr>
                </a:solidFill>
              </a:rPr>
              <a:t>y_train</a:t>
            </a:r>
            <a:r>
              <a:rPr lang="en-IN" dirty="0">
                <a:solidFill>
                  <a:schemeClr val="bg1">
                    <a:lumMod val="95000"/>
                  </a:schemeClr>
                </a:solidFill>
              </a:rPr>
              <a:t>)</a:t>
            </a:r>
          </a:p>
          <a:p>
            <a:endParaRPr lang="en-IN" dirty="0">
              <a:solidFill>
                <a:schemeClr val="bg1">
                  <a:lumMod val="95000"/>
                </a:schemeClr>
              </a:solidFill>
            </a:endParaRPr>
          </a:p>
          <a:p>
            <a:r>
              <a:rPr lang="en-IN" dirty="0">
                <a:solidFill>
                  <a:schemeClr val="bg1">
                    <a:lumMod val="95000"/>
                  </a:schemeClr>
                </a:solidFill>
              </a:rPr>
              <a:t># Make predictions on the test data</a:t>
            </a:r>
          </a:p>
          <a:p>
            <a:r>
              <a:rPr lang="en-IN" dirty="0" err="1">
                <a:solidFill>
                  <a:schemeClr val="bg1">
                    <a:lumMod val="95000"/>
                  </a:schemeClr>
                </a:solidFill>
              </a:rPr>
              <a:t>y_pred</a:t>
            </a:r>
            <a:r>
              <a:rPr lang="en-IN" dirty="0">
                <a:solidFill>
                  <a:schemeClr val="bg1">
                    <a:lumMod val="95000"/>
                  </a:schemeClr>
                </a:solidFill>
              </a:rPr>
              <a:t> = </a:t>
            </a:r>
            <a:r>
              <a:rPr lang="en-IN" dirty="0" err="1">
                <a:solidFill>
                  <a:schemeClr val="bg1">
                    <a:lumMod val="95000"/>
                  </a:schemeClr>
                </a:solidFill>
              </a:rPr>
              <a:t>clf.predict</a:t>
            </a:r>
            <a:r>
              <a:rPr lang="en-IN" dirty="0">
                <a:solidFill>
                  <a:schemeClr val="bg1">
                    <a:lumMod val="95000"/>
                  </a:schemeClr>
                </a:solidFill>
              </a:rPr>
              <a:t>(</a:t>
            </a:r>
            <a:r>
              <a:rPr lang="en-IN" dirty="0" err="1">
                <a:solidFill>
                  <a:schemeClr val="bg1">
                    <a:lumMod val="95000"/>
                  </a:schemeClr>
                </a:solidFill>
              </a:rPr>
              <a:t>X_test_tfidf</a:t>
            </a:r>
            <a:r>
              <a:rPr lang="en-IN" dirty="0">
                <a:solidFill>
                  <a:schemeClr val="bg1">
                    <a:lumMod val="95000"/>
                  </a:schemeClr>
                </a:solidFill>
              </a:rPr>
              <a:t>)</a:t>
            </a:r>
          </a:p>
          <a:p>
            <a:endParaRPr lang="en-IN" dirty="0">
              <a:solidFill>
                <a:schemeClr val="bg1">
                  <a:lumMod val="95000"/>
                </a:schemeClr>
              </a:solidFill>
            </a:endParaRPr>
          </a:p>
          <a:p>
            <a:r>
              <a:rPr lang="en-IN" dirty="0">
                <a:solidFill>
                  <a:schemeClr val="bg1">
                    <a:lumMod val="95000"/>
                  </a:schemeClr>
                </a:solidFill>
              </a:rPr>
              <a:t># Calculate accuracy</a:t>
            </a:r>
          </a:p>
          <a:p>
            <a:r>
              <a:rPr lang="en-IN" dirty="0">
                <a:solidFill>
                  <a:schemeClr val="bg1">
                    <a:lumMod val="95000"/>
                  </a:schemeClr>
                </a:solidFill>
              </a:rPr>
              <a:t>accuracy = </a:t>
            </a:r>
            <a:r>
              <a:rPr lang="en-IN" dirty="0" err="1">
                <a:solidFill>
                  <a:schemeClr val="bg1">
                    <a:lumMod val="95000"/>
                  </a:schemeClr>
                </a:solidFill>
              </a:rPr>
              <a:t>accuracy_score</a:t>
            </a:r>
            <a:r>
              <a:rPr lang="en-IN" dirty="0">
                <a:solidFill>
                  <a:schemeClr val="bg1">
                    <a:lumMod val="95000"/>
                  </a:schemeClr>
                </a:solidFill>
              </a:rPr>
              <a:t>(</a:t>
            </a:r>
            <a:r>
              <a:rPr lang="en-IN" dirty="0" err="1">
                <a:solidFill>
                  <a:schemeClr val="bg1">
                    <a:lumMod val="95000"/>
                  </a:schemeClr>
                </a:solidFill>
              </a:rPr>
              <a:t>y_test</a:t>
            </a:r>
            <a:r>
              <a:rPr lang="en-IN" dirty="0">
                <a:solidFill>
                  <a:schemeClr val="bg1">
                    <a:lumMod val="95000"/>
                  </a:schemeClr>
                </a:solidFill>
              </a:rPr>
              <a:t>, </a:t>
            </a:r>
            <a:r>
              <a:rPr lang="en-IN" dirty="0" err="1">
                <a:solidFill>
                  <a:schemeClr val="bg1">
                    <a:lumMod val="95000"/>
                  </a:schemeClr>
                </a:solidFill>
              </a:rPr>
              <a:t>y_pred</a:t>
            </a:r>
            <a:r>
              <a:rPr lang="en-IN" dirty="0">
                <a:solidFill>
                  <a:schemeClr val="bg1">
                    <a:lumMod val="95000"/>
                  </a:schemeClr>
                </a:solidFill>
              </a:rPr>
              <a:t>)</a:t>
            </a:r>
          </a:p>
          <a:p>
            <a:r>
              <a:rPr lang="en-IN" dirty="0">
                <a:solidFill>
                  <a:schemeClr val="bg1">
                    <a:lumMod val="95000"/>
                  </a:schemeClr>
                </a:solidFill>
              </a:rPr>
              <a:t>print(</a:t>
            </a:r>
            <a:r>
              <a:rPr lang="en-IN" dirty="0" err="1">
                <a:solidFill>
                  <a:schemeClr val="bg1">
                    <a:lumMod val="95000"/>
                  </a:schemeClr>
                </a:solidFill>
              </a:rPr>
              <a:t>f"Accuracy</a:t>
            </a:r>
            <a:r>
              <a:rPr lang="en-IN" dirty="0">
                <a:solidFill>
                  <a:schemeClr val="bg1">
                    <a:lumMod val="95000"/>
                  </a:schemeClr>
                </a:solidFill>
              </a:rPr>
              <a:t>: {accuracy:.2f}")</a:t>
            </a:r>
          </a:p>
          <a:p>
            <a:endParaRPr lang="en-IN" dirty="0">
              <a:solidFill>
                <a:schemeClr val="bg1">
                  <a:lumMod val="95000"/>
                </a:schemeClr>
              </a:solidFill>
            </a:endParaRPr>
          </a:p>
        </p:txBody>
      </p:sp>
      <p:sp>
        <p:nvSpPr>
          <p:cNvPr id="16" name="TextBox 15">
            <a:extLst>
              <a:ext uri="{FF2B5EF4-FFF2-40B4-BE49-F238E27FC236}">
                <a16:creationId xmlns:a16="http://schemas.microsoft.com/office/drawing/2014/main" id="{81FED2F0-AEF0-BE26-518B-EEE6125E0FE9}"/>
              </a:ext>
            </a:extLst>
          </p:cNvPr>
          <p:cNvSpPr txBox="1"/>
          <p:nvPr/>
        </p:nvSpPr>
        <p:spPr>
          <a:xfrm>
            <a:off x="3512916" y="496776"/>
            <a:ext cx="7604568" cy="642484"/>
          </a:xfrm>
          <a:prstGeom prst="rect">
            <a:avLst/>
          </a:prstGeom>
          <a:noFill/>
        </p:spPr>
        <p:txBody>
          <a:bodyPr wrap="square" rtlCol="0">
            <a:spAutoFit/>
          </a:bodyPr>
          <a:lstStyle/>
          <a:p>
            <a:pPr marL="0" indent="0">
              <a:lnSpc>
                <a:spcPts val="4525"/>
              </a:lnSpc>
              <a:buNone/>
            </a:pPr>
            <a:r>
              <a:rPr lang="en-US" sz="3600" b="1" dirty="0">
                <a:solidFill>
                  <a:srgbClr val="FF726D"/>
                </a:solidFill>
                <a:latin typeface="Inconsolata" pitchFamily="34" charset="0"/>
                <a:ea typeface="Inconsolata" pitchFamily="34" charset="-122"/>
              </a:rPr>
              <a:t>AI TRAINED MODEL USING SKLEARN</a:t>
            </a:r>
            <a:endParaRPr lang="en-US" sz="3600" dirty="0"/>
          </a:p>
        </p:txBody>
      </p:sp>
    </p:spTree>
    <p:extLst>
      <p:ext uri="{BB962C8B-B14F-4D97-AF65-F5344CB8AC3E}">
        <p14:creationId xmlns:p14="http://schemas.microsoft.com/office/powerpoint/2010/main" val="326265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12" name="Image 0" descr="preencoded.png">
            <a:extLst>
              <a:ext uri="{FF2B5EF4-FFF2-40B4-BE49-F238E27FC236}">
                <a16:creationId xmlns:a16="http://schemas.microsoft.com/office/drawing/2014/main" id="{EDF38E48-93F2-B1B7-08F3-86596FB9EB04}"/>
              </a:ext>
            </a:extLst>
          </p:cNvPr>
          <p:cNvPicPr>
            <a:picLocks noChangeAspect="1"/>
          </p:cNvPicPr>
          <p:nvPr/>
        </p:nvPicPr>
        <p:blipFill>
          <a:blip r:embed="rId3"/>
          <a:stretch>
            <a:fillRect/>
          </a:stretch>
        </p:blipFill>
        <p:spPr>
          <a:xfrm>
            <a:off x="0" y="0"/>
            <a:ext cx="14630400" cy="8229600"/>
          </a:xfrm>
          <a:prstGeom prst="rect">
            <a:avLst/>
          </a:prstGeom>
        </p:spPr>
      </p:pic>
      <p:sp>
        <p:nvSpPr>
          <p:cNvPr id="4" name="Text 2"/>
          <p:cNvSpPr/>
          <p:nvPr/>
        </p:nvSpPr>
        <p:spPr>
          <a:xfrm>
            <a:off x="3697605" y="405069"/>
            <a:ext cx="7330440" cy="694373"/>
          </a:xfrm>
          <a:prstGeom prst="rect">
            <a:avLst/>
          </a:prstGeom>
          <a:noFill/>
          <a:ln/>
        </p:spPr>
        <p:txBody>
          <a:bodyPr wrap="none" rtlCol="0" anchor="t"/>
          <a:lstStyle/>
          <a:p>
            <a:pPr marL="0" indent="0">
              <a:lnSpc>
                <a:spcPts val="5468"/>
              </a:lnSpc>
              <a:buNone/>
            </a:pPr>
            <a:r>
              <a:rPr lang="en-US" sz="4374" b="1" dirty="0">
                <a:solidFill>
                  <a:srgbClr val="FF726D"/>
                </a:solidFill>
                <a:latin typeface="Inconsolata" pitchFamily="34" charset="0"/>
                <a:ea typeface="Inconsolata" pitchFamily="34" charset="-122"/>
                <a:cs typeface="Inconsolata" pitchFamily="34" charset="-120"/>
              </a:rPr>
              <a:t>DEPLOYMENT AND MAINTENANCE</a:t>
            </a:r>
            <a:endParaRPr lang="en-US" sz="4374" dirty="0"/>
          </a:p>
        </p:txBody>
      </p:sp>
      <p:sp>
        <p:nvSpPr>
          <p:cNvPr id="5" name="Text 3"/>
          <p:cNvSpPr/>
          <p:nvPr/>
        </p:nvSpPr>
        <p:spPr>
          <a:xfrm>
            <a:off x="2037993" y="1949172"/>
            <a:ext cx="3156347" cy="1249442"/>
          </a:xfrm>
          <a:prstGeom prst="rect">
            <a:avLst/>
          </a:prstGeom>
          <a:noFill/>
          <a:ln/>
        </p:spPr>
        <p:txBody>
          <a:bodyPr wrap="square" rtlCol="0" anchor="t"/>
          <a:lstStyle/>
          <a:p>
            <a:pPr marL="0" indent="0">
              <a:lnSpc>
                <a:spcPts val="3281"/>
              </a:lnSpc>
              <a:buNone/>
            </a:pPr>
            <a:r>
              <a:rPr lang="en-US" sz="2624" b="1" dirty="0">
                <a:solidFill>
                  <a:srgbClr val="FF726D"/>
                </a:solidFill>
                <a:latin typeface="Inconsolata" pitchFamily="34" charset="0"/>
                <a:ea typeface="Inconsolata" pitchFamily="34" charset="-122"/>
                <a:cs typeface="Inconsolata" pitchFamily="34" charset="-120"/>
              </a:rPr>
              <a:t>Integrating the spam classifier into a program</a:t>
            </a:r>
            <a:endParaRPr lang="en-US" sz="2624" dirty="0"/>
          </a:p>
        </p:txBody>
      </p:sp>
      <p:sp>
        <p:nvSpPr>
          <p:cNvPr id="6" name="Text 4"/>
          <p:cNvSpPr/>
          <p:nvPr/>
        </p:nvSpPr>
        <p:spPr>
          <a:xfrm>
            <a:off x="2037993" y="3420785"/>
            <a:ext cx="3156347" cy="3909417"/>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Once the spam classifier is trained and optimized, it needs to be seamlessly integrated into existing email systems or applications. This integration ensures that incoming emails are automatically classified as spam or non-spam, providing users with a hassle-free experience.</a:t>
            </a:r>
            <a:endParaRPr lang="en-US" sz="1750" dirty="0"/>
          </a:p>
        </p:txBody>
      </p:sp>
      <p:sp>
        <p:nvSpPr>
          <p:cNvPr id="7" name="Text 5"/>
          <p:cNvSpPr/>
          <p:nvPr/>
        </p:nvSpPr>
        <p:spPr>
          <a:xfrm>
            <a:off x="5743932" y="1949172"/>
            <a:ext cx="3156347" cy="1249442"/>
          </a:xfrm>
          <a:prstGeom prst="rect">
            <a:avLst/>
          </a:prstGeom>
          <a:noFill/>
          <a:ln/>
        </p:spPr>
        <p:txBody>
          <a:bodyPr wrap="square" rtlCol="0" anchor="t"/>
          <a:lstStyle/>
          <a:p>
            <a:pPr marL="0" indent="0">
              <a:lnSpc>
                <a:spcPts val="3281"/>
              </a:lnSpc>
              <a:buNone/>
            </a:pPr>
            <a:r>
              <a:rPr lang="en-US" sz="2624" b="1" dirty="0">
                <a:solidFill>
                  <a:srgbClr val="FF726D"/>
                </a:solidFill>
                <a:latin typeface="Inconsolata" pitchFamily="34" charset="0"/>
                <a:ea typeface="Inconsolata" pitchFamily="34" charset="-122"/>
                <a:cs typeface="Inconsolata" pitchFamily="34" charset="-120"/>
              </a:rPr>
              <a:t>Upgrading and refining the classifier</a:t>
            </a:r>
            <a:endParaRPr lang="en-US" sz="2624" dirty="0"/>
          </a:p>
        </p:txBody>
      </p:sp>
      <p:sp>
        <p:nvSpPr>
          <p:cNvPr id="8" name="Text 6"/>
          <p:cNvSpPr/>
          <p:nvPr/>
        </p:nvSpPr>
        <p:spPr>
          <a:xfrm>
            <a:off x="5743932" y="3420785"/>
            <a:ext cx="3156347" cy="3198614"/>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Spammers are constantly evolving their techniques, necessitating ongoing maintenance of the spam classifier. Regular updates and refinements are crucial to adapt to emerging spamming trends and ensure continued effectiveness.</a:t>
            </a:r>
            <a:endParaRPr lang="en-US" sz="1750" dirty="0"/>
          </a:p>
        </p:txBody>
      </p:sp>
      <p:sp>
        <p:nvSpPr>
          <p:cNvPr id="9" name="Text 7"/>
          <p:cNvSpPr/>
          <p:nvPr/>
        </p:nvSpPr>
        <p:spPr>
          <a:xfrm>
            <a:off x="9449872" y="1949172"/>
            <a:ext cx="3156347" cy="1249442"/>
          </a:xfrm>
          <a:prstGeom prst="rect">
            <a:avLst/>
          </a:prstGeom>
          <a:noFill/>
          <a:ln/>
        </p:spPr>
        <p:txBody>
          <a:bodyPr wrap="square" rtlCol="0" anchor="t"/>
          <a:lstStyle/>
          <a:p>
            <a:pPr marL="0" indent="0">
              <a:lnSpc>
                <a:spcPts val="3281"/>
              </a:lnSpc>
              <a:buNone/>
            </a:pPr>
            <a:r>
              <a:rPr lang="en-US" sz="2624" b="1" dirty="0">
                <a:solidFill>
                  <a:srgbClr val="FF726D"/>
                </a:solidFill>
                <a:latin typeface="Inconsolata" pitchFamily="34" charset="0"/>
                <a:ea typeface="Inconsolata" pitchFamily="34" charset="-122"/>
                <a:cs typeface="Inconsolata" pitchFamily="34" charset="-120"/>
              </a:rPr>
              <a:t>Continuous monitoring and improvement</a:t>
            </a:r>
            <a:endParaRPr lang="en-US" sz="2624" dirty="0"/>
          </a:p>
        </p:txBody>
      </p:sp>
      <p:sp>
        <p:nvSpPr>
          <p:cNvPr id="10" name="Text 8"/>
          <p:cNvSpPr/>
          <p:nvPr/>
        </p:nvSpPr>
        <p:spPr>
          <a:xfrm>
            <a:off x="9449872" y="3420785"/>
            <a:ext cx="3156347" cy="3554016"/>
          </a:xfrm>
          <a:prstGeom prst="rect">
            <a:avLst/>
          </a:prstGeom>
          <a:noFill/>
          <a:ln/>
        </p:spPr>
        <p:txBody>
          <a:bodyPr wrap="square" rtlCol="0" anchor="t"/>
          <a:lstStyle/>
          <a:p>
            <a:pPr marL="0" indent="0">
              <a:lnSpc>
                <a:spcPts val="2799"/>
              </a:lnSpc>
              <a:buNone/>
            </a:pPr>
            <a:r>
              <a:rPr lang="en-US" sz="1750" dirty="0">
                <a:solidFill>
                  <a:srgbClr val="DAD1E6"/>
                </a:solidFill>
                <a:latin typeface="Fira Sans" pitchFamily="34" charset="0"/>
                <a:ea typeface="Fira Sans" pitchFamily="34" charset="-122"/>
                <a:cs typeface="Fira Sans" pitchFamily="34" charset="-120"/>
              </a:rPr>
              <a:t>Monitoring the spam classifier's performance through user feedback and periodic assessments enables identification and resolution of potential issues. Continuous improvement ensures that the classifier remains accurate and adaptive to new spamming tactics.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931</Words>
  <Application>Microsoft Office PowerPoint</Application>
  <PresentationFormat>Custom</PresentationFormat>
  <Paragraphs>80</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Copperplate Gothic Bold</vt:lpstr>
      <vt:lpstr>Fira Sans</vt:lpstr>
      <vt:lpstr>Inconsolata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THEN RAJA</cp:lastModifiedBy>
  <cp:revision>2</cp:revision>
  <dcterms:created xsi:type="dcterms:W3CDTF">2023-10-11T05:04:32Z</dcterms:created>
  <dcterms:modified xsi:type="dcterms:W3CDTF">2023-10-11T05:41:33Z</dcterms:modified>
</cp:coreProperties>
</file>