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B13C-F0B4-42FF-A270-3D69FD254E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2DF732-B388-4A2F-A5E0-39618E3F3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0419BF-9259-4453-B71F-9D19ABBF09E6}"/>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5" name="Footer Placeholder 4">
            <a:extLst>
              <a:ext uri="{FF2B5EF4-FFF2-40B4-BE49-F238E27FC236}">
                <a16:creationId xmlns:a16="http://schemas.microsoft.com/office/drawing/2014/main" id="{F97B824B-A417-43D9-B4BA-84675DC14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A1734-834C-4843-B7BD-D7B3D1136755}"/>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223861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D962-1600-4E0B-88D9-8C969D2393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A35A80-C89F-4FD2-8FBC-807484E60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B458C-E857-4123-9DF3-B022EF250E78}"/>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5" name="Footer Placeholder 4">
            <a:extLst>
              <a:ext uri="{FF2B5EF4-FFF2-40B4-BE49-F238E27FC236}">
                <a16:creationId xmlns:a16="http://schemas.microsoft.com/office/drawing/2014/main" id="{626B5EBE-03DA-4340-BBD5-94B942451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4DF6D-92A8-4AF2-B145-06AD5AB13E1C}"/>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16534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5CE91-BF65-4DE3-8688-BDA4342AAD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8E6A5E-0CDF-4180-8B96-238E058A6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1061A-D9BC-4D5F-A766-680C14FE9672}"/>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5" name="Footer Placeholder 4">
            <a:extLst>
              <a:ext uri="{FF2B5EF4-FFF2-40B4-BE49-F238E27FC236}">
                <a16:creationId xmlns:a16="http://schemas.microsoft.com/office/drawing/2014/main" id="{F8DEA0A7-5122-453F-9399-DDB9A3248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6E162-DCD7-424A-B135-F00980687EFC}"/>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147332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094B-391C-4F9C-B8BF-116B5460B8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A5A2B-41A5-4880-ACB1-5BDB9263B6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5B998-CC02-4CF0-AE58-72D687D92204}"/>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5" name="Footer Placeholder 4">
            <a:extLst>
              <a:ext uri="{FF2B5EF4-FFF2-40B4-BE49-F238E27FC236}">
                <a16:creationId xmlns:a16="http://schemas.microsoft.com/office/drawing/2014/main" id="{35F096CE-4FDF-4B06-B1EB-763FA1A25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0655C-6531-4EF5-87BE-36512F8DF4B9}"/>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30350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9300-6419-46C8-9EBA-1B62591CC5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282223-D128-4561-A14D-376A06A79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8A674-60A2-47BE-95FF-655A33621265}"/>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5" name="Footer Placeholder 4">
            <a:extLst>
              <a:ext uri="{FF2B5EF4-FFF2-40B4-BE49-F238E27FC236}">
                <a16:creationId xmlns:a16="http://schemas.microsoft.com/office/drawing/2014/main" id="{D6BE735D-5D72-4C72-8308-197A1E184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AFE61-8D94-4E69-B1AF-BF4189B18427}"/>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243929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D83A-97BB-476E-833F-C880D8527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4A472-FB0A-4071-AA0C-4E6A893A0D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57A405-D273-4B6E-A2E2-F99DE55B32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006959-35B3-49D6-AAFA-CFCC7613D440}"/>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6" name="Footer Placeholder 5">
            <a:extLst>
              <a:ext uri="{FF2B5EF4-FFF2-40B4-BE49-F238E27FC236}">
                <a16:creationId xmlns:a16="http://schemas.microsoft.com/office/drawing/2014/main" id="{C19F95ED-D5E5-4D10-A585-1DCD40B9F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7D770E-7128-424C-A220-4167C257A6DA}"/>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171334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3A99-C32C-4FFB-BD05-64B5A721C0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F9401B-2061-41C5-9C56-BB63A06FF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879A8-95FD-4B97-8E24-D4F918640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D1AB81-D2E6-44A8-8C56-8B42CEAEB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C2F71-3BC4-4E17-9196-59913C082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029416-B47A-417C-91F9-F14F35B803A6}"/>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8" name="Footer Placeholder 7">
            <a:extLst>
              <a:ext uri="{FF2B5EF4-FFF2-40B4-BE49-F238E27FC236}">
                <a16:creationId xmlns:a16="http://schemas.microsoft.com/office/drawing/2014/main" id="{80E1115D-FF4D-4854-9CE5-78DF13E866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D9AEF8-0E02-4163-9E95-A75FD914AA53}"/>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378838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1E91-9053-47C5-B2CE-334971BD8E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304CDB-9298-4D8B-9284-B2E395C30A24}"/>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4" name="Footer Placeholder 3">
            <a:extLst>
              <a:ext uri="{FF2B5EF4-FFF2-40B4-BE49-F238E27FC236}">
                <a16:creationId xmlns:a16="http://schemas.microsoft.com/office/drawing/2014/main" id="{A9BB28A4-343C-4B14-8886-8B05D46B8D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CD2B0D-899E-4D90-9598-2D6929B16759}"/>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231672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47C9FE-AAB3-4FCE-AB9F-D7F26841CAA4}"/>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3" name="Footer Placeholder 2">
            <a:extLst>
              <a:ext uri="{FF2B5EF4-FFF2-40B4-BE49-F238E27FC236}">
                <a16:creationId xmlns:a16="http://schemas.microsoft.com/office/drawing/2014/main" id="{486E6F34-8E80-440A-B854-5F55A1F423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D1729F-B670-40FA-8208-D7FC52CCA554}"/>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413662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D7B1-50B0-49B6-B1D2-14E3712DB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759821-AF2B-4891-ADAF-C0DB3C773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4573DF-A446-45AC-86BB-7DB0DE2B9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8F640-9A8F-4D43-95AB-172C6A59571E}"/>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6" name="Footer Placeholder 5">
            <a:extLst>
              <a:ext uri="{FF2B5EF4-FFF2-40B4-BE49-F238E27FC236}">
                <a16:creationId xmlns:a16="http://schemas.microsoft.com/office/drawing/2014/main" id="{3851CC03-226F-4BF2-92E8-57453C7418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EFC64-C06F-442D-8DF8-F4833C3942FC}"/>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336787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23F6-1C71-4ED6-A062-E1D163B6C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63CA94-1505-4BFC-8BC4-E15B30DE9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726228-260A-4BC8-BC19-926C6642E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AB2EE-B802-4F20-A816-D8FFF721F0B0}"/>
              </a:ext>
            </a:extLst>
          </p:cNvPr>
          <p:cNvSpPr>
            <a:spLocks noGrp="1"/>
          </p:cNvSpPr>
          <p:nvPr>
            <p:ph type="dt" sz="half" idx="10"/>
          </p:nvPr>
        </p:nvSpPr>
        <p:spPr/>
        <p:txBody>
          <a:bodyPr/>
          <a:lstStyle/>
          <a:p>
            <a:fld id="{89492B7F-85BA-44D5-A730-2873546B47CF}" type="datetimeFigureOut">
              <a:rPr lang="en-US" smtClean="0"/>
              <a:t>9/17/2022</a:t>
            </a:fld>
            <a:endParaRPr lang="en-US"/>
          </a:p>
        </p:txBody>
      </p:sp>
      <p:sp>
        <p:nvSpPr>
          <p:cNvPr id="6" name="Footer Placeholder 5">
            <a:extLst>
              <a:ext uri="{FF2B5EF4-FFF2-40B4-BE49-F238E27FC236}">
                <a16:creationId xmlns:a16="http://schemas.microsoft.com/office/drawing/2014/main" id="{947FAD7A-17F6-4335-9AC8-91809C023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5E75F-3065-485D-9194-A29236A35AFF}"/>
              </a:ext>
            </a:extLst>
          </p:cNvPr>
          <p:cNvSpPr>
            <a:spLocks noGrp="1"/>
          </p:cNvSpPr>
          <p:nvPr>
            <p:ph type="sldNum" sz="quarter" idx="12"/>
          </p:nvPr>
        </p:nvSpPr>
        <p:spPr/>
        <p:txBody>
          <a:bodyPr/>
          <a:lstStyle/>
          <a:p>
            <a:fld id="{6E520B21-F1EC-4D01-AF8D-9A41E8893682}" type="slidenum">
              <a:rPr lang="en-US" smtClean="0"/>
              <a:t>‹#›</a:t>
            </a:fld>
            <a:endParaRPr lang="en-US"/>
          </a:p>
        </p:txBody>
      </p:sp>
    </p:spTree>
    <p:extLst>
      <p:ext uri="{BB962C8B-B14F-4D97-AF65-F5344CB8AC3E}">
        <p14:creationId xmlns:p14="http://schemas.microsoft.com/office/powerpoint/2010/main" val="117331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53FE2-3E36-4D26-B698-F4A069E7E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95D441-AFB0-4341-88C5-7651522D8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018E8-A8E9-48A9-A1BA-27CE3D5E8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92B7F-85BA-44D5-A730-2873546B47CF}" type="datetimeFigureOut">
              <a:rPr lang="en-US" smtClean="0"/>
              <a:t>9/17/2022</a:t>
            </a:fld>
            <a:endParaRPr lang="en-US"/>
          </a:p>
        </p:txBody>
      </p:sp>
      <p:sp>
        <p:nvSpPr>
          <p:cNvPr id="5" name="Footer Placeholder 4">
            <a:extLst>
              <a:ext uri="{FF2B5EF4-FFF2-40B4-BE49-F238E27FC236}">
                <a16:creationId xmlns:a16="http://schemas.microsoft.com/office/drawing/2014/main" id="{C1C54761-550F-4571-8A73-ACDC56E38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3D7CF0-60CD-45D5-8B67-8FF52E7A9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20B21-F1EC-4D01-AF8D-9A41E8893682}" type="slidenum">
              <a:rPr lang="en-US" smtClean="0"/>
              <a:t>‹#›</a:t>
            </a:fld>
            <a:endParaRPr lang="en-US"/>
          </a:p>
        </p:txBody>
      </p:sp>
    </p:spTree>
    <p:extLst>
      <p:ext uri="{BB962C8B-B14F-4D97-AF65-F5344CB8AC3E}">
        <p14:creationId xmlns:p14="http://schemas.microsoft.com/office/powerpoint/2010/main" val="2659648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200044289_SentiWordNet_A_Publicly_Available_Lexical_Resource_for_Opinion_Min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5338F-83D7-43EF-B1C0-66837C814836}"/>
              </a:ext>
            </a:extLst>
          </p:cNvPr>
          <p:cNvSpPr>
            <a:spLocks noGrp="1"/>
          </p:cNvSpPr>
          <p:nvPr>
            <p:ph type="ctrTitle"/>
          </p:nvPr>
        </p:nvSpPr>
        <p:spPr>
          <a:xfrm>
            <a:off x="1524000" y="1122363"/>
            <a:ext cx="9144000" cy="838959"/>
          </a:xfrm>
        </p:spPr>
        <p:txBody>
          <a:bodyPr>
            <a:normAutofit fontScale="90000"/>
          </a:bodyPr>
          <a:lstStyle/>
          <a:p>
            <a:r>
              <a:rPr lang="en-US" dirty="0"/>
              <a:t>LITERATURE SURVEY</a:t>
            </a:r>
          </a:p>
        </p:txBody>
      </p:sp>
      <p:sp>
        <p:nvSpPr>
          <p:cNvPr id="3" name="Subtitle 2">
            <a:extLst>
              <a:ext uri="{FF2B5EF4-FFF2-40B4-BE49-F238E27FC236}">
                <a16:creationId xmlns:a16="http://schemas.microsoft.com/office/drawing/2014/main" id="{D83A9718-47C2-4D01-874D-8E413CB505D8}"/>
              </a:ext>
            </a:extLst>
          </p:cNvPr>
          <p:cNvSpPr>
            <a:spLocks noGrp="1"/>
          </p:cNvSpPr>
          <p:nvPr>
            <p:ph type="subTitle" idx="1"/>
          </p:nvPr>
        </p:nvSpPr>
        <p:spPr>
          <a:xfrm>
            <a:off x="1524000" y="2173357"/>
            <a:ext cx="9144000" cy="3084443"/>
          </a:xfrm>
        </p:spPr>
        <p:txBody>
          <a:bodyPr>
            <a:normAutofit fontScale="92500" lnSpcReduction="20000"/>
          </a:bodyPr>
          <a:lstStyle/>
          <a:p>
            <a:r>
              <a:rPr lang="en-US" b="1" dirty="0"/>
              <a:t>TEAM NO </a:t>
            </a:r>
            <a:r>
              <a:rPr lang="en-US" dirty="0"/>
              <a:t>: 06</a:t>
            </a:r>
          </a:p>
          <a:p>
            <a:r>
              <a:rPr lang="en-US" b="1" dirty="0"/>
              <a:t>TEAM ID</a:t>
            </a:r>
            <a:r>
              <a:rPr lang="en-US"/>
              <a:t>: PNT2022TMID30005</a:t>
            </a:r>
            <a:endParaRPr lang="en-US" dirty="0"/>
          </a:p>
          <a:p>
            <a:r>
              <a:rPr lang="en-US" b="1" dirty="0"/>
              <a:t>COLLEGE NAME</a:t>
            </a:r>
            <a:r>
              <a:rPr lang="en-US" dirty="0"/>
              <a:t>: ER.PERUMAL MANIMEKALAI COLLEGE OF ENGINEERING</a:t>
            </a:r>
          </a:p>
          <a:p>
            <a:r>
              <a:rPr lang="en-US" b="1" dirty="0"/>
              <a:t>DEPARTMENT</a:t>
            </a:r>
            <a:r>
              <a:rPr lang="en-US" dirty="0"/>
              <a:t> : ELECTRONICS AND COMMUNICATION ENGINEERING</a:t>
            </a:r>
          </a:p>
          <a:p>
            <a:r>
              <a:rPr lang="en-US" b="1" dirty="0"/>
              <a:t>TEAM LEADER </a:t>
            </a:r>
            <a:r>
              <a:rPr lang="en-US" dirty="0"/>
              <a:t>: K.AISHWARYA</a:t>
            </a:r>
          </a:p>
          <a:p>
            <a:r>
              <a:rPr lang="en-US" b="1" dirty="0"/>
              <a:t>TEAM MEMBER</a:t>
            </a:r>
            <a:r>
              <a:rPr lang="en-US" dirty="0"/>
              <a:t>: S.SANDHIYA</a:t>
            </a:r>
          </a:p>
          <a:p>
            <a:r>
              <a:rPr lang="en-US" b="1" dirty="0"/>
              <a:t>TEAM MEMBER </a:t>
            </a:r>
            <a:r>
              <a:rPr lang="en-US" dirty="0"/>
              <a:t>: N.SUNITHA</a:t>
            </a:r>
          </a:p>
          <a:p>
            <a:r>
              <a:rPr lang="en-US" b="1" dirty="0"/>
              <a:t>TEAM MEMBER </a:t>
            </a:r>
            <a:r>
              <a:rPr lang="en-US" dirty="0"/>
              <a:t>: A.THARANI</a:t>
            </a:r>
          </a:p>
          <a:p>
            <a:endParaRPr lang="en-US" dirty="0"/>
          </a:p>
        </p:txBody>
      </p:sp>
    </p:spTree>
    <p:extLst>
      <p:ext uri="{BB962C8B-B14F-4D97-AF65-F5344CB8AC3E}">
        <p14:creationId xmlns:p14="http://schemas.microsoft.com/office/powerpoint/2010/main" val="29594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417E90B-9FB0-4003-9D74-2DAE8DFB460E}"/>
              </a:ext>
            </a:extLst>
          </p:cNvPr>
          <p:cNvGraphicFramePr>
            <a:graphicFrameLocks noGrp="1"/>
          </p:cNvGraphicFramePr>
          <p:nvPr>
            <p:extLst>
              <p:ext uri="{D42A27DB-BD31-4B8C-83A1-F6EECF244321}">
                <p14:modId xmlns:p14="http://schemas.microsoft.com/office/powerpoint/2010/main" val="1152341801"/>
              </p:ext>
            </p:extLst>
          </p:nvPr>
        </p:nvGraphicFramePr>
        <p:xfrm>
          <a:off x="1417983" y="719666"/>
          <a:ext cx="9501810" cy="27868512"/>
        </p:xfrm>
        <a:graphic>
          <a:graphicData uri="http://schemas.openxmlformats.org/drawingml/2006/table">
            <a:tbl>
              <a:tblPr firstRow="1" bandRow="1">
                <a:tableStyleId>{073A0DAA-6AF3-43AB-8588-CEC1D06C72B9}</a:tableStyleId>
              </a:tblPr>
              <a:tblGrid>
                <a:gridCol w="675860">
                  <a:extLst>
                    <a:ext uri="{9D8B030D-6E8A-4147-A177-3AD203B41FA5}">
                      <a16:colId xmlns:a16="http://schemas.microsoft.com/office/drawing/2014/main" val="1503560829"/>
                    </a:ext>
                  </a:extLst>
                </a:gridCol>
                <a:gridCol w="2491410">
                  <a:extLst>
                    <a:ext uri="{9D8B030D-6E8A-4147-A177-3AD203B41FA5}">
                      <a16:colId xmlns:a16="http://schemas.microsoft.com/office/drawing/2014/main" val="2395088504"/>
                    </a:ext>
                  </a:extLst>
                </a:gridCol>
                <a:gridCol w="1583635">
                  <a:extLst>
                    <a:ext uri="{9D8B030D-6E8A-4147-A177-3AD203B41FA5}">
                      <a16:colId xmlns:a16="http://schemas.microsoft.com/office/drawing/2014/main" val="387600721"/>
                    </a:ext>
                  </a:extLst>
                </a:gridCol>
                <a:gridCol w="1583635">
                  <a:extLst>
                    <a:ext uri="{9D8B030D-6E8A-4147-A177-3AD203B41FA5}">
                      <a16:colId xmlns:a16="http://schemas.microsoft.com/office/drawing/2014/main" val="1395108125"/>
                    </a:ext>
                  </a:extLst>
                </a:gridCol>
                <a:gridCol w="1583635">
                  <a:extLst>
                    <a:ext uri="{9D8B030D-6E8A-4147-A177-3AD203B41FA5}">
                      <a16:colId xmlns:a16="http://schemas.microsoft.com/office/drawing/2014/main" val="657340130"/>
                    </a:ext>
                  </a:extLst>
                </a:gridCol>
                <a:gridCol w="1583635">
                  <a:extLst>
                    <a:ext uri="{9D8B030D-6E8A-4147-A177-3AD203B41FA5}">
                      <a16:colId xmlns:a16="http://schemas.microsoft.com/office/drawing/2014/main" val="3732121915"/>
                    </a:ext>
                  </a:extLst>
                </a:gridCol>
              </a:tblGrid>
              <a:tr h="1168032">
                <a:tc>
                  <a:txBody>
                    <a:bodyPr/>
                    <a:lstStyle/>
                    <a:p>
                      <a:r>
                        <a:rPr lang="en-US" dirty="0"/>
                        <a:t>S.NO</a:t>
                      </a:r>
                    </a:p>
                  </a:txBody>
                  <a:tcPr/>
                </a:tc>
                <a:tc>
                  <a:txBody>
                    <a:bodyPr/>
                    <a:lstStyle/>
                    <a:p>
                      <a:r>
                        <a:rPr lang="en-US" dirty="0"/>
                        <a:t>          TITLE</a:t>
                      </a:r>
                    </a:p>
                  </a:txBody>
                  <a:tcPr/>
                </a:tc>
                <a:tc>
                  <a:txBody>
                    <a:bodyPr/>
                    <a:lstStyle/>
                    <a:p>
                      <a:r>
                        <a:rPr lang="en-US" dirty="0"/>
                        <a:t>PROPOSED  WORK</a:t>
                      </a:r>
                    </a:p>
                  </a:txBody>
                  <a:tcPr/>
                </a:tc>
                <a:tc>
                  <a:txBody>
                    <a:bodyPr/>
                    <a:lstStyle/>
                    <a:p>
                      <a:r>
                        <a:rPr lang="en-US" dirty="0"/>
                        <a:t>TOOL USED/ALGORITHM</a:t>
                      </a:r>
                    </a:p>
                  </a:txBody>
                  <a:tcPr/>
                </a:tc>
                <a:tc>
                  <a:txBody>
                    <a:bodyPr/>
                    <a:lstStyle/>
                    <a:p>
                      <a:r>
                        <a:rPr lang="en-US" dirty="0"/>
                        <a:t>TECHNOLOGY</a:t>
                      </a:r>
                    </a:p>
                  </a:txBody>
                  <a:tcPr/>
                </a:tc>
                <a:tc>
                  <a:txBody>
                    <a:bodyPr/>
                    <a:lstStyle/>
                    <a:p>
                      <a:r>
                        <a:rPr lang="en-US" dirty="0"/>
                        <a:t>ADVANTAGES /DISADVANTAGES</a:t>
                      </a:r>
                    </a:p>
                  </a:txBody>
                  <a:tcPr/>
                </a:tc>
                <a:extLst>
                  <a:ext uri="{0D108BD9-81ED-4DB2-BD59-A6C34878D82A}">
                    <a16:rowId xmlns:a16="http://schemas.microsoft.com/office/drawing/2014/main" val="2536734475"/>
                  </a:ext>
                </a:extLst>
              </a:tr>
              <a:tr h="1168032">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Web scraping</a:t>
                      </a:r>
                    </a:p>
                    <a:p>
                      <a:endParaRPr lang="en-US" dirty="0"/>
                    </a:p>
                  </a:txBody>
                  <a:tcPr/>
                </a:tc>
                <a:tc>
                  <a:txBody>
                    <a:bodyPr/>
                    <a:lstStyle/>
                    <a:p>
                      <a:r>
                        <a:rPr lang="en-US" sz="1800" b="0" i="0" kern="1200" dirty="0">
                          <a:solidFill>
                            <a:schemeClr val="dk1"/>
                          </a:solidFill>
                          <a:effectLst/>
                          <a:latin typeface="+mn-lt"/>
                          <a:ea typeface="+mn-ea"/>
                          <a:cs typeface="+mn-cs"/>
                        </a:rPr>
                        <a:t>While you’ll find no shortage of excellent (and free) public data sets on the internet, you might want to show prospective employers that you’re able to find and scrape your own data as well. Plus, knowing how to scrape web data means you can find and use data sets that match your interests, regardless of whether or not they’ve already been compiled.</a:t>
                      </a:r>
                      <a:endParaRPr lang="en-US" dirty="0"/>
                    </a:p>
                  </a:txBody>
                  <a:tcPr/>
                </a:tc>
                <a:tc>
                  <a:txBody>
                    <a:bodyPr/>
                    <a:lstStyle/>
                    <a:p>
                      <a:pPr marL="285750" indent="-285750">
                        <a:buFont typeface="Arial" panose="020B0604020202020204" pitchFamily="34" charset="0"/>
                        <a:buChar char="•"/>
                      </a:pPr>
                      <a:r>
                        <a:rPr lang="en-US" dirty="0"/>
                        <a:t>PHYTHON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chemeClr val="dk1"/>
                          </a:solidFill>
                          <a:effectLst/>
                          <a:latin typeface="+mn-lt"/>
                          <a:ea typeface="+mn-ea"/>
                          <a:cs typeface="+mn-cs"/>
                        </a:rPr>
                        <a:t>Scraper tools and bots</a:t>
                      </a:r>
                    </a:p>
                    <a:p>
                      <a:pPr marL="285750" indent="-285750">
                        <a:buFont typeface="Arial" panose="020B0604020202020204" pitchFamily="34" charset="0"/>
                        <a:buChar char="•"/>
                      </a:pPr>
                      <a:endParaRPr lang="en-US" dirty="0"/>
                    </a:p>
                  </a:txBody>
                  <a:tcPr/>
                </a:tc>
                <a:tc>
                  <a:txBody>
                    <a:bodyPr/>
                    <a:lstStyle/>
                    <a:p>
                      <a:r>
                        <a:rPr lang="en-US" sz="1800" b="0" i="0" kern="1200" dirty="0">
                          <a:solidFill>
                            <a:schemeClr val="dk1"/>
                          </a:solidFill>
                          <a:effectLst/>
                          <a:latin typeface="+mn-lt"/>
                          <a:ea typeface="+mn-ea"/>
                          <a:cs typeface="+mn-cs"/>
                        </a:rPr>
                        <a:t>Recognize unique HTML site structures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Extract and transform content</a:t>
                      </a:r>
                    </a:p>
                    <a:p>
                      <a:r>
                        <a:rPr lang="en-US" sz="1800" b="0" i="0" kern="1200" dirty="0">
                          <a:solidFill>
                            <a:schemeClr val="dk1"/>
                          </a:solidFill>
                          <a:effectLst/>
                          <a:latin typeface="+mn-lt"/>
                          <a:ea typeface="+mn-ea"/>
                          <a:cs typeface="+mn-cs"/>
                        </a:rPr>
                        <a:t>Store scraped data</a:t>
                      </a:r>
                    </a:p>
                    <a:p>
                      <a:r>
                        <a:rPr lang="en-US" sz="1800" b="0" i="0" kern="1200" dirty="0">
                          <a:solidFill>
                            <a:schemeClr val="dk1"/>
                          </a:solidFill>
                          <a:effectLst/>
                          <a:latin typeface="+mn-lt"/>
                          <a:ea typeface="+mn-ea"/>
                          <a:cs typeface="+mn-cs"/>
                        </a:rPr>
                        <a:t>Extract data from APIs</a:t>
                      </a:r>
                    </a:p>
                    <a:p>
                      <a:endParaRPr lang="en-US" dirty="0"/>
                    </a:p>
                  </a:txBody>
                  <a:tcPr/>
                </a:tc>
                <a:tc>
                  <a:txBody>
                    <a:bodyPr/>
                    <a:lstStyle/>
                    <a:p>
                      <a:pPr marL="285750" indent="-285750">
                        <a:buFont typeface="Arial" panose="020B0604020202020204" pitchFamily="34" charset="0"/>
                        <a:buChar char="•"/>
                      </a:pPr>
                      <a:r>
                        <a:rPr lang="en-US" dirty="0"/>
                        <a:t>WEB SCRAPING HAS A LEARNING CURVE </a:t>
                      </a:r>
                    </a:p>
                    <a:p>
                      <a:pPr marL="285750" indent="-285750">
                        <a:buFont typeface="Arial" panose="020B0604020202020204" pitchFamily="34" charset="0"/>
                        <a:buChar char="•"/>
                      </a:pPr>
                      <a:r>
                        <a:rPr lang="en-US" dirty="0"/>
                        <a:t>IT CAN GET BLOCKED</a:t>
                      </a:r>
                    </a:p>
                  </a:txBody>
                  <a:tcPr/>
                </a:tc>
                <a:extLst>
                  <a:ext uri="{0D108BD9-81ED-4DB2-BD59-A6C34878D82A}">
                    <a16:rowId xmlns:a16="http://schemas.microsoft.com/office/drawing/2014/main" val="588383119"/>
                  </a:ext>
                </a:extLst>
              </a:tr>
              <a:tr h="1168032">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Data cleaning</a:t>
                      </a:r>
                    </a:p>
                    <a:p>
                      <a:endParaRPr lang="en-US" dirty="0"/>
                    </a:p>
                  </a:txBody>
                  <a:tcPr/>
                </a:tc>
                <a:tc>
                  <a:txBody>
                    <a:bodyPr/>
                    <a:lstStyle/>
                    <a:p>
                      <a:r>
                        <a:rPr lang="en-US" sz="1800" b="0" i="0" kern="1200" dirty="0">
                          <a:solidFill>
                            <a:schemeClr val="dk1"/>
                          </a:solidFill>
                          <a:effectLst/>
                          <a:latin typeface="+mn-lt"/>
                          <a:ea typeface="+mn-ea"/>
                          <a:cs typeface="+mn-cs"/>
                        </a:rPr>
                        <a:t>A significant part of your role as a data analyst is cleaning data to make it ready to analyze. Data cleaning (also called data scrubbing) is the process of removing incorrect and duplicate data, managing any holes in the data, and making sure the formatting of data is consistent. </a:t>
                      </a:r>
                      <a:endParaRPr lang="en-US" dirty="0"/>
                    </a:p>
                  </a:txBody>
                  <a:tcPr/>
                </a:tc>
                <a:tc>
                  <a:txBody>
                    <a:bodyPr/>
                    <a:lstStyle/>
                    <a:p>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OpenRefine</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Trifacta</a:t>
                      </a:r>
                      <a:r>
                        <a:rPr lang="en-US" sz="1800" b="0" i="0" kern="1200" dirty="0">
                          <a:solidFill>
                            <a:schemeClr val="dk1"/>
                          </a:solidFill>
                          <a:effectLst/>
                          <a:latin typeface="+mn-lt"/>
                          <a:ea typeface="+mn-ea"/>
                          <a:cs typeface="+mn-cs"/>
                        </a:rPr>
                        <a:t> Wrangler</a:t>
                      </a:r>
                    </a:p>
                    <a:p>
                      <a:r>
                        <a:rPr lang="en-US" sz="1800" b="0" i="0" kern="1200" dirty="0">
                          <a:solidFill>
                            <a:schemeClr val="dk1"/>
                          </a:solidFill>
                          <a:effectLst/>
                          <a:latin typeface="+mn-lt"/>
                          <a:ea typeface="+mn-ea"/>
                          <a:cs typeface="+mn-cs"/>
                        </a:rPr>
                        <a:t>*TIBCO Clarity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b="1" i="0" kern="1200" dirty="0">
                          <a:solidFill>
                            <a:schemeClr val="dk1"/>
                          </a:solidFill>
                          <a:effectLst/>
                          <a:latin typeface="+mn-lt"/>
                          <a:ea typeface="+mn-ea"/>
                          <a:cs typeface="+mn-cs"/>
                        </a:rPr>
                        <a:t>Remove Irrelevant Values</a:t>
                      </a:r>
                    </a:p>
                    <a:p>
                      <a:r>
                        <a:rPr lang="en-US" dirty="0"/>
                        <a:t>*</a:t>
                      </a:r>
                      <a:r>
                        <a:rPr lang="en-US" sz="1800" b="1" i="0" kern="1200" dirty="0">
                          <a:solidFill>
                            <a:schemeClr val="dk1"/>
                          </a:solidFill>
                          <a:effectLst/>
                          <a:latin typeface="+mn-lt"/>
                          <a:ea typeface="+mn-ea"/>
                          <a:cs typeface="+mn-cs"/>
                        </a:rPr>
                        <a:t>Get Rid of *Duplicate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Avoid Typos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*Convert Data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dk1"/>
                        </a:solidFill>
                        <a:effectLst/>
                        <a:latin typeface="+mn-lt"/>
                        <a:ea typeface="+mn-ea"/>
                        <a:cs typeface="+mn-cs"/>
                      </a:endParaRPr>
                    </a:p>
                    <a:p>
                      <a:endParaRPr lang="en-US" dirty="0"/>
                    </a:p>
                  </a:txBody>
                  <a:tcPr/>
                </a:tc>
                <a:tc>
                  <a:txBody>
                    <a:bodyPr/>
                    <a:lstStyle/>
                    <a:p>
                      <a:r>
                        <a:rPr lang="en-US" sz="1800" b="0" i="0" kern="1200" dirty="0">
                          <a:solidFill>
                            <a:schemeClr val="dk1"/>
                          </a:solidFill>
                          <a:effectLst/>
                          <a:latin typeface="+mn-lt"/>
                          <a:ea typeface="+mn-ea"/>
                          <a:cs typeface="+mn-cs"/>
                        </a:rPr>
                        <a:t>Improved decision making. Quality data deteriorates at an alarming rate. ...</a:t>
                      </a:r>
                    </a:p>
                    <a:p>
                      <a:r>
                        <a:rPr lang="en-US" sz="1800" b="0" i="0" kern="1200" dirty="0">
                          <a:solidFill>
                            <a:schemeClr val="dk1"/>
                          </a:solidFill>
                          <a:effectLst/>
                          <a:latin typeface="+mn-lt"/>
                          <a:ea typeface="+mn-ea"/>
                          <a:cs typeface="+mn-cs"/>
                        </a:rPr>
                        <a:t>Boost results and revenue. ...</a:t>
                      </a:r>
                    </a:p>
                    <a:p>
                      <a:r>
                        <a:rPr lang="en-US" sz="1800" b="0" i="0" kern="1200" dirty="0">
                          <a:solidFill>
                            <a:schemeClr val="dk1"/>
                          </a:solidFill>
                          <a:effectLst/>
                          <a:latin typeface="+mn-lt"/>
                          <a:ea typeface="+mn-ea"/>
                          <a:cs typeface="+mn-cs"/>
                        </a:rPr>
                        <a:t>Save money and reduce waste. ...</a:t>
                      </a:r>
                    </a:p>
                    <a:p>
                      <a:r>
                        <a:rPr lang="en-US" sz="1800" b="0" i="0" kern="1200" dirty="0">
                          <a:solidFill>
                            <a:schemeClr val="dk1"/>
                          </a:solidFill>
                          <a:effectLst/>
                          <a:latin typeface="+mn-lt"/>
                          <a:ea typeface="+mn-ea"/>
                          <a:cs typeface="+mn-cs"/>
                        </a:rPr>
                        <a:t>Save time and increase productivity. ...</a:t>
                      </a:r>
                    </a:p>
                    <a:p>
                      <a:r>
                        <a:rPr lang="en-US" sz="1800" b="0" i="0" kern="1200" dirty="0">
                          <a:solidFill>
                            <a:schemeClr val="dk1"/>
                          </a:solidFill>
                          <a:effectLst/>
                          <a:latin typeface="+mn-lt"/>
                          <a:ea typeface="+mn-ea"/>
                          <a:cs typeface="+mn-cs"/>
                        </a:rPr>
                        <a:t>Protect reputation. </a:t>
                      </a:r>
                    </a:p>
                    <a:p>
                      <a:endParaRPr lang="en-US" dirty="0"/>
                    </a:p>
                  </a:txBody>
                  <a:tcPr/>
                </a:tc>
                <a:extLst>
                  <a:ext uri="{0D108BD9-81ED-4DB2-BD59-A6C34878D82A}">
                    <a16:rowId xmlns:a16="http://schemas.microsoft.com/office/drawing/2014/main" val="2470643817"/>
                  </a:ext>
                </a:extLst>
              </a:tr>
              <a:tr h="1168032">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Exploratory data analysis (EDA)</a:t>
                      </a:r>
                    </a:p>
                    <a:p>
                      <a:endParaRPr lang="en-US" dirty="0"/>
                    </a:p>
                  </a:txBody>
                  <a:tcPr/>
                </a:tc>
                <a:tc>
                  <a:txBody>
                    <a:bodyPr/>
                    <a:lstStyle/>
                    <a:p>
                      <a:r>
                        <a:rPr lang="en-US" sz="1800" b="0" i="0" kern="1200" dirty="0">
                          <a:solidFill>
                            <a:schemeClr val="dk1"/>
                          </a:solidFill>
                          <a:effectLst/>
                          <a:latin typeface="+mn-lt"/>
                          <a:ea typeface="+mn-ea"/>
                          <a:cs typeface="+mn-cs"/>
                        </a:rPr>
                        <a:t>Data analysis is all about answering questions with data. Exploratory data analysis, or EDA for short, helps you explore what questions to ask. This could be done separate from or in conjunction with data cleaning.</a:t>
                      </a:r>
                      <a:endParaRPr lang="en-US" dirty="0"/>
                    </a:p>
                  </a:txBody>
                  <a:tcPr/>
                </a:tc>
                <a:tc>
                  <a:txBody>
                    <a:bodyPr/>
                    <a:lstStyle/>
                    <a:p>
                      <a:pPr marL="285750" indent="-285750">
                        <a:buFont typeface="Arial" panose="020B0604020202020204" pitchFamily="34" charset="0"/>
                        <a:buChar char="•"/>
                      </a:pPr>
                      <a:r>
                        <a:rPr lang="en-US" sz="1800" b="1" i="0" kern="1200" dirty="0">
                          <a:solidFill>
                            <a:schemeClr val="dk1"/>
                          </a:solidFill>
                          <a:effectLst/>
                          <a:latin typeface="+mn-lt"/>
                          <a:ea typeface="+mn-ea"/>
                          <a:cs typeface="+mn-cs"/>
                        </a:rPr>
                        <a:t> R</a:t>
                      </a:r>
                    </a:p>
                    <a:p>
                      <a:pPr marL="285750" indent="-285750">
                        <a:buFont typeface="Arial" panose="020B0604020202020204" pitchFamily="34" charset="0"/>
                        <a:buChar char="•"/>
                      </a:pPr>
                      <a:r>
                        <a:rPr lang="en-US" sz="1800" b="1" i="0" kern="1200" dirty="0">
                          <a:solidFill>
                            <a:schemeClr val="dk1"/>
                          </a:solidFill>
                          <a:effectLst/>
                          <a:latin typeface="+mn-lt"/>
                          <a:ea typeface="+mn-ea"/>
                          <a:cs typeface="+mn-cs"/>
                        </a:rPr>
                        <a:t>Python</a:t>
                      </a:r>
                    </a:p>
                    <a:p>
                      <a:pPr marL="285750" indent="-285750">
                        <a:buFont typeface="Arial" panose="020B0604020202020204" pitchFamily="34" charset="0"/>
                        <a:buChar cha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b="0" i="0" kern="1200" dirty="0">
                          <a:solidFill>
                            <a:schemeClr val="dk1"/>
                          </a:solidFill>
                          <a:effectLst/>
                          <a:latin typeface="+mn-lt"/>
                          <a:ea typeface="+mn-ea"/>
                          <a:cs typeface="+mn-cs"/>
                        </a:rPr>
                        <a:t>Univariate Non-Graphical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b="0" i="0" kern="1200" dirty="0">
                          <a:solidFill>
                            <a:schemeClr val="dk1"/>
                          </a:solidFill>
                          <a:effectLst/>
                          <a:latin typeface="+mn-lt"/>
                          <a:ea typeface="+mn-ea"/>
                          <a:cs typeface="+mn-cs"/>
                        </a:rPr>
                        <a:t>Multivariate Graphical</a:t>
                      </a:r>
                    </a:p>
                    <a:p>
                      <a:endParaRPr lang="en-US" dirty="0"/>
                    </a:p>
                  </a:txBody>
                  <a:tcPr/>
                </a:tc>
                <a:tc>
                  <a:txBody>
                    <a:bodyPr/>
                    <a:lstStyle/>
                    <a:p>
                      <a:r>
                        <a:rPr lang="en-US" sz="1800" b="0" i="0" kern="1200" dirty="0">
                          <a:solidFill>
                            <a:schemeClr val="dk1"/>
                          </a:solidFill>
                          <a:effectLst/>
                          <a:latin typeface="+mn-lt"/>
                          <a:ea typeface="+mn-ea"/>
                          <a:cs typeface="+mn-cs"/>
                        </a:rPr>
                        <a:t>It gives us valuable insights into the data.</a:t>
                      </a:r>
                    </a:p>
                    <a:p>
                      <a:r>
                        <a:rPr lang="en-US" sz="1800" b="0" i="0" kern="1200" dirty="0">
                          <a:solidFill>
                            <a:schemeClr val="dk1"/>
                          </a:solidFill>
                          <a:effectLst/>
                          <a:latin typeface="+mn-lt"/>
                          <a:ea typeface="+mn-ea"/>
                          <a:cs typeface="+mn-cs"/>
                        </a:rPr>
                        <a:t>It helps us with feature selection (</a:t>
                      </a:r>
                      <a:r>
                        <a:rPr lang="en-US" sz="1800" b="0" i="0" kern="1200" dirty="0" err="1">
                          <a:solidFill>
                            <a:schemeClr val="dk1"/>
                          </a:solidFill>
                          <a:effectLst/>
                          <a:latin typeface="+mn-lt"/>
                          <a:ea typeface="+mn-ea"/>
                          <a:cs typeface="+mn-cs"/>
                        </a:rPr>
                        <a:t>i.e</a:t>
                      </a:r>
                      <a:r>
                        <a:rPr lang="en-US" sz="1800" b="0" i="0" kern="1200" dirty="0">
                          <a:solidFill>
                            <a:schemeClr val="dk1"/>
                          </a:solidFill>
                          <a:effectLst/>
                          <a:latin typeface="+mn-lt"/>
                          <a:ea typeface="+mn-ea"/>
                          <a:cs typeface="+mn-cs"/>
                        </a:rPr>
                        <a:t> using PCA)</a:t>
                      </a:r>
                    </a:p>
                    <a:p>
                      <a:r>
                        <a:rPr lang="en-US" sz="1800" b="0" i="0" kern="1200" dirty="0">
                          <a:solidFill>
                            <a:schemeClr val="dk1"/>
                          </a:solidFill>
                          <a:effectLst/>
                          <a:latin typeface="+mn-lt"/>
                          <a:ea typeface="+mn-ea"/>
                          <a:cs typeface="+mn-cs"/>
                        </a:rPr>
                        <a:t>Visualization is an effective way of detecting outliers</a:t>
                      </a:r>
                    </a:p>
                    <a:p>
                      <a:endParaRPr lang="en-US" dirty="0"/>
                    </a:p>
                  </a:txBody>
                  <a:tcPr/>
                </a:tc>
                <a:extLst>
                  <a:ext uri="{0D108BD9-81ED-4DB2-BD59-A6C34878D82A}">
                    <a16:rowId xmlns:a16="http://schemas.microsoft.com/office/drawing/2014/main" val="3113611363"/>
                  </a:ext>
                </a:extLst>
              </a:tr>
              <a:tr h="1168032">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Sentiment analysis</a:t>
                      </a:r>
                    </a:p>
                    <a:p>
                      <a:endParaRPr lang="en-US" dirty="0"/>
                    </a:p>
                  </a:txBody>
                  <a:tcPr/>
                </a:tc>
                <a:tc>
                  <a:txBody>
                    <a:bodyPr/>
                    <a:lstStyle/>
                    <a:p>
                      <a:r>
                        <a:rPr lang="en-US" sz="1800" b="0" i="0" kern="1200" dirty="0">
                          <a:solidFill>
                            <a:schemeClr val="dk1"/>
                          </a:solidFill>
                          <a:effectLst/>
                          <a:latin typeface="+mn-lt"/>
                          <a:ea typeface="+mn-ea"/>
                          <a:cs typeface="+mn-cs"/>
                        </a:rPr>
                        <a:t>Sentiment analysis, typically performed on textual data, is a technique in natural language processing (NLP) for determining whether data is neutral, positive, or negative. It may also be used to detect a particular emotion based on a list of words and their corresponding emotions (known as a lexicon). </a:t>
                      </a:r>
                      <a:endParaRPr lang="en-US" dirty="0"/>
                    </a:p>
                  </a:txBody>
                  <a:tcPr/>
                </a:tc>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MonkeyLearn</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Lexalytics</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Brandwatch</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 Social Searcher</a:t>
                      </a:r>
                    </a:p>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MeaningCloud</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Talkwalker’s</a:t>
                      </a:r>
                      <a:r>
                        <a:rPr lang="en-US" sz="1800" b="0" i="0" kern="1200" dirty="0">
                          <a:solidFill>
                            <a:schemeClr val="dk1"/>
                          </a:solidFill>
                          <a:effectLst/>
                          <a:latin typeface="+mn-lt"/>
                          <a:ea typeface="+mn-ea"/>
                          <a:cs typeface="+mn-cs"/>
                        </a:rPr>
                        <a:t>  * Quick Search</a:t>
                      </a:r>
                    </a:p>
                    <a:p>
                      <a:r>
                        <a:rPr lang="en-US" sz="1800" b="0" i="0" kern="1200" dirty="0">
                          <a:solidFill>
                            <a:schemeClr val="dk1"/>
                          </a:solidFill>
                          <a:effectLst/>
                          <a:latin typeface="+mn-lt"/>
                          <a:ea typeface="+mn-ea"/>
                          <a:cs typeface="+mn-cs"/>
                        </a:rPr>
                        <a:t>* Rosette</a:t>
                      </a:r>
                    </a:p>
                    <a:p>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Repustate</a:t>
                      </a:r>
                      <a:endParaRPr lang="en-US" sz="1800" b="0" i="0" kern="1200" dirty="0">
                        <a:solidFill>
                          <a:schemeClr val="dk1"/>
                        </a:solidFill>
                        <a:effectLst/>
                        <a:latin typeface="+mn-lt"/>
                        <a:ea typeface="+mn-ea"/>
                        <a:cs typeface="+mn-cs"/>
                      </a:endParaRPr>
                    </a:p>
                    <a:p>
                      <a:endParaRPr lang="en-US" dirty="0"/>
                    </a:p>
                  </a:txBody>
                  <a:tcPr/>
                </a:tc>
                <a:tc>
                  <a:txBody>
                    <a:bodyPr/>
                    <a:lstStyle/>
                    <a:p>
                      <a:r>
                        <a:rPr lang="en-US" sz="1800" b="1" i="0" kern="1200" dirty="0">
                          <a:solidFill>
                            <a:schemeClr val="dk1"/>
                          </a:solidFill>
                          <a:effectLst/>
                          <a:latin typeface="+mn-lt"/>
                          <a:ea typeface="+mn-ea"/>
                          <a:cs typeface="+mn-cs"/>
                        </a:rPr>
                        <a:t>natural language processing (NLP) and machine learning techniques</a:t>
                      </a:r>
                      <a:r>
                        <a:rPr lang="en-US" sz="1800" b="0" i="0" kern="1200" dirty="0">
                          <a:solidFill>
                            <a:schemeClr val="dk1"/>
                          </a:solidFill>
                          <a:effectLst/>
                          <a:latin typeface="+mn-lt"/>
                          <a:ea typeface="+mn-ea"/>
                          <a:cs typeface="+mn-cs"/>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Lexicon-based methods are easily accessible as many publicly available resources (e.g., </a:t>
                      </a:r>
                      <a:r>
                        <a:rPr lang="en-US" sz="1800" b="0" i="0" u="sng" kern="1200" dirty="0" err="1">
                          <a:solidFill>
                            <a:schemeClr val="dk1"/>
                          </a:solidFill>
                          <a:effectLst/>
                          <a:latin typeface="+mn-lt"/>
                          <a:ea typeface="+mn-ea"/>
                          <a:cs typeface="+mn-cs"/>
                          <a:hlinkClick r:id="rId2"/>
                        </a:rPr>
                        <a:t>SentiWordNet</a:t>
                      </a:r>
                      <a:r>
                        <a:rPr lang="en-US" sz="1800" b="0" i="0" kern="1200" dirty="0">
                          <a:solidFill>
                            <a:schemeClr val="dk1"/>
                          </a:solidFill>
                          <a:effectLst/>
                          <a:latin typeface="+mn-lt"/>
                          <a:ea typeface="+mn-ea"/>
                          <a:cs typeface="+mn-cs"/>
                        </a:rPr>
                        <a:t>) exist.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You do not need training data, especially if you have a dictionary-based approach, as you manually determine the tags and have quick access to word meanings.</a:t>
                      </a:r>
                    </a:p>
                    <a:p>
                      <a:endParaRPr lang="en-US" dirty="0"/>
                    </a:p>
                  </a:txBody>
                  <a:tcPr/>
                </a:tc>
                <a:extLst>
                  <a:ext uri="{0D108BD9-81ED-4DB2-BD59-A6C34878D82A}">
                    <a16:rowId xmlns:a16="http://schemas.microsoft.com/office/drawing/2014/main" val="2438779602"/>
                  </a:ext>
                </a:extLst>
              </a:tr>
            </a:tbl>
          </a:graphicData>
        </a:graphic>
      </p:graphicFrame>
    </p:spTree>
    <p:extLst>
      <p:ext uri="{BB962C8B-B14F-4D97-AF65-F5344CB8AC3E}">
        <p14:creationId xmlns:p14="http://schemas.microsoft.com/office/powerpoint/2010/main" val="854609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512</Words>
  <Application>Microsoft Office PowerPoint</Application>
  <PresentationFormat>Widescreen</PresentationFormat>
  <Paragraphs>66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LITERATURE SURVEY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STUDENT</dc:creator>
  <cp:lastModifiedBy>STUDENT</cp:lastModifiedBy>
  <cp:revision>2</cp:revision>
  <dcterms:created xsi:type="dcterms:W3CDTF">2022-09-17T08:50:33Z</dcterms:created>
  <dcterms:modified xsi:type="dcterms:W3CDTF">2022-09-17T09:14:48Z</dcterms:modified>
</cp:coreProperties>
</file>