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1"/>
  </p:notesMasterIdLst>
  <p:handoutMasterIdLst>
    <p:handoutMasterId r:id="rId22"/>
  </p:handoutMasterIdLst>
  <p:sldIdLst>
    <p:sldId id="273" r:id="rId5"/>
    <p:sldId id="275" r:id="rId6"/>
    <p:sldId id="277" r:id="rId7"/>
    <p:sldId id="280" r:id="rId8"/>
    <p:sldId id="281" r:id="rId9"/>
    <p:sldId id="284" r:id="rId10"/>
    <p:sldId id="283" r:id="rId11"/>
    <p:sldId id="282" r:id="rId12"/>
    <p:sldId id="285" r:id="rId13"/>
    <p:sldId id="276" r:id="rId14"/>
    <p:sldId id="288" r:id="rId15"/>
    <p:sldId id="289" r:id="rId16"/>
    <p:sldId id="287" r:id="rId17"/>
    <p:sldId id="286" r:id="rId18"/>
    <p:sldId id="278" r:id="rId19"/>
    <p:sldId id="274" r:id="rId20"/>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1224" userDrawn="1">
          <p15:clr>
            <a:srgbClr val="A4A3A4"/>
          </p15:clr>
        </p15:guide>
        <p15:guide id="3" pos="7368" userDrawn="1">
          <p15:clr>
            <a:srgbClr val="A4A3A4"/>
          </p15:clr>
        </p15:guide>
        <p15:guide id="4" pos="312" userDrawn="1">
          <p15:clr>
            <a:srgbClr val="A4A3A4"/>
          </p15:clr>
        </p15:guide>
        <p15:guide id="6" orient="horz" pos="2856" userDrawn="1">
          <p15:clr>
            <a:srgbClr val="A4A3A4"/>
          </p15:clr>
        </p15:guide>
        <p15:guide id="7" pos="5928" userDrawn="1">
          <p15:clr>
            <a:srgbClr val="A4A3A4"/>
          </p15:clr>
        </p15:guide>
        <p15:guide id="8" pos="6168" userDrawn="1">
          <p15:clr>
            <a:srgbClr val="A4A3A4"/>
          </p15:clr>
        </p15:guide>
        <p15:guide id="9" pos="1512" userDrawn="1">
          <p15:clr>
            <a:srgbClr val="A4A3A4"/>
          </p15:clr>
        </p15:guide>
        <p15:guide id="10" orient="horz" pos="264" userDrawn="1">
          <p15:clr>
            <a:srgbClr val="A4A3A4"/>
          </p15:clr>
        </p15:guide>
        <p15:guide id="11" pos="2496" userDrawn="1">
          <p15:clr>
            <a:srgbClr val="A4A3A4"/>
          </p15:clr>
        </p15:guide>
        <p15:guide id="12" pos="2688" userDrawn="1">
          <p15:clr>
            <a:srgbClr val="A4A3A4"/>
          </p15:clr>
        </p15:guide>
        <p15:guide id="13" pos="4536" userDrawn="1">
          <p15:clr>
            <a:srgbClr val="A4A3A4"/>
          </p15:clr>
        </p15:guide>
        <p15:guide id="14" pos="4008" userDrawn="1">
          <p15:clr>
            <a:srgbClr val="A4A3A4"/>
          </p15:clr>
        </p15:guide>
        <p15:guide id="15" pos="4944" userDrawn="1">
          <p15:clr>
            <a:srgbClr val="A4A3A4"/>
          </p15:clr>
        </p15:guide>
        <p15:guide id="16" pos="5136" userDrawn="1">
          <p15:clr>
            <a:srgbClr val="A4A3A4"/>
          </p15:clr>
        </p15:guide>
        <p15:guide id="17" orient="horz" pos="1584" userDrawn="1">
          <p15:clr>
            <a:srgbClr val="A4A3A4"/>
          </p15:clr>
        </p15:guide>
        <p15:guide id="18" orient="horz" pos="2736" userDrawn="1">
          <p15:clr>
            <a:srgbClr val="A4A3A4"/>
          </p15:clr>
        </p15:guide>
        <p15:guide id="19" orient="horz" pos="3648" userDrawn="1">
          <p15:clr>
            <a:srgbClr val="A4A3A4"/>
          </p15:clr>
        </p15:guide>
        <p15:guide id="20" orient="horz" pos="864" userDrawn="1">
          <p15:clr>
            <a:srgbClr val="A4A3A4"/>
          </p15:clr>
        </p15:guide>
        <p15:guide id="21" orient="horz" pos="3984" userDrawn="1">
          <p15:clr>
            <a:srgbClr val="A4A3A4"/>
          </p15:clr>
        </p15:guide>
        <p15:guide id="22" pos="456" userDrawn="1">
          <p15:clr>
            <a:srgbClr val="A4A3A4"/>
          </p15:clr>
        </p15:guide>
        <p15:guide id="23" pos="7248" userDrawn="1">
          <p15:clr>
            <a:srgbClr val="A4A3A4"/>
          </p15:clr>
        </p15:guide>
        <p15:guide id="24" orient="horz" pos="1920" userDrawn="1">
          <p15:clr>
            <a:srgbClr val="A4A3A4"/>
          </p15:clr>
        </p15:guide>
        <p15:guide id="25" orient="horz" pos="2256" userDrawn="1">
          <p15:clr>
            <a:srgbClr val="A4A3A4"/>
          </p15:clr>
        </p15:guide>
        <p15:guide id="26" pos="7176" userDrawn="1">
          <p15:clr>
            <a:srgbClr val="A4A3A4"/>
          </p15:clr>
        </p15:guide>
        <p15:guide id="27" orient="horz" pos="1704" userDrawn="1">
          <p15:clr>
            <a:srgbClr val="A4A3A4"/>
          </p15:clr>
        </p15:guide>
        <p15:guide id="28" pos="4176" userDrawn="1">
          <p15:clr>
            <a:srgbClr val="A4A3A4"/>
          </p15:clr>
        </p15:guide>
        <p15:guide id="29" orient="horz" pos="2592" userDrawn="1">
          <p15:clr>
            <a:srgbClr val="A4A3A4"/>
          </p15:clr>
        </p15:guide>
        <p15:guide id="30" pos="6912" userDrawn="1">
          <p15:clr>
            <a:srgbClr val="A4A3A4"/>
          </p15:clr>
        </p15:guide>
        <p15:guide id="31" pos="355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8BEB2"/>
    <a:srgbClr val="753F2D"/>
    <a:srgbClr val="5E3324"/>
    <a:srgbClr val="8A4C34"/>
    <a:srgbClr val="815550"/>
    <a:srgbClr val="A3573E"/>
    <a:srgbClr val="E7E6E6"/>
    <a:srgbClr val="C28D6D"/>
    <a:srgbClr val="D2986F"/>
    <a:srgbClr val="333B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27"/>
  </p:normalViewPr>
  <p:slideViewPr>
    <p:cSldViewPr snapToGrid="0">
      <p:cViewPr varScale="1">
        <p:scale>
          <a:sx n="87" d="100"/>
          <a:sy n="87" d="100"/>
        </p:scale>
        <p:origin x="528" y="67"/>
      </p:cViewPr>
      <p:guideLst>
        <p:guide orient="horz" pos="1224"/>
        <p:guide pos="7368"/>
        <p:guide pos="312"/>
        <p:guide orient="horz" pos="2856"/>
        <p:guide pos="5928"/>
        <p:guide pos="6168"/>
        <p:guide pos="1512"/>
        <p:guide orient="horz" pos="264"/>
        <p:guide pos="2496"/>
        <p:guide pos="2688"/>
        <p:guide pos="4536"/>
        <p:guide pos="4008"/>
        <p:guide pos="4944"/>
        <p:guide pos="5136"/>
        <p:guide orient="horz" pos="1584"/>
        <p:guide orient="horz" pos="2736"/>
        <p:guide orient="horz" pos="3648"/>
        <p:guide orient="horz" pos="864"/>
        <p:guide orient="horz" pos="3984"/>
        <p:guide pos="456"/>
        <p:guide pos="7248"/>
        <p:guide orient="horz" pos="1920"/>
        <p:guide orient="horz" pos="2256"/>
        <p:guide pos="7176"/>
        <p:guide orient="horz" pos="1704"/>
        <p:guide pos="4176"/>
        <p:guide orient="horz" pos="2592"/>
        <p:guide pos="6912"/>
        <p:guide pos="3552"/>
      </p:guideLst>
    </p:cSldViewPr>
  </p:slideViewPr>
  <p:notesTextViewPr>
    <p:cViewPr>
      <p:scale>
        <a:sx n="1" d="1"/>
        <a:sy n="1" d="1"/>
      </p:scale>
      <p:origin x="0" y="0"/>
    </p:cViewPr>
  </p:notesText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B30D67-EB7C-4323-A6AB-20071C4FCC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B26DD94-0E47-FE33-5C0F-9E497B99BE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433F7E-3633-4FA3-974D-CA21FB24834F}" type="datetimeFigureOut">
              <a:rPr lang="en-US" smtClean="0"/>
              <a:t>7/7/2024</a:t>
            </a:fld>
            <a:endParaRPr lang="en-US"/>
          </a:p>
        </p:txBody>
      </p:sp>
      <p:sp>
        <p:nvSpPr>
          <p:cNvPr id="4" name="Footer Placeholder 3">
            <a:extLst>
              <a:ext uri="{FF2B5EF4-FFF2-40B4-BE49-F238E27FC236}">
                <a16:creationId xmlns:a16="http://schemas.microsoft.com/office/drawing/2014/main" id="{B9636FF0-1B83-FCD7-197D-6F6CBEA8FE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AA88305-7C09-5A95-A84B-C7CEA8D00F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482836-E43C-41FF-A11B-3D8AB6E68FC7}" type="slidenum">
              <a:rPr lang="en-US" smtClean="0"/>
              <a:t>‹#›</a:t>
            </a:fld>
            <a:endParaRPr lang="en-US"/>
          </a:p>
        </p:txBody>
      </p:sp>
    </p:spTree>
    <p:extLst>
      <p:ext uri="{BB962C8B-B14F-4D97-AF65-F5344CB8AC3E}">
        <p14:creationId xmlns:p14="http://schemas.microsoft.com/office/powerpoint/2010/main" val="38009817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5F7B4-7442-4021-9F1E-8BC3C363C892}" type="datetimeFigureOut">
              <a:rPr lang="en-US" noProof="0" smtClean="0"/>
              <a:t>7/7/2024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DE012-9E2E-4477-8B5C-4E7D4E9BCBA6}" type="slidenum">
              <a:rPr lang="en-US" noProof="0" smtClean="0"/>
              <a:t>‹#›</a:t>
            </a:fld>
            <a:endParaRPr lang="en-US" noProof="0" dirty="0"/>
          </a:p>
        </p:txBody>
      </p:sp>
    </p:spTree>
    <p:extLst>
      <p:ext uri="{BB962C8B-B14F-4D97-AF65-F5344CB8AC3E}">
        <p14:creationId xmlns:p14="http://schemas.microsoft.com/office/powerpoint/2010/main" val="739385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CDE012-9E2E-4477-8B5C-4E7D4E9BCBA6}" type="slidenum">
              <a:rPr lang="en-US" smtClean="0"/>
              <a:t>1</a:t>
            </a:fld>
            <a:endParaRPr lang="en-US"/>
          </a:p>
        </p:txBody>
      </p:sp>
    </p:spTree>
    <p:extLst>
      <p:ext uri="{BB962C8B-B14F-4D97-AF65-F5344CB8AC3E}">
        <p14:creationId xmlns:p14="http://schemas.microsoft.com/office/powerpoint/2010/main" val="1498192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2</a:t>
            </a:fld>
            <a:endParaRPr lang="en-US" noProof="0"/>
          </a:p>
        </p:txBody>
      </p:sp>
    </p:spTree>
    <p:extLst>
      <p:ext uri="{BB962C8B-B14F-4D97-AF65-F5344CB8AC3E}">
        <p14:creationId xmlns:p14="http://schemas.microsoft.com/office/powerpoint/2010/main" val="2032439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3</a:t>
            </a:fld>
            <a:endParaRPr lang="en-US" noProof="0"/>
          </a:p>
        </p:txBody>
      </p:sp>
    </p:spTree>
    <p:extLst>
      <p:ext uri="{BB962C8B-B14F-4D97-AF65-F5344CB8AC3E}">
        <p14:creationId xmlns:p14="http://schemas.microsoft.com/office/powerpoint/2010/main" val="1673130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8029-33F3-9414-AD10-00871D91AA5D}"/>
              </a:ext>
            </a:extLst>
          </p:cNvPr>
          <p:cNvSpPr>
            <a:spLocks noGrp="1"/>
          </p:cNvSpPr>
          <p:nvPr>
            <p:ph type="ctrTitle"/>
          </p:nvPr>
        </p:nvSpPr>
        <p:spPr>
          <a:xfrm>
            <a:off x="2267712" y="1408176"/>
            <a:ext cx="6400800" cy="2387600"/>
          </a:xfrm>
        </p:spPr>
        <p:txBody>
          <a:bodyPr anchor="t">
            <a:normAutofit/>
          </a:bodyPr>
          <a:lstStyle>
            <a:lvl1pPr algn="l">
              <a:lnSpc>
                <a:spcPct val="80000"/>
              </a:lnSpc>
              <a:defRPr sz="7200" cap="all" baseline="0">
                <a:solidFill>
                  <a:schemeClr val="bg1"/>
                </a:solidFill>
              </a:defRPr>
            </a:lvl1pPr>
          </a:lstStyle>
          <a:p>
            <a:r>
              <a:rPr lang="en-US"/>
              <a:t>Click to edit Master title style</a:t>
            </a:r>
            <a:endParaRPr lang="en-PK" dirty="0"/>
          </a:p>
        </p:txBody>
      </p:sp>
      <p:sp>
        <p:nvSpPr>
          <p:cNvPr id="3" name="Subtitle 2">
            <a:extLst>
              <a:ext uri="{FF2B5EF4-FFF2-40B4-BE49-F238E27FC236}">
                <a16:creationId xmlns:a16="http://schemas.microsoft.com/office/drawing/2014/main" id="{4F32B008-64B6-378D-9C5D-DCC8DFEBC69E}"/>
              </a:ext>
            </a:extLst>
          </p:cNvPr>
          <p:cNvSpPr>
            <a:spLocks noGrp="1"/>
          </p:cNvSpPr>
          <p:nvPr>
            <p:ph type="subTitle" idx="1"/>
          </p:nvPr>
        </p:nvSpPr>
        <p:spPr>
          <a:xfrm>
            <a:off x="3867912" y="5047488"/>
            <a:ext cx="5486400" cy="384048"/>
          </a:xfrm>
        </p:spPr>
        <p:txBody>
          <a:bodyPr/>
          <a:lstStyle>
            <a:lvl1pPr marL="0" indent="0" algn="l">
              <a:lnSpc>
                <a:spcPct val="80000"/>
              </a:lnSpc>
              <a:spcBef>
                <a:spcPts val="0"/>
              </a:spcBef>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grpSp>
        <p:nvGrpSpPr>
          <p:cNvPr id="7" name="Group 6">
            <a:extLst>
              <a:ext uri="{FF2B5EF4-FFF2-40B4-BE49-F238E27FC236}">
                <a16:creationId xmlns:a16="http://schemas.microsoft.com/office/drawing/2014/main" id="{15444BA9-47A2-8EBA-F11F-AF833CBC1FB6}"/>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F7C7E957-5A54-C6BB-DBCA-B0A579E99122}"/>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75792F5-3B57-83E5-2E85-1B67A64BF570}"/>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0638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2295144" y="1463040"/>
            <a:ext cx="7498080" cy="704088"/>
          </a:xfrm>
        </p:spPr>
        <p:txBody>
          <a:bodyPr/>
          <a:lstStyle>
            <a:lvl1pPr>
              <a:defRPr sz="5000"/>
            </a:lvl1pPr>
          </a:lstStyle>
          <a:p>
            <a:r>
              <a:rPr lang="en-US" noProof="0"/>
              <a:t>Click to edit Master title style</a:t>
            </a:r>
          </a:p>
        </p:txBody>
      </p:sp>
      <p:grpSp>
        <p:nvGrpSpPr>
          <p:cNvPr id="9" name="Group 8">
            <a:extLst>
              <a:ext uri="{FF2B5EF4-FFF2-40B4-BE49-F238E27FC236}">
                <a16:creationId xmlns:a16="http://schemas.microsoft.com/office/drawing/2014/main" id="{52784B99-8374-AA22-4161-578F9BF77E2B}"/>
              </a:ext>
            </a:extLst>
          </p:cNvPr>
          <p:cNvGrpSpPr/>
          <p:nvPr userDrawn="1"/>
        </p:nvGrpSpPr>
        <p:grpSpPr>
          <a:xfrm>
            <a:off x="2400300" y="2535841"/>
            <a:ext cx="9801127" cy="821"/>
            <a:chOff x="2286319" y="5546299"/>
            <a:chExt cx="9801127" cy="903"/>
          </a:xfrm>
        </p:grpSpPr>
        <p:cxnSp>
          <p:nvCxnSpPr>
            <p:cNvPr id="10" name="Straight Connector 9">
              <a:extLst>
                <a:ext uri="{FF2B5EF4-FFF2-40B4-BE49-F238E27FC236}">
                  <a16:creationId xmlns:a16="http://schemas.microsoft.com/office/drawing/2014/main" id="{F0F45B19-145D-7398-7A64-A88B28251AAD}"/>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029EB3C-D7BA-1FCE-3158-8F1116C6F5BE}"/>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2322576"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2322576" y="444398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2020824" y="3401568"/>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2020824" y="4901184"/>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178902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dirty="0"/>
              <a:t>Presentation title</a:t>
            </a:r>
            <a:endParaRPr lang="en-PK"/>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603504" y="1463040"/>
            <a:ext cx="10871708" cy="704088"/>
          </a:xfrm>
        </p:spPr>
        <p:txBody>
          <a:bodyPr/>
          <a:lstStyle>
            <a:lvl1pPr>
              <a:defRPr sz="5000"/>
            </a:lvl1pPr>
          </a:lstStyle>
          <a:p>
            <a:r>
              <a:rPr lang="en-US"/>
              <a:t>Click to edit Master title style</a:t>
            </a:r>
            <a:endParaRPr lang="en-PK" dirty="0"/>
          </a:p>
        </p:txBody>
      </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649224"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433425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365760"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4005072"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grpSp>
        <p:nvGrpSpPr>
          <p:cNvPr id="16" name="Group 15">
            <a:extLst>
              <a:ext uri="{FF2B5EF4-FFF2-40B4-BE49-F238E27FC236}">
                <a16:creationId xmlns:a16="http://schemas.microsoft.com/office/drawing/2014/main" id="{B8221A12-8B19-605A-2244-2D732269C955}"/>
              </a:ext>
            </a:extLst>
          </p:cNvPr>
          <p:cNvGrpSpPr/>
          <p:nvPr userDrawn="1"/>
        </p:nvGrpSpPr>
        <p:grpSpPr>
          <a:xfrm>
            <a:off x="716788" y="2527173"/>
            <a:ext cx="10758424" cy="1564"/>
            <a:chOff x="2792270" y="5541172"/>
            <a:chExt cx="11391900" cy="158"/>
          </a:xfrm>
        </p:grpSpPr>
        <p:cxnSp>
          <p:nvCxnSpPr>
            <p:cNvPr id="17" name="Straight Connector 16">
              <a:extLst>
                <a:ext uri="{FF2B5EF4-FFF2-40B4-BE49-F238E27FC236}">
                  <a16:creationId xmlns:a16="http://schemas.microsoft.com/office/drawing/2014/main" id="{A86C500B-5A93-298F-7CEF-ED445452E460}"/>
                </a:ext>
              </a:extLst>
            </p:cNvPr>
            <p:cNvCxnSpPr>
              <a:cxnSpLocks/>
            </p:cNvCxnSpPr>
            <p:nvPr/>
          </p:nvCxnSpPr>
          <p:spPr>
            <a:xfrm>
              <a:off x="2792270" y="5541172"/>
              <a:ext cx="676046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A559BC-EF4A-29D4-CF56-6425516A5D91}"/>
                </a:ext>
              </a:extLst>
            </p:cNvPr>
            <p:cNvCxnSpPr>
              <a:cxnSpLocks/>
            </p:cNvCxnSpPr>
            <p:nvPr/>
          </p:nvCxnSpPr>
          <p:spPr>
            <a:xfrm>
              <a:off x="9552734" y="5541330"/>
              <a:ext cx="463143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9" name="Text Placeholder 10">
            <a:extLst>
              <a:ext uri="{FF2B5EF4-FFF2-40B4-BE49-F238E27FC236}">
                <a16:creationId xmlns:a16="http://schemas.microsoft.com/office/drawing/2014/main" id="{D2D34186-8505-57AE-F518-0C83BF1C06C9}"/>
              </a:ext>
            </a:extLst>
          </p:cNvPr>
          <p:cNvSpPr>
            <a:spLocks noGrp="1"/>
          </p:cNvSpPr>
          <p:nvPr>
            <p:ph type="body" sz="quarter" idx="17"/>
          </p:nvPr>
        </p:nvSpPr>
        <p:spPr>
          <a:xfrm>
            <a:off x="826617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0" name="Text Placeholder 13">
            <a:extLst>
              <a:ext uri="{FF2B5EF4-FFF2-40B4-BE49-F238E27FC236}">
                <a16:creationId xmlns:a16="http://schemas.microsoft.com/office/drawing/2014/main" id="{ABE767DA-9D93-94AD-D34D-2B8A51A76645}"/>
              </a:ext>
            </a:extLst>
          </p:cNvPr>
          <p:cNvSpPr>
            <a:spLocks noGrp="1"/>
          </p:cNvSpPr>
          <p:nvPr>
            <p:ph type="body" sz="quarter" idx="18"/>
          </p:nvPr>
        </p:nvSpPr>
        <p:spPr>
          <a:xfrm>
            <a:off x="7973568"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181475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AE86B75-C16C-C033-D27D-FF84EFB71131}"/>
              </a:ext>
            </a:extLst>
          </p:cNvPr>
          <p:cNvSpPr/>
          <p:nvPr userDrawn="1"/>
        </p:nvSpPr>
        <p:spPr>
          <a:xfrm>
            <a:off x="0" y="0"/>
            <a:ext cx="100203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31443F-EAC2-06D1-A3D1-D73510EAF2A3}"/>
              </a:ext>
            </a:extLst>
          </p:cNvPr>
          <p:cNvSpPr>
            <a:spLocks noGrp="1"/>
          </p:cNvSpPr>
          <p:nvPr>
            <p:ph type="title"/>
          </p:nvPr>
        </p:nvSpPr>
        <p:spPr>
          <a:xfrm>
            <a:off x="2313432" y="1426464"/>
            <a:ext cx="6675120" cy="1702816"/>
          </a:xfrm>
        </p:spPr>
        <p:txBody>
          <a:bodyPr anchor="t"/>
          <a:lstStyle>
            <a:lvl1pPr>
              <a:lnSpc>
                <a:spcPct val="80000"/>
              </a:lnSpc>
              <a:defRPr sz="7200" cap="all" baseline="0">
                <a:solidFill>
                  <a:schemeClr val="bg1"/>
                </a:solidFill>
              </a:defRPr>
            </a:lvl1pPr>
          </a:lstStyle>
          <a:p>
            <a:r>
              <a:rPr lang="en-US"/>
              <a:t>Click to edit Master title style</a:t>
            </a:r>
            <a:endParaRPr lang="en-US" dirty="0"/>
          </a:p>
        </p:txBody>
      </p:sp>
      <p:grpSp>
        <p:nvGrpSpPr>
          <p:cNvPr id="7" name="Group 6">
            <a:extLst>
              <a:ext uri="{FF2B5EF4-FFF2-40B4-BE49-F238E27FC236}">
                <a16:creationId xmlns:a16="http://schemas.microsoft.com/office/drawing/2014/main" id="{D80535FC-1B0E-C4EB-FE55-190522219FEA}"/>
              </a:ext>
            </a:extLst>
          </p:cNvPr>
          <p:cNvGrpSpPr/>
          <p:nvPr userDrawn="1"/>
        </p:nvGrpSpPr>
        <p:grpSpPr>
          <a:xfrm>
            <a:off x="3979533" y="5799270"/>
            <a:ext cx="8212467" cy="0"/>
            <a:chOff x="3733800" y="5537385"/>
            <a:chExt cx="8212467" cy="0"/>
          </a:xfrm>
        </p:grpSpPr>
        <p:cxnSp>
          <p:nvCxnSpPr>
            <p:cNvPr id="8" name="Straight Connector 7">
              <a:extLst>
                <a:ext uri="{FF2B5EF4-FFF2-40B4-BE49-F238E27FC236}">
                  <a16:creationId xmlns:a16="http://schemas.microsoft.com/office/drawing/2014/main" id="{9CA6B206-18E0-06D2-958F-E859A1428A57}"/>
                </a:ext>
              </a:extLst>
            </p:cNvPr>
            <p:cNvCxnSpPr>
              <a:cxnSpLocks/>
            </p:cNvCxnSpPr>
            <p:nvPr/>
          </p:nvCxnSpPr>
          <p:spPr>
            <a:xfrm>
              <a:off x="3733800" y="5537385"/>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447EEA7-F856-F6C0-18DD-5D37FD51D45B}"/>
                </a:ext>
              </a:extLst>
            </p:cNvPr>
            <p:cNvCxnSpPr>
              <a:cxnSpLocks/>
            </p:cNvCxnSpPr>
            <p:nvPr/>
          </p:nvCxnSpPr>
          <p:spPr>
            <a:xfrm>
              <a:off x="9774567" y="5537385"/>
              <a:ext cx="217170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Text Placeholder 10">
            <a:extLst>
              <a:ext uri="{FF2B5EF4-FFF2-40B4-BE49-F238E27FC236}">
                <a16:creationId xmlns:a16="http://schemas.microsoft.com/office/drawing/2014/main" id="{A9C909AE-4D54-F197-103E-29E9C2597F56}"/>
              </a:ext>
            </a:extLst>
          </p:cNvPr>
          <p:cNvSpPr>
            <a:spLocks noGrp="1"/>
          </p:cNvSpPr>
          <p:nvPr>
            <p:ph type="body" sz="quarter" idx="10"/>
          </p:nvPr>
        </p:nvSpPr>
        <p:spPr>
          <a:xfrm>
            <a:off x="3877056" y="3383280"/>
            <a:ext cx="4754880" cy="2057400"/>
          </a:xfrm>
        </p:spPr>
        <p:txBody>
          <a:bodyPr/>
          <a:lstStyle>
            <a:lvl1pPr marL="0" indent="0">
              <a:lnSpc>
                <a:spcPct val="150000"/>
              </a:lnSpc>
              <a:spcBef>
                <a:spcPts val="0"/>
              </a:spcBef>
              <a:buNone/>
              <a:defRPr sz="2200" b="1">
                <a:solidFill>
                  <a:schemeClr val="bg1"/>
                </a:solidFill>
              </a:defRPr>
            </a:lvl1pPr>
            <a:lvl2pPr marL="0" indent="0">
              <a:lnSpc>
                <a:spcPct val="150000"/>
              </a:lnSpc>
              <a:spcBef>
                <a:spcPts val="0"/>
              </a:spcBef>
              <a:buNone/>
              <a:defRPr sz="22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25968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6C28C00-D101-DFF8-7E0A-1AEBF0DBE72B}"/>
              </a:ext>
            </a:extLst>
          </p:cNvPr>
          <p:cNvSpPr>
            <a:spLocks noGrp="1"/>
          </p:cNvSpPr>
          <p:nvPr>
            <p:ph type="dt" sz="half" idx="10"/>
          </p:nvPr>
        </p:nvSpPr>
        <p:spPr/>
        <p:txBody>
          <a:bodyPr/>
          <a:lstStyle/>
          <a:p>
            <a:endParaRPr lang="en-US" noProof="0" dirty="0"/>
          </a:p>
        </p:txBody>
      </p:sp>
      <p:sp>
        <p:nvSpPr>
          <p:cNvPr id="4" name="Footer Placeholder 3">
            <a:extLst>
              <a:ext uri="{FF2B5EF4-FFF2-40B4-BE49-F238E27FC236}">
                <a16:creationId xmlns:a16="http://schemas.microsoft.com/office/drawing/2014/main" id="{D74C5F1F-F8B7-6C5F-6A7F-5F8F6128A1C8}"/>
              </a:ext>
            </a:extLst>
          </p:cNvPr>
          <p:cNvSpPr>
            <a:spLocks noGrp="1"/>
          </p:cNvSpPr>
          <p:nvPr>
            <p:ph type="ftr" sz="quarter" idx="11"/>
          </p:nvPr>
        </p:nvSpPr>
        <p:spPr/>
        <p:txBody>
          <a:bodyPr/>
          <a:lstStyle/>
          <a:p>
            <a:r>
              <a:rPr lang="en-US" dirty="0"/>
              <a:t>Presentation title</a:t>
            </a:r>
            <a:endParaRPr lang="en-PK"/>
          </a:p>
        </p:txBody>
      </p:sp>
      <p:sp>
        <p:nvSpPr>
          <p:cNvPr id="5" name="Slide Number Placeholder 4">
            <a:extLst>
              <a:ext uri="{FF2B5EF4-FFF2-40B4-BE49-F238E27FC236}">
                <a16:creationId xmlns:a16="http://schemas.microsoft.com/office/drawing/2014/main" id="{EFD9287E-E726-E0E6-2871-FE77159B5E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6" name="Title 5">
            <a:extLst>
              <a:ext uri="{FF2B5EF4-FFF2-40B4-BE49-F238E27FC236}">
                <a16:creationId xmlns:a16="http://schemas.microsoft.com/office/drawing/2014/main" id="{160592E8-155C-36FA-DA0A-52B23CE8AF5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5763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64B432-06C2-E932-E96F-67CECC2E9658}"/>
              </a:ext>
            </a:extLst>
          </p:cNvPr>
          <p:cNvSpPr>
            <a:spLocks noGrp="1"/>
          </p:cNvSpPr>
          <p:nvPr>
            <p:ph type="dt" sz="half" idx="10"/>
          </p:nvPr>
        </p:nvSpPr>
        <p:spPr/>
        <p:txBody>
          <a:bodyPr/>
          <a:lstStyle/>
          <a:p>
            <a:endParaRPr lang="en-US" noProof="0" dirty="0"/>
          </a:p>
        </p:txBody>
      </p:sp>
      <p:sp>
        <p:nvSpPr>
          <p:cNvPr id="3" name="Footer Placeholder 2">
            <a:extLst>
              <a:ext uri="{FF2B5EF4-FFF2-40B4-BE49-F238E27FC236}">
                <a16:creationId xmlns:a16="http://schemas.microsoft.com/office/drawing/2014/main" id="{7F1F3471-B7F6-01DB-D712-136C1626DFAE}"/>
              </a:ext>
            </a:extLst>
          </p:cNvPr>
          <p:cNvSpPr>
            <a:spLocks noGrp="1"/>
          </p:cNvSpPr>
          <p:nvPr>
            <p:ph type="ftr" sz="quarter" idx="11"/>
          </p:nvPr>
        </p:nvSpPr>
        <p:spPr/>
        <p:txBody>
          <a:bodyPr/>
          <a:lstStyle/>
          <a:p>
            <a:r>
              <a:rPr lang="en-US" dirty="0"/>
              <a:t>Presentation title</a:t>
            </a:r>
            <a:endParaRPr lang="en-PK"/>
          </a:p>
        </p:txBody>
      </p:sp>
      <p:sp>
        <p:nvSpPr>
          <p:cNvPr id="4" name="Slide Number Placeholder 3">
            <a:extLst>
              <a:ext uri="{FF2B5EF4-FFF2-40B4-BE49-F238E27FC236}">
                <a16:creationId xmlns:a16="http://schemas.microsoft.com/office/drawing/2014/main" id="{32C05956-4CA5-988F-7C93-317A88D1202C}"/>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1856146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670E-478C-D301-FCE5-E83002469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283B16CD-30BD-156F-11B4-9CF89A0642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0E3C54B0-9878-1911-8DE9-EC464D202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6493B1-79A4-1FA9-B462-853856DE870E}"/>
              </a:ext>
            </a:extLst>
          </p:cNvPr>
          <p:cNvSpPr>
            <a:spLocks noGrp="1"/>
          </p:cNvSpPr>
          <p:nvPr>
            <p:ph type="dt" sz="half" idx="10"/>
          </p:nvPr>
        </p:nvSpPr>
        <p:spPr/>
        <p:txBody>
          <a:bodyPr/>
          <a:lstStyle/>
          <a:p>
            <a:endParaRPr lang="en-US" noProof="0" dirty="0"/>
          </a:p>
        </p:txBody>
      </p:sp>
      <p:sp>
        <p:nvSpPr>
          <p:cNvPr id="6" name="Footer Placeholder 5">
            <a:extLst>
              <a:ext uri="{FF2B5EF4-FFF2-40B4-BE49-F238E27FC236}">
                <a16:creationId xmlns:a16="http://schemas.microsoft.com/office/drawing/2014/main" id="{A697EEE8-8F1E-8F14-E2ED-333A1FF24725}"/>
              </a:ext>
            </a:extLst>
          </p:cNvPr>
          <p:cNvSpPr>
            <a:spLocks noGrp="1"/>
          </p:cNvSpPr>
          <p:nvPr>
            <p:ph type="ftr" sz="quarter" idx="11"/>
          </p:nvPr>
        </p:nvSpPr>
        <p:spPr/>
        <p:txBody>
          <a:bodyPr/>
          <a:lstStyle/>
          <a:p>
            <a:r>
              <a:rPr lang="en-US" dirty="0"/>
              <a:t>Presentation title</a:t>
            </a:r>
            <a:endParaRPr lang="en-PK"/>
          </a:p>
        </p:txBody>
      </p:sp>
      <p:sp>
        <p:nvSpPr>
          <p:cNvPr id="7" name="Slide Number Placeholder 6">
            <a:extLst>
              <a:ext uri="{FF2B5EF4-FFF2-40B4-BE49-F238E27FC236}">
                <a16:creationId xmlns:a16="http://schemas.microsoft.com/office/drawing/2014/main" id="{B9DFABEB-B6B7-2591-AE85-265A3F873192}"/>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2062309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2A6A-C17E-2616-3199-C8D78E7EE7E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id="{37705714-E101-08DD-6A13-D561A3EC2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4" name="Text Placeholder 3">
            <a:extLst>
              <a:ext uri="{FF2B5EF4-FFF2-40B4-BE49-F238E27FC236}">
                <a16:creationId xmlns:a16="http://schemas.microsoft.com/office/drawing/2014/main" id="{B16ECB26-D659-5BC3-C669-1B45225D2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D4464F27-6C3B-1E36-B1DC-ECB72DCF22AC}"/>
              </a:ext>
            </a:extLst>
          </p:cNvPr>
          <p:cNvSpPr>
            <a:spLocks noGrp="1"/>
          </p:cNvSpPr>
          <p:nvPr>
            <p:ph type="dt" sz="half" idx="10"/>
          </p:nvPr>
        </p:nvSpPr>
        <p:spPr/>
        <p:txBody>
          <a:bodyPr/>
          <a:lstStyle/>
          <a:p>
            <a:endParaRPr lang="en-US" noProof="0"/>
          </a:p>
        </p:txBody>
      </p:sp>
      <p:sp>
        <p:nvSpPr>
          <p:cNvPr id="6" name="Footer Placeholder 5">
            <a:extLst>
              <a:ext uri="{FF2B5EF4-FFF2-40B4-BE49-F238E27FC236}">
                <a16:creationId xmlns:a16="http://schemas.microsoft.com/office/drawing/2014/main" id="{1BC595AB-D292-D355-47CD-748C160B1BD3}"/>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CC1CEE5F-F44A-DD2C-EEC3-D4C76B69D15D}"/>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75293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3BBE-23DC-E951-32B6-0E91B8089184}"/>
              </a:ext>
            </a:extLst>
          </p:cNvPr>
          <p:cNvSpPr>
            <a:spLocks noGrp="1"/>
          </p:cNvSpPr>
          <p:nvPr>
            <p:ph type="title"/>
          </p:nvPr>
        </p:nvSpPr>
        <p:spPr>
          <a:xfrm>
            <a:off x="2295144" y="1463040"/>
            <a:ext cx="7498080" cy="704088"/>
          </a:xfrm>
        </p:spPr>
        <p:txBody>
          <a:bodyPr/>
          <a:lstStyle>
            <a:lvl1pPr>
              <a:defRPr sz="5000"/>
            </a:lvl1pPr>
          </a:lstStyle>
          <a:p>
            <a:r>
              <a:rPr lang="en-US"/>
              <a:t>Click to edit Master title style</a:t>
            </a:r>
            <a:endParaRPr lang="en-PK" dirty="0"/>
          </a:p>
        </p:txBody>
      </p:sp>
      <p:sp>
        <p:nvSpPr>
          <p:cNvPr id="3" name="Content Placeholder 2">
            <a:extLst>
              <a:ext uri="{FF2B5EF4-FFF2-40B4-BE49-F238E27FC236}">
                <a16:creationId xmlns:a16="http://schemas.microsoft.com/office/drawing/2014/main" id="{4110836A-7452-872A-28D0-081C1338DC63}"/>
              </a:ext>
            </a:extLst>
          </p:cNvPr>
          <p:cNvSpPr>
            <a:spLocks noGrp="1"/>
          </p:cNvSpPr>
          <p:nvPr>
            <p:ph idx="1"/>
          </p:nvPr>
        </p:nvSpPr>
        <p:spPr>
          <a:xfrm>
            <a:off x="2322576" y="2953512"/>
            <a:ext cx="7470648" cy="3296563"/>
          </a:xfrm>
        </p:spPr>
        <p:txBody>
          <a:bodyPr/>
          <a:lstStyle>
            <a:lvl1pPr marL="0" indent="0">
              <a:lnSpc>
                <a:spcPct val="100000"/>
              </a:lnSpc>
              <a:spcBef>
                <a:spcPts val="0"/>
              </a:spcBef>
              <a:spcAft>
                <a:spcPts val="1500"/>
              </a:spcAft>
              <a:buNone/>
              <a:defRPr sz="2200" b="1"/>
            </a:lvl1pPr>
            <a:lvl2pPr marL="0" indent="0">
              <a:lnSpc>
                <a:spcPct val="100000"/>
              </a:lnSpc>
              <a:spcBef>
                <a:spcPts val="0"/>
              </a:spcBef>
              <a:buNone/>
              <a:defRPr sz="1600" i="1"/>
            </a:lvl2pPr>
          </a:lstStyle>
          <a:p>
            <a:pPr lvl="0"/>
            <a:r>
              <a:rPr lang="en-US"/>
              <a:t>Click to edit Master text styles</a:t>
            </a:r>
          </a:p>
          <a:p>
            <a:pPr lvl="1"/>
            <a:r>
              <a:rPr lang="en-US"/>
              <a:t>Second level</a:t>
            </a:r>
          </a:p>
          <a:p>
            <a:pPr lvl="2"/>
            <a:r>
              <a:rPr lang="en-US"/>
              <a:t>Third level</a:t>
            </a:r>
          </a:p>
        </p:txBody>
      </p:sp>
      <p:sp>
        <p:nvSpPr>
          <p:cNvPr id="5" name="Footer Placeholder 4">
            <a:extLst>
              <a:ext uri="{FF2B5EF4-FFF2-40B4-BE49-F238E27FC236}">
                <a16:creationId xmlns:a16="http://schemas.microsoft.com/office/drawing/2014/main" id="{35E39F35-2573-69E0-B17D-B4B0F85CE77B}"/>
              </a:ext>
            </a:extLst>
          </p:cNvPr>
          <p:cNvSpPr>
            <a:spLocks noGrp="1"/>
          </p:cNvSpPr>
          <p:nvPr>
            <p:ph type="ftr" sz="quarter" idx="11"/>
          </p:nvPr>
        </p:nvSpPr>
        <p:spPr/>
        <p:txBody>
          <a:bodyPr/>
          <a:lstStyle/>
          <a:p>
            <a:r>
              <a:rPr lang="en-US" dirty="0"/>
              <a:t>Presentation title</a:t>
            </a:r>
            <a:endParaRPr lang="en-PK"/>
          </a:p>
        </p:txBody>
      </p:sp>
      <p:sp>
        <p:nvSpPr>
          <p:cNvPr id="6" name="Slide Number Placeholder 5">
            <a:extLst>
              <a:ext uri="{FF2B5EF4-FFF2-40B4-BE49-F238E27FC236}">
                <a16:creationId xmlns:a16="http://schemas.microsoft.com/office/drawing/2014/main" id="{35B5CE41-241D-72CD-1C8F-006A477B53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grpSp>
        <p:nvGrpSpPr>
          <p:cNvPr id="7" name="Group 6">
            <a:extLst>
              <a:ext uri="{FF2B5EF4-FFF2-40B4-BE49-F238E27FC236}">
                <a16:creationId xmlns:a16="http://schemas.microsoft.com/office/drawing/2014/main" id="{52789DD7-8E5F-BCF6-7A1E-0AC33BD880AC}"/>
              </a:ext>
            </a:extLst>
          </p:cNvPr>
          <p:cNvGrpSpPr/>
          <p:nvPr userDrawn="1"/>
        </p:nvGrpSpPr>
        <p:grpSpPr>
          <a:xfrm>
            <a:off x="2400300" y="2535841"/>
            <a:ext cx="9801127" cy="821"/>
            <a:chOff x="2286319" y="5546299"/>
            <a:chExt cx="9801127" cy="903"/>
          </a:xfrm>
        </p:grpSpPr>
        <p:cxnSp>
          <p:nvCxnSpPr>
            <p:cNvPr id="8" name="Straight Connector 7">
              <a:extLst>
                <a:ext uri="{FF2B5EF4-FFF2-40B4-BE49-F238E27FC236}">
                  <a16:creationId xmlns:a16="http://schemas.microsoft.com/office/drawing/2014/main" id="{D610F86C-F479-AC03-216E-DD60112AC854}"/>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A02E8F6-3623-48C2-4F02-9472E2977FB8}"/>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8269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9D39-DAD0-D550-D3C7-42F702A78C3A}"/>
              </a:ext>
            </a:extLst>
          </p:cNvPr>
          <p:cNvSpPr>
            <a:spLocks noGrp="1"/>
          </p:cNvSpPr>
          <p:nvPr>
            <p:ph type="title"/>
          </p:nvPr>
        </p:nvSpPr>
        <p:spPr>
          <a:xfrm>
            <a:off x="4056992" y="1709738"/>
            <a:ext cx="7290458" cy="2852737"/>
          </a:xfrm>
        </p:spPr>
        <p:txBody>
          <a:bodyPr anchor="b"/>
          <a:lstStyle>
            <a:lvl1pPr>
              <a:defRPr sz="6000">
                <a:solidFill>
                  <a:schemeClr val="bg1"/>
                </a:solidFill>
              </a:defRPr>
            </a:lvl1pPr>
          </a:lstStyle>
          <a:p>
            <a:r>
              <a:rPr lang="en-US"/>
              <a:t>Click to edit Master title style</a:t>
            </a:r>
            <a:endParaRPr lang="en-PK" dirty="0"/>
          </a:p>
        </p:txBody>
      </p:sp>
      <p:sp>
        <p:nvSpPr>
          <p:cNvPr id="3" name="Text Placeholder 2">
            <a:extLst>
              <a:ext uri="{FF2B5EF4-FFF2-40B4-BE49-F238E27FC236}">
                <a16:creationId xmlns:a16="http://schemas.microsoft.com/office/drawing/2014/main" id="{8E054DFA-4C17-2AA0-0E19-8D452B73AA20}"/>
              </a:ext>
            </a:extLst>
          </p:cNvPr>
          <p:cNvSpPr>
            <a:spLocks noGrp="1"/>
          </p:cNvSpPr>
          <p:nvPr>
            <p:ph type="body" idx="1"/>
          </p:nvPr>
        </p:nvSpPr>
        <p:spPr>
          <a:xfrm>
            <a:off x="4056992" y="4589463"/>
            <a:ext cx="729045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oup 6">
            <a:extLst>
              <a:ext uri="{FF2B5EF4-FFF2-40B4-BE49-F238E27FC236}">
                <a16:creationId xmlns:a16="http://schemas.microsoft.com/office/drawing/2014/main" id="{AF8D5DED-A875-4BFE-015E-C29679EC468C}"/>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4ED54A14-B37E-AA5D-2F7D-4530DEF3C347}"/>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611F7DB-0F8D-8E5A-0137-AD5E5B20C351}"/>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271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dark">
    <p:bg>
      <p:bgPr>
        <a:solidFill>
          <a:schemeClr val="accent5"/>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7" name="Straight Connector 6">
            <a:extLst>
              <a:ext uri="{FF2B5EF4-FFF2-40B4-BE49-F238E27FC236}">
                <a16:creationId xmlns:a16="http://schemas.microsoft.com/office/drawing/2014/main" id="{01882412-D2D4-9CF0-CD39-2EAE79B8A310}"/>
              </a:ext>
            </a:extLst>
          </p:cNvPr>
          <p:cNvCxnSpPr>
            <a:cxnSpLocks/>
          </p:cNvCxnSpPr>
          <p:nvPr userDrawn="1"/>
        </p:nvCxnSpPr>
        <p:spPr>
          <a:xfrm>
            <a:off x="4267200" y="2523744"/>
            <a:ext cx="7924800" cy="88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229B6F2-011B-853F-5BA1-FA1722B6E1C8}"/>
              </a:ext>
            </a:extLst>
          </p:cNvPr>
          <p:cNvCxnSpPr>
            <a:cxnSpLocks/>
          </p:cNvCxnSpPr>
          <p:nvPr userDrawn="1"/>
        </p:nvCxnSpPr>
        <p:spPr>
          <a:xfrm>
            <a:off x="723384" y="2523744"/>
            <a:ext cx="3543816"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bg1"/>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8961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lumn light">
    <p:bg>
      <p:bgPr>
        <a:solidFill>
          <a:schemeClr val="accent6"/>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3" name="Group 12">
            <a:extLst>
              <a:ext uri="{FF2B5EF4-FFF2-40B4-BE49-F238E27FC236}">
                <a16:creationId xmlns:a16="http://schemas.microsoft.com/office/drawing/2014/main" id="{4ED40495-D9DB-AA87-4474-68DA5D8CA88C}"/>
              </a:ext>
            </a:extLst>
          </p:cNvPr>
          <p:cNvGrpSpPr/>
          <p:nvPr userDrawn="1"/>
        </p:nvGrpSpPr>
        <p:grpSpPr>
          <a:xfrm rot="10800000">
            <a:off x="726958" y="2521655"/>
            <a:ext cx="11480808" cy="1"/>
            <a:chOff x="2077471" y="5539116"/>
            <a:chExt cx="11480808" cy="1"/>
          </a:xfrm>
        </p:grpSpPr>
        <p:cxnSp>
          <p:nvCxnSpPr>
            <p:cNvPr id="16" name="Straight Connector 15">
              <a:extLst>
                <a:ext uri="{FF2B5EF4-FFF2-40B4-BE49-F238E27FC236}">
                  <a16:creationId xmlns:a16="http://schemas.microsoft.com/office/drawing/2014/main" id="{A15A6649-BE77-6F3F-DF74-0045E0AC6025}"/>
                </a:ext>
              </a:extLst>
            </p:cNvPr>
            <p:cNvCxnSpPr>
              <a:cxnSpLocks/>
            </p:cNvCxnSpPr>
            <p:nvPr/>
          </p:nvCxnSpPr>
          <p:spPr>
            <a:xfrm>
              <a:off x="2077471" y="5539116"/>
              <a:ext cx="4755396"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F33DD1-C51F-9BE1-2F97-D4025B3E653D}"/>
                </a:ext>
              </a:extLst>
            </p:cNvPr>
            <p:cNvCxnSpPr>
              <a:cxnSpLocks/>
            </p:cNvCxnSpPr>
            <p:nvPr/>
          </p:nvCxnSpPr>
          <p:spPr>
            <a:xfrm>
              <a:off x="6816103" y="5539117"/>
              <a:ext cx="6742176"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58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dark band">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66E69F-7113-AC99-F7E1-A44B7D64DEF3}"/>
              </a:ext>
            </a:extLst>
          </p:cNvPr>
          <p:cNvSpPr/>
          <p:nvPr userDrawn="1"/>
        </p:nvSpPr>
        <p:spPr>
          <a:xfrm>
            <a:off x="0" y="0"/>
            <a:ext cx="12192000" cy="30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lvl1pPr>
              <a:defRPr>
                <a:solidFill>
                  <a:schemeClr val="accent5"/>
                </a:solidFill>
              </a:defRPr>
            </a:lvl1p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accent5"/>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accent5"/>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348386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9" name="Group 18">
            <a:extLst>
              <a:ext uri="{FF2B5EF4-FFF2-40B4-BE49-F238E27FC236}">
                <a16:creationId xmlns:a16="http://schemas.microsoft.com/office/drawing/2014/main" id="{FF8CCEDA-D691-A48A-BAAF-D004EBE38E55}"/>
              </a:ext>
            </a:extLst>
          </p:cNvPr>
          <p:cNvGrpSpPr/>
          <p:nvPr userDrawn="1"/>
        </p:nvGrpSpPr>
        <p:grpSpPr>
          <a:xfrm rot="16200000" flipV="1">
            <a:off x="8764091" y="3943349"/>
            <a:ext cx="5829301" cy="0"/>
            <a:chOff x="2287349" y="55407920"/>
            <a:chExt cx="11160369" cy="0"/>
          </a:xfrm>
        </p:grpSpPr>
        <p:cxnSp>
          <p:nvCxnSpPr>
            <p:cNvPr id="20" name="Straight Connector 19">
              <a:extLst>
                <a:ext uri="{FF2B5EF4-FFF2-40B4-BE49-F238E27FC236}">
                  <a16:creationId xmlns:a16="http://schemas.microsoft.com/office/drawing/2014/main" id="{5605A0EB-A31A-D2D4-5671-D1F763493E1F}"/>
                </a:ext>
              </a:extLst>
            </p:cNvPr>
            <p:cNvCxnSpPr>
              <a:cxnSpLocks/>
            </p:cNvCxnSpPr>
            <p:nvPr/>
          </p:nvCxnSpPr>
          <p:spPr>
            <a:xfrm rot="16200000">
              <a:off x="5934529" y="51760740"/>
              <a:ext cx="0" cy="729436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FEFE03D-E00E-B4FD-6765-44E55D5FA212}"/>
                </a:ext>
              </a:extLst>
            </p:cNvPr>
            <p:cNvCxnSpPr>
              <a:cxnSpLocks/>
            </p:cNvCxnSpPr>
            <p:nvPr/>
          </p:nvCxnSpPr>
          <p:spPr>
            <a:xfrm rot="16200000">
              <a:off x="11514714" y="53474916"/>
              <a:ext cx="0" cy="3866008"/>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628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on the left">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F5A1967-7F8F-319E-2E67-BD9E4F074B05}"/>
              </a:ext>
            </a:extLst>
          </p:cNvPr>
          <p:cNvSpPr/>
          <p:nvPr userDrawn="1"/>
        </p:nvSpPr>
        <p:spPr>
          <a:xfrm>
            <a:off x="8115301" y="0"/>
            <a:ext cx="40766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solidFill>
                <a:schemeClr val="bg2"/>
              </a:solidFill>
            </a:endParaRPr>
          </a:p>
        </p:txBody>
      </p:sp>
      <p:grpSp>
        <p:nvGrpSpPr>
          <p:cNvPr id="19" name="Group 18">
            <a:extLst>
              <a:ext uri="{FF2B5EF4-FFF2-40B4-BE49-F238E27FC236}">
                <a16:creationId xmlns:a16="http://schemas.microsoft.com/office/drawing/2014/main" id="{52425424-7549-BE00-EA05-384DBD00F3B2}"/>
              </a:ext>
            </a:extLst>
          </p:cNvPr>
          <p:cNvGrpSpPr/>
          <p:nvPr userDrawn="1"/>
        </p:nvGrpSpPr>
        <p:grpSpPr>
          <a:xfrm>
            <a:off x="6317679" y="4564864"/>
            <a:ext cx="5858373" cy="385"/>
            <a:chOff x="5440605" y="5540787"/>
            <a:chExt cx="5858373" cy="385"/>
          </a:xfrm>
        </p:grpSpPr>
        <p:cxnSp>
          <p:nvCxnSpPr>
            <p:cNvPr id="20" name="Straight Connector 19">
              <a:extLst>
                <a:ext uri="{FF2B5EF4-FFF2-40B4-BE49-F238E27FC236}">
                  <a16:creationId xmlns:a16="http://schemas.microsoft.com/office/drawing/2014/main" id="{4D88329B-DC1A-F93F-7A3A-84FDE2989BB6}"/>
                </a:ext>
              </a:extLst>
            </p:cNvPr>
            <p:cNvCxnSpPr>
              <a:cxnSpLocks/>
            </p:cNvCxnSpPr>
            <p:nvPr/>
          </p:nvCxnSpPr>
          <p:spPr>
            <a:xfrm>
              <a:off x="5440605" y="5541172"/>
              <a:ext cx="179762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690B71-E252-7020-6DC7-F643767B2B78}"/>
                </a:ext>
              </a:extLst>
            </p:cNvPr>
            <p:cNvCxnSpPr>
              <a:cxnSpLocks/>
            </p:cNvCxnSpPr>
            <p:nvPr/>
          </p:nvCxnSpPr>
          <p:spPr>
            <a:xfrm>
              <a:off x="7237724" y="5540787"/>
              <a:ext cx="406125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217920" y="2514600"/>
            <a:ext cx="4846320" cy="1682749"/>
          </a:xfrm>
        </p:spPr>
        <p:txBody>
          <a:bodyPr/>
          <a:lstStyle>
            <a:lvl1pPr>
              <a:lnSpc>
                <a:spcPct val="10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30936"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30936" y="358444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365760" y="4123944"/>
            <a:ext cx="4754880" cy="941831"/>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22" name="Text Placeholder 10">
            <a:extLst>
              <a:ext uri="{FF2B5EF4-FFF2-40B4-BE49-F238E27FC236}">
                <a16:creationId xmlns:a16="http://schemas.microsoft.com/office/drawing/2014/main" id="{93287C28-1CA8-AEA5-1E16-BC0B1E99CD24}"/>
              </a:ext>
            </a:extLst>
          </p:cNvPr>
          <p:cNvSpPr>
            <a:spLocks noGrp="1"/>
          </p:cNvSpPr>
          <p:nvPr>
            <p:ph type="body" sz="quarter" idx="17"/>
          </p:nvPr>
        </p:nvSpPr>
        <p:spPr>
          <a:xfrm>
            <a:off x="630936" y="5065776"/>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3" name="Text Placeholder 13">
            <a:extLst>
              <a:ext uri="{FF2B5EF4-FFF2-40B4-BE49-F238E27FC236}">
                <a16:creationId xmlns:a16="http://schemas.microsoft.com/office/drawing/2014/main" id="{19920C32-5167-72B1-7B9E-709723F907CE}"/>
              </a:ext>
            </a:extLst>
          </p:cNvPr>
          <p:cNvSpPr>
            <a:spLocks noGrp="1"/>
          </p:cNvSpPr>
          <p:nvPr>
            <p:ph type="body" sz="quarter" idx="18"/>
          </p:nvPr>
        </p:nvSpPr>
        <p:spPr>
          <a:xfrm>
            <a:off x="365760" y="5605272"/>
            <a:ext cx="4754880" cy="1143254"/>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377598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on the right">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5F7D9D8-A960-E038-84D2-764C7A50F698}"/>
              </a:ext>
            </a:extLst>
          </p:cNvPr>
          <p:cNvSpPr/>
          <p:nvPr userDrawn="1"/>
        </p:nvSpPr>
        <p:spPr>
          <a:xfrm>
            <a:off x="-12700" y="858"/>
            <a:ext cx="3060700" cy="68571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8932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89320" y="394106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40DF3371-342F-C17D-5A7F-EF76E89A55C5}"/>
              </a:ext>
            </a:extLst>
          </p:cNvPr>
          <p:cNvGrpSpPr/>
          <p:nvPr userDrawn="1"/>
        </p:nvGrpSpPr>
        <p:grpSpPr>
          <a:xfrm>
            <a:off x="-11882" y="3045007"/>
            <a:ext cx="4279082" cy="364"/>
            <a:chOff x="5475479" y="5537794"/>
            <a:chExt cx="4279082" cy="364"/>
          </a:xfrm>
        </p:grpSpPr>
        <p:cxnSp>
          <p:nvCxnSpPr>
            <p:cNvPr id="24" name="Straight Connector 23">
              <a:extLst>
                <a:ext uri="{FF2B5EF4-FFF2-40B4-BE49-F238E27FC236}">
                  <a16:creationId xmlns:a16="http://schemas.microsoft.com/office/drawing/2014/main" id="{84369914-5489-3EA1-5419-F83F6C7A150D}"/>
                </a:ext>
              </a:extLst>
            </p:cNvPr>
            <p:cNvCxnSpPr>
              <a:cxnSpLocks/>
            </p:cNvCxnSpPr>
            <p:nvPr/>
          </p:nvCxnSpPr>
          <p:spPr>
            <a:xfrm>
              <a:off x="5475479" y="5537976"/>
              <a:ext cx="30607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BDE23CC-0B75-F3A6-1882-265BF90D4AA1}"/>
                </a:ext>
              </a:extLst>
            </p:cNvPr>
            <p:cNvCxnSpPr>
              <a:cxnSpLocks/>
            </p:cNvCxnSpPr>
            <p:nvPr/>
          </p:nvCxnSpPr>
          <p:spPr>
            <a:xfrm flipV="1">
              <a:off x="8537690" y="5537794"/>
              <a:ext cx="1216871" cy="36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09772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on the right dark">
    <p:bg>
      <p:bgPr>
        <a:solidFill>
          <a:schemeClr val="accent5"/>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749AEB6-4539-A203-D085-8EBE329C08E0}"/>
              </a:ext>
            </a:extLst>
          </p:cNvPr>
          <p:cNvSpPr/>
          <p:nvPr userDrawn="1"/>
        </p:nvSpPr>
        <p:spPr>
          <a:xfrm>
            <a:off x="3962399" y="858"/>
            <a:ext cx="8271641" cy="68571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2"/>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bg1"/>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accent4"/>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35331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71032" y="179222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71032" y="394106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0D78A0CF-0A37-4436-67C4-B32FD7703E96}"/>
              </a:ext>
            </a:extLst>
          </p:cNvPr>
          <p:cNvGrpSpPr/>
          <p:nvPr userDrawn="1"/>
        </p:nvGrpSpPr>
        <p:grpSpPr>
          <a:xfrm>
            <a:off x="-28308" y="2514621"/>
            <a:ext cx="5666632" cy="0"/>
            <a:chOff x="5464255" y="5541151"/>
            <a:chExt cx="5666632" cy="0"/>
          </a:xfrm>
        </p:grpSpPr>
        <p:cxnSp>
          <p:nvCxnSpPr>
            <p:cNvPr id="24" name="Straight Connector 23">
              <a:extLst>
                <a:ext uri="{FF2B5EF4-FFF2-40B4-BE49-F238E27FC236}">
                  <a16:creationId xmlns:a16="http://schemas.microsoft.com/office/drawing/2014/main" id="{8FC6D8A4-CA31-16C2-95B7-B98F65F29A69}"/>
                </a:ext>
              </a:extLst>
            </p:cNvPr>
            <p:cNvCxnSpPr>
              <a:cxnSpLocks/>
            </p:cNvCxnSpPr>
            <p:nvPr/>
          </p:nvCxnSpPr>
          <p:spPr>
            <a:xfrm>
              <a:off x="5464255" y="5541151"/>
              <a:ext cx="3991534"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2097A8D-64FC-CDBD-4497-5E32BC6AF9C2}"/>
                </a:ext>
              </a:extLst>
            </p:cNvPr>
            <p:cNvCxnSpPr>
              <a:cxnSpLocks/>
            </p:cNvCxnSpPr>
            <p:nvPr/>
          </p:nvCxnSpPr>
          <p:spPr>
            <a:xfrm>
              <a:off x="9454487" y="5541151"/>
              <a:ext cx="16764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193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6BC278-3A9A-4241-1DE5-469D2AB5E36B}"/>
              </a:ext>
            </a:extLst>
          </p:cNvPr>
          <p:cNvSpPr>
            <a:spLocks noGrp="1"/>
          </p:cNvSpPr>
          <p:nvPr>
            <p:ph type="title"/>
          </p:nvPr>
        </p:nvSpPr>
        <p:spPr>
          <a:xfrm>
            <a:off x="838200" y="1115367"/>
            <a:ext cx="10515600" cy="575321"/>
          </a:xfrm>
          <a:prstGeom prst="rect">
            <a:avLst/>
          </a:prstGeom>
        </p:spPr>
        <p:txBody>
          <a:bodyPr vert="horz" lIns="91440" tIns="45720" rIns="91440" bIns="45720" rtlCol="0" anchor="t">
            <a:no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138A5E58-5605-E2B6-AEBE-7EF159AAD7E2}"/>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B221D507-72FD-CB53-B342-C69D562AF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noProof="0"/>
          </a:p>
        </p:txBody>
      </p:sp>
      <p:sp>
        <p:nvSpPr>
          <p:cNvPr id="5" name="Footer Placeholder 4">
            <a:extLst>
              <a:ext uri="{FF2B5EF4-FFF2-40B4-BE49-F238E27FC236}">
                <a16:creationId xmlns:a16="http://schemas.microsoft.com/office/drawing/2014/main" id="{01A3E9A7-861F-C5C4-DD4E-37AC66D867ED}"/>
              </a:ext>
            </a:extLst>
          </p:cNvPr>
          <p:cNvSpPr>
            <a:spLocks noGrp="1"/>
          </p:cNvSpPr>
          <p:nvPr>
            <p:ph type="ftr" sz="quarter" idx="3"/>
          </p:nvPr>
        </p:nvSpPr>
        <p:spPr>
          <a:xfrm>
            <a:off x="411480" y="301752"/>
            <a:ext cx="1828800" cy="274320"/>
          </a:xfrm>
          <a:prstGeom prst="rect">
            <a:avLst/>
          </a:prstGeom>
        </p:spPr>
        <p:txBody>
          <a:bodyPr vert="horz" lIns="91440" tIns="45720" rIns="91440" bIns="45720" rtlCol="0" anchor="ctr">
            <a:noAutofit/>
          </a:bodyPr>
          <a:lstStyle>
            <a:lvl1pPr algn="l">
              <a:defRPr sz="1200">
                <a:solidFill>
                  <a:schemeClr val="tx2"/>
                </a:solidFill>
              </a:defRPr>
            </a:lvl1pPr>
          </a:lstStyle>
          <a:p>
            <a:r>
              <a:rPr lang="en-US" dirty="0"/>
              <a:t>Presentation title</a:t>
            </a:r>
            <a:endParaRPr lang="en-PK" dirty="0"/>
          </a:p>
        </p:txBody>
      </p:sp>
      <p:sp>
        <p:nvSpPr>
          <p:cNvPr id="6" name="Slide Number Placeholder 5">
            <a:extLst>
              <a:ext uri="{FF2B5EF4-FFF2-40B4-BE49-F238E27FC236}">
                <a16:creationId xmlns:a16="http://schemas.microsoft.com/office/drawing/2014/main" id="{5877A1DC-56B8-6C78-5020-E45478D099C6}"/>
              </a:ext>
            </a:extLst>
          </p:cNvPr>
          <p:cNvSpPr>
            <a:spLocks noGrp="1"/>
          </p:cNvSpPr>
          <p:nvPr>
            <p:ph type="sldNum" sz="quarter" idx="4"/>
          </p:nvPr>
        </p:nvSpPr>
        <p:spPr>
          <a:xfrm>
            <a:off x="10122408" y="301752"/>
            <a:ext cx="1673352" cy="274320"/>
          </a:xfrm>
          <a:prstGeom prst="rect">
            <a:avLst/>
          </a:prstGeom>
        </p:spPr>
        <p:txBody>
          <a:bodyPr vert="horz" lIns="91440" tIns="45720" rIns="91440" bIns="45720" rtlCol="0" anchor="ctr">
            <a:noAutofit/>
          </a:bodyPr>
          <a:lstStyle>
            <a:lvl1pPr algn="r">
              <a:defRPr sz="1200">
                <a:solidFill>
                  <a:schemeClr val="tx2"/>
                </a:solidFill>
              </a:defRPr>
            </a:lvl1pPr>
          </a:lstStyle>
          <a:p>
            <a:fld id="{5BFCF61C-3B18-4C03-8326-CC3B32D710C9}" type="slidenum">
              <a:rPr lang="en-US" noProof="0" smtClean="0"/>
              <a:pPr/>
              <a:t>‹#›</a:t>
            </a:fld>
            <a:endParaRPr lang="en-US" noProof="0"/>
          </a:p>
        </p:txBody>
      </p:sp>
    </p:spTree>
    <p:extLst>
      <p:ext uri="{BB962C8B-B14F-4D97-AF65-F5344CB8AC3E}">
        <p14:creationId xmlns:p14="http://schemas.microsoft.com/office/powerpoint/2010/main" val="135068052"/>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1" r:id="rId3"/>
    <p:sldLayoutId id="2147483660" r:id="rId4"/>
    <p:sldLayoutId id="2147483661" r:id="rId5"/>
    <p:sldLayoutId id="2147483665" r:id="rId6"/>
    <p:sldLayoutId id="2147483662" r:id="rId7"/>
    <p:sldLayoutId id="2147483664" r:id="rId8"/>
    <p:sldLayoutId id="2147483663" r:id="rId9"/>
    <p:sldLayoutId id="2147483652" r:id="rId10"/>
    <p:sldLayoutId id="2147483666" r:id="rId11"/>
    <p:sldLayoutId id="2147483658" r:id="rId12"/>
    <p:sldLayoutId id="2147483654" r:id="rId13"/>
    <p:sldLayoutId id="2147483655" r:id="rId14"/>
    <p:sldLayoutId id="2147483656" r:id="rId15"/>
    <p:sldLayoutId id="2147483657" r:id="rId16"/>
  </p:sldLayoutIdLst>
  <p:hf hdr="0" dt="0"/>
  <p:txStyles>
    <p:titleStyle>
      <a:lvl1pPr algn="l" defTabSz="914400" rtl="0" eaLnBrk="1" latinLnBrk="0" hangingPunct="1">
        <a:lnSpc>
          <a:spcPct val="80000"/>
        </a:lnSpc>
        <a:spcBef>
          <a:spcPct val="0"/>
        </a:spcBef>
        <a:buNone/>
        <a:defRPr sz="4400" kern="1200" cap="all" baseline="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04B07C7A-8E1D-7BF7-31C8-5C68C6D2F9CF}"/>
              </a:ext>
            </a:extLst>
          </p:cNvPr>
          <p:cNvSpPr>
            <a:spLocks noGrp="1"/>
          </p:cNvSpPr>
          <p:nvPr>
            <p:ph type="ctrTitle"/>
          </p:nvPr>
        </p:nvSpPr>
        <p:spPr>
          <a:xfrm>
            <a:off x="1149974" y="1326232"/>
            <a:ext cx="10323987" cy="2486816"/>
          </a:xfrm>
        </p:spPr>
        <p:txBody>
          <a:bodyPr>
            <a:normAutofit fontScale="90000"/>
          </a:bodyPr>
          <a:lstStyle/>
          <a:p>
            <a:r>
              <a:rPr lang="en-US" dirty="0"/>
              <a:t>Sales Analysis Using Power BI &amp; SQL  </a:t>
            </a:r>
          </a:p>
        </p:txBody>
      </p:sp>
      <p:sp>
        <p:nvSpPr>
          <p:cNvPr id="11" name="Subtitle 10">
            <a:extLst>
              <a:ext uri="{FF2B5EF4-FFF2-40B4-BE49-F238E27FC236}">
                <a16:creationId xmlns:a16="http://schemas.microsoft.com/office/drawing/2014/main" id="{EF3A7BFE-9123-98C4-791C-9A3FE773CF97}"/>
              </a:ext>
            </a:extLst>
          </p:cNvPr>
          <p:cNvSpPr>
            <a:spLocks noGrp="1"/>
          </p:cNvSpPr>
          <p:nvPr>
            <p:ph type="subTitle" idx="1"/>
          </p:nvPr>
        </p:nvSpPr>
        <p:spPr/>
        <p:txBody>
          <a:bodyPr/>
          <a:lstStyle/>
          <a:p>
            <a:r>
              <a:rPr lang="en-US" dirty="0"/>
              <a:t>AISHWARYA KUMAR</a:t>
            </a:r>
            <a:endParaRPr lang="en-PK" dirty="0"/>
          </a:p>
        </p:txBody>
      </p:sp>
    </p:spTree>
    <p:extLst>
      <p:ext uri="{BB962C8B-B14F-4D97-AF65-F5344CB8AC3E}">
        <p14:creationId xmlns:p14="http://schemas.microsoft.com/office/powerpoint/2010/main" val="2863103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CEED6286-6851-6DDB-6D9B-9B02A607B361}"/>
              </a:ext>
            </a:extLst>
          </p:cNvPr>
          <p:cNvSpPr>
            <a:spLocks noGrp="1"/>
          </p:cNvSpPr>
          <p:nvPr>
            <p:ph type="ftr" sz="quarter" idx="11"/>
          </p:nvPr>
        </p:nvSpPr>
        <p:spPr>
          <a:xfrm>
            <a:off x="138917" y="301752"/>
            <a:ext cx="11519681" cy="496941"/>
          </a:xfrm>
        </p:spPr>
        <p:txBody>
          <a:bodyPr/>
          <a:lstStyle/>
          <a:p>
            <a:r>
              <a:rPr lang="en-US" sz="1800" kern="1200" dirty="0">
                <a:solidFill>
                  <a:srgbClr val="3B4546"/>
                </a:solidFill>
                <a:effectLst/>
                <a:latin typeface="Arial" panose="020B0604020202020204" pitchFamily="34" charset="0"/>
                <a:ea typeface="+mn-ea"/>
                <a:cs typeface="+mn-cs"/>
              </a:rPr>
              <a:t>Sales Analysis Using Power BI &amp; SQL 			SAMPLE  MS SQL SERVER MANAGEMENT </a:t>
            </a:r>
            <a:endParaRPr lang="en-US" dirty="0">
              <a:effectLst/>
            </a:endParaRPr>
          </a:p>
          <a:p>
            <a:endParaRPr lang="en-US" dirty="0"/>
          </a:p>
        </p:txBody>
      </p:sp>
      <p:sp>
        <p:nvSpPr>
          <p:cNvPr id="13" name="Slide Number Placeholder 12">
            <a:extLst>
              <a:ext uri="{FF2B5EF4-FFF2-40B4-BE49-F238E27FC236}">
                <a16:creationId xmlns:a16="http://schemas.microsoft.com/office/drawing/2014/main" id="{A783BE29-9226-E728-BAD0-B02DEADFB9C6}"/>
              </a:ext>
            </a:extLst>
          </p:cNvPr>
          <p:cNvSpPr>
            <a:spLocks noGrp="1"/>
          </p:cNvSpPr>
          <p:nvPr>
            <p:ph type="sldNum" sz="quarter" idx="12"/>
          </p:nvPr>
        </p:nvSpPr>
        <p:spPr/>
        <p:txBody>
          <a:bodyPr/>
          <a:lstStyle/>
          <a:p>
            <a:fld id="{5BFCF61C-3B18-4C03-8326-CC3B32D710C9}" type="slidenum">
              <a:rPr lang="en-US" smtClean="0"/>
              <a:pPr/>
              <a:t>10</a:t>
            </a:fld>
            <a:endParaRPr lang="en-US" dirty="0"/>
          </a:p>
        </p:txBody>
      </p:sp>
      <p:pic>
        <p:nvPicPr>
          <p:cNvPr id="16" name="Picture 15" descr="A screenshot of a computer&#10;&#10;Description automatically generated">
            <a:extLst>
              <a:ext uri="{FF2B5EF4-FFF2-40B4-BE49-F238E27FC236}">
                <a16:creationId xmlns:a16="http://schemas.microsoft.com/office/drawing/2014/main" id="{05AF6732-DE40-0273-A2E8-F2FA9CD9B4EE}"/>
              </a:ext>
            </a:extLst>
          </p:cNvPr>
          <p:cNvPicPr>
            <a:picLocks noChangeAspect="1"/>
          </p:cNvPicPr>
          <p:nvPr/>
        </p:nvPicPr>
        <p:blipFill>
          <a:blip r:embed="rId2"/>
          <a:stretch>
            <a:fillRect/>
          </a:stretch>
        </p:blipFill>
        <p:spPr>
          <a:xfrm>
            <a:off x="1881554" y="861239"/>
            <a:ext cx="9712569" cy="5135521"/>
          </a:xfrm>
          <a:prstGeom prst="rect">
            <a:avLst/>
          </a:prstGeom>
        </p:spPr>
      </p:pic>
    </p:spTree>
    <p:extLst>
      <p:ext uri="{BB962C8B-B14F-4D97-AF65-F5344CB8AC3E}">
        <p14:creationId xmlns:p14="http://schemas.microsoft.com/office/powerpoint/2010/main" val="3274647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E71CF54-6E1B-52FE-9848-36452668FD34}"/>
              </a:ext>
            </a:extLst>
          </p:cNvPr>
          <p:cNvSpPr>
            <a:spLocks noGrp="1"/>
          </p:cNvSpPr>
          <p:nvPr>
            <p:ph type="ftr" sz="quarter" idx="11"/>
          </p:nvPr>
        </p:nvSpPr>
        <p:spPr>
          <a:xfrm>
            <a:off x="0" y="86297"/>
            <a:ext cx="12063046" cy="258318"/>
          </a:xfrm>
        </p:spPr>
        <p:txBody>
          <a:bodyPr/>
          <a:lstStyle/>
          <a:p>
            <a:r>
              <a:rPr lang="en-US" dirty="0"/>
              <a:t>Sales Dashboard 								Sales Analysis Using Power BI &amp; SQL  </a:t>
            </a:r>
            <a:endParaRPr lang="en-PK" dirty="0"/>
          </a:p>
          <a:p>
            <a:endParaRPr lang="en-PK" dirty="0"/>
          </a:p>
        </p:txBody>
      </p:sp>
      <p:sp>
        <p:nvSpPr>
          <p:cNvPr id="3" name="Slide Number Placeholder 2">
            <a:extLst>
              <a:ext uri="{FF2B5EF4-FFF2-40B4-BE49-F238E27FC236}">
                <a16:creationId xmlns:a16="http://schemas.microsoft.com/office/drawing/2014/main" id="{11AA0F9F-E8B9-AA61-BBB2-ECE05CFE6E61}"/>
              </a:ext>
            </a:extLst>
          </p:cNvPr>
          <p:cNvSpPr>
            <a:spLocks noGrp="1"/>
          </p:cNvSpPr>
          <p:nvPr>
            <p:ph type="sldNum" sz="quarter" idx="12"/>
          </p:nvPr>
        </p:nvSpPr>
        <p:spPr>
          <a:xfrm>
            <a:off x="10254293" y="-15299"/>
            <a:ext cx="1673352" cy="274320"/>
          </a:xfrm>
        </p:spPr>
        <p:txBody>
          <a:bodyPr/>
          <a:lstStyle/>
          <a:p>
            <a:fld id="{5BFCF61C-3B18-4C03-8326-CC3B32D710C9}" type="slidenum">
              <a:rPr lang="en-US" noProof="0" smtClean="0"/>
              <a:t>11</a:t>
            </a:fld>
            <a:endParaRPr lang="en-US" noProof="0" dirty="0"/>
          </a:p>
        </p:txBody>
      </p:sp>
      <p:pic>
        <p:nvPicPr>
          <p:cNvPr id="5" name="Picture 4" descr="A screenshot of a computer&#10;&#10;Description automatically generated">
            <a:extLst>
              <a:ext uri="{FF2B5EF4-FFF2-40B4-BE49-F238E27FC236}">
                <a16:creationId xmlns:a16="http://schemas.microsoft.com/office/drawing/2014/main" id="{AA691E39-DE6C-E13A-2113-941F2C9B506C}"/>
              </a:ext>
            </a:extLst>
          </p:cNvPr>
          <p:cNvPicPr>
            <a:picLocks noChangeAspect="1"/>
          </p:cNvPicPr>
          <p:nvPr/>
        </p:nvPicPr>
        <p:blipFill>
          <a:blip r:embed="rId2"/>
          <a:stretch>
            <a:fillRect/>
          </a:stretch>
        </p:blipFill>
        <p:spPr>
          <a:xfrm>
            <a:off x="0" y="259021"/>
            <a:ext cx="12192000" cy="6454140"/>
          </a:xfrm>
          <a:prstGeom prst="rect">
            <a:avLst/>
          </a:prstGeom>
        </p:spPr>
      </p:pic>
    </p:spTree>
    <p:extLst>
      <p:ext uri="{BB962C8B-B14F-4D97-AF65-F5344CB8AC3E}">
        <p14:creationId xmlns:p14="http://schemas.microsoft.com/office/powerpoint/2010/main" val="4241546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E71CF54-6E1B-52FE-9848-36452668FD34}"/>
              </a:ext>
            </a:extLst>
          </p:cNvPr>
          <p:cNvSpPr>
            <a:spLocks noGrp="1"/>
          </p:cNvSpPr>
          <p:nvPr>
            <p:ph type="ftr" sz="quarter" idx="11"/>
          </p:nvPr>
        </p:nvSpPr>
        <p:spPr>
          <a:xfrm>
            <a:off x="0" y="180418"/>
            <a:ext cx="11597054" cy="137160"/>
          </a:xfrm>
        </p:spPr>
        <p:txBody>
          <a:bodyPr/>
          <a:lstStyle/>
          <a:p>
            <a:r>
              <a:rPr lang="en-US" dirty="0"/>
              <a:t>Customer Details Dashboard							Sales Analysis Using Power BI &amp; SQL  </a:t>
            </a:r>
            <a:endParaRPr lang="en-PK" dirty="0"/>
          </a:p>
          <a:p>
            <a:endParaRPr lang="en-PK" dirty="0"/>
          </a:p>
        </p:txBody>
      </p:sp>
      <p:sp>
        <p:nvSpPr>
          <p:cNvPr id="3" name="Slide Number Placeholder 2">
            <a:extLst>
              <a:ext uri="{FF2B5EF4-FFF2-40B4-BE49-F238E27FC236}">
                <a16:creationId xmlns:a16="http://schemas.microsoft.com/office/drawing/2014/main" id="{11AA0F9F-E8B9-AA61-BBB2-ECE05CFE6E61}"/>
              </a:ext>
            </a:extLst>
          </p:cNvPr>
          <p:cNvSpPr>
            <a:spLocks noGrp="1"/>
          </p:cNvSpPr>
          <p:nvPr>
            <p:ph type="sldNum" sz="quarter" idx="12"/>
          </p:nvPr>
        </p:nvSpPr>
        <p:spPr>
          <a:xfrm>
            <a:off x="10221175" y="0"/>
            <a:ext cx="1673352" cy="274320"/>
          </a:xfrm>
        </p:spPr>
        <p:txBody>
          <a:bodyPr/>
          <a:lstStyle/>
          <a:p>
            <a:fld id="{5BFCF61C-3B18-4C03-8326-CC3B32D710C9}" type="slidenum">
              <a:rPr lang="en-US" noProof="0" smtClean="0"/>
              <a:t>12</a:t>
            </a:fld>
            <a:endParaRPr lang="en-US" noProof="0" dirty="0"/>
          </a:p>
        </p:txBody>
      </p:sp>
      <p:pic>
        <p:nvPicPr>
          <p:cNvPr id="5" name="Picture 4" descr="A screenshot of a computer&#10;&#10;Description automatically generated">
            <a:extLst>
              <a:ext uri="{FF2B5EF4-FFF2-40B4-BE49-F238E27FC236}">
                <a16:creationId xmlns:a16="http://schemas.microsoft.com/office/drawing/2014/main" id="{696B8646-7393-1174-1814-D03E54C77392}"/>
              </a:ext>
            </a:extLst>
          </p:cNvPr>
          <p:cNvPicPr>
            <a:picLocks noChangeAspect="1"/>
          </p:cNvPicPr>
          <p:nvPr/>
        </p:nvPicPr>
        <p:blipFill>
          <a:blip r:embed="rId2"/>
          <a:stretch>
            <a:fillRect/>
          </a:stretch>
        </p:blipFill>
        <p:spPr>
          <a:xfrm>
            <a:off x="0" y="322502"/>
            <a:ext cx="12192000" cy="6355080"/>
          </a:xfrm>
          <a:prstGeom prst="rect">
            <a:avLst/>
          </a:prstGeom>
        </p:spPr>
      </p:pic>
    </p:spTree>
    <p:extLst>
      <p:ext uri="{BB962C8B-B14F-4D97-AF65-F5344CB8AC3E}">
        <p14:creationId xmlns:p14="http://schemas.microsoft.com/office/powerpoint/2010/main" val="1046284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E71CF54-6E1B-52FE-9848-36452668FD34}"/>
              </a:ext>
            </a:extLst>
          </p:cNvPr>
          <p:cNvSpPr>
            <a:spLocks noGrp="1"/>
          </p:cNvSpPr>
          <p:nvPr>
            <p:ph type="ftr" sz="quarter" idx="11"/>
          </p:nvPr>
        </p:nvSpPr>
        <p:spPr>
          <a:xfrm>
            <a:off x="0" y="-16764"/>
            <a:ext cx="1828800" cy="274320"/>
          </a:xfrm>
        </p:spPr>
        <p:txBody>
          <a:bodyPr/>
          <a:lstStyle/>
          <a:p>
            <a:r>
              <a:rPr lang="en-US" dirty="0"/>
              <a:t>Product Dashboard</a:t>
            </a:r>
            <a:endParaRPr lang="en-PK" dirty="0"/>
          </a:p>
        </p:txBody>
      </p:sp>
      <p:sp>
        <p:nvSpPr>
          <p:cNvPr id="3" name="Slide Number Placeholder 2">
            <a:extLst>
              <a:ext uri="{FF2B5EF4-FFF2-40B4-BE49-F238E27FC236}">
                <a16:creationId xmlns:a16="http://schemas.microsoft.com/office/drawing/2014/main" id="{11AA0F9F-E8B9-AA61-BBB2-ECE05CFE6E61}"/>
              </a:ext>
            </a:extLst>
          </p:cNvPr>
          <p:cNvSpPr>
            <a:spLocks noGrp="1"/>
          </p:cNvSpPr>
          <p:nvPr>
            <p:ph type="sldNum" sz="quarter" idx="12"/>
          </p:nvPr>
        </p:nvSpPr>
        <p:spPr>
          <a:xfrm>
            <a:off x="10303383" y="-16764"/>
            <a:ext cx="1673352" cy="274320"/>
          </a:xfrm>
        </p:spPr>
        <p:txBody>
          <a:bodyPr/>
          <a:lstStyle/>
          <a:p>
            <a:fld id="{5BFCF61C-3B18-4C03-8326-CC3B32D710C9}" type="slidenum">
              <a:rPr lang="en-US" noProof="0" smtClean="0"/>
              <a:t>13</a:t>
            </a:fld>
            <a:endParaRPr lang="en-US" noProof="0" dirty="0"/>
          </a:p>
        </p:txBody>
      </p:sp>
      <p:pic>
        <p:nvPicPr>
          <p:cNvPr id="5" name="Picture 4" descr="A screenshot of a computer&#10;&#10;Description automatically generated">
            <a:extLst>
              <a:ext uri="{FF2B5EF4-FFF2-40B4-BE49-F238E27FC236}">
                <a16:creationId xmlns:a16="http://schemas.microsoft.com/office/drawing/2014/main" id="{BF8369BC-ED3F-DD4B-2445-A65D248AC423}"/>
              </a:ext>
            </a:extLst>
          </p:cNvPr>
          <p:cNvPicPr>
            <a:picLocks noChangeAspect="1"/>
          </p:cNvPicPr>
          <p:nvPr/>
        </p:nvPicPr>
        <p:blipFill>
          <a:blip r:embed="rId2"/>
          <a:stretch>
            <a:fillRect/>
          </a:stretch>
        </p:blipFill>
        <p:spPr>
          <a:xfrm>
            <a:off x="0" y="257556"/>
            <a:ext cx="12192000" cy="6438900"/>
          </a:xfrm>
          <a:prstGeom prst="rect">
            <a:avLst/>
          </a:prstGeom>
        </p:spPr>
      </p:pic>
      <p:sp>
        <p:nvSpPr>
          <p:cNvPr id="6" name="Footer Placeholder 11">
            <a:extLst>
              <a:ext uri="{FF2B5EF4-FFF2-40B4-BE49-F238E27FC236}">
                <a16:creationId xmlns:a16="http://schemas.microsoft.com/office/drawing/2014/main" id="{993CA4DA-D82C-F7FF-8FAA-63F372C20F3B}"/>
              </a:ext>
            </a:extLst>
          </p:cNvPr>
          <p:cNvSpPr txBox="1">
            <a:spLocks/>
          </p:cNvSpPr>
          <p:nvPr/>
        </p:nvSpPr>
        <p:spPr>
          <a:xfrm>
            <a:off x="8630382" y="-132588"/>
            <a:ext cx="2978658" cy="457200"/>
          </a:xfrm>
          <a:prstGeom prst="rect">
            <a:avLst/>
          </a:prstGeom>
        </p:spPr>
        <p:txBody>
          <a:bodyPr vert="horz" lIns="91440" tIns="45720" rIns="91440" bIns="45720" rtlCol="0" anchor="ctr">
            <a:noAutofit/>
          </a:bodyPr>
          <a:lstStyle>
            <a:defPPr>
              <a:defRPr lang="en-PK"/>
            </a:defPPr>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Sales Analysis Using Power BI &amp; SQL  </a:t>
            </a:r>
            <a:endParaRPr lang="en-PK" dirty="0"/>
          </a:p>
        </p:txBody>
      </p:sp>
    </p:spTree>
    <p:extLst>
      <p:ext uri="{BB962C8B-B14F-4D97-AF65-F5344CB8AC3E}">
        <p14:creationId xmlns:p14="http://schemas.microsoft.com/office/powerpoint/2010/main" val="3124338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65C01-2837-2D71-254F-BAEEC669F389}"/>
              </a:ext>
            </a:extLst>
          </p:cNvPr>
          <p:cNvSpPr>
            <a:spLocks noGrp="1"/>
          </p:cNvSpPr>
          <p:nvPr>
            <p:ph type="title"/>
          </p:nvPr>
        </p:nvSpPr>
        <p:spPr/>
        <p:txBody>
          <a:bodyPr/>
          <a:lstStyle/>
          <a:p>
            <a:r>
              <a:rPr lang="en-US"/>
              <a:t>RESOURCES</a:t>
            </a:r>
          </a:p>
        </p:txBody>
      </p:sp>
      <p:sp>
        <p:nvSpPr>
          <p:cNvPr id="13" name="Slide Number Placeholder 12">
            <a:extLst>
              <a:ext uri="{FF2B5EF4-FFF2-40B4-BE49-F238E27FC236}">
                <a16:creationId xmlns:a16="http://schemas.microsoft.com/office/drawing/2014/main" id="{A783BE29-9226-E728-BAD0-B02DEADFB9C6}"/>
              </a:ext>
            </a:extLst>
          </p:cNvPr>
          <p:cNvSpPr>
            <a:spLocks noGrp="1"/>
          </p:cNvSpPr>
          <p:nvPr>
            <p:ph type="sldNum" sz="quarter" idx="12"/>
          </p:nvPr>
        </p:nvSpPr>
        <p:spPr/>
        <p:txBody>
          <a:bodyPr/>
          <a:lstStyle/>
          <a:p>
            <a:fld id="{5BFCF61C-3B18-4C03-8326-CC3B32D710C9}" type="slidenum">
              <a:rPr lang="en-US" smtClean="0"/>
              <a:pPr/>
              <a:t>14</a:t>
            </a:fld>
            <a:endParaRPr lang="en-US"/>
          </a:p>
        </p:txBody>
      </p:sp>
      <p:sp>
        <p:nvSpPr>
          <p:cNvPr id="3" name="Text Placeholder 2">
            <a:extLst>
              <a:ext uri="{FF2B5EF4-FFF2-40B4-BE49-F238E27FC236}">
                <a16:creationId xmlns:a16="http://schemas.microsoft.com/office/drawing/2014/main" id="{3C23C4BE-E1DD-7EED-DB71-4D5F3B63E693}"/>
              </a:ext>
            </a:extLst>
          </p:cNvPr>
          <p:cNvSpPr>
            <a:spLocks noGrp="1"/>
          </p:cNvSpPr>
          <p:nvPr>
            <p:ph type="body" sz="quarter" idx="13"/>
          </p:nvPr>
        </p:nvSpPr>
        <p:spPr/>
        <p:txBody>
          <a:bodyPr/>
          <a:lstStyle/>
          <a:p>
            <a:r>
              <a:rPr lang="en-US"/>
              <a:t>Project Resources</a:t>
            </a:r>
          </a:p>
        </p:txBody>
      </p:sp>
      <p:sp>
        <p:nvSpPr>
          <p:cNvPr id="4" name="Text Placeholder 3">
            <a:extLst>
              <a:ext uri="{FF2B5EF4-FFF2-40B4-BE49-F238E27FC236}">
                <a16:creationId xmlns:a16="http://schemas.microsoft.com/office/drawing/2014/main" id="{A4168C84-B182-4E7D-56FB-01EE4B11DC8B}"/>
              </a:ext>
            </a:extLst>
          </p:cNvPr>
          <p:cNvSpPr>
            <a:spLocks noGrp="1"/>
          </p:cNvSpPr>
          <p:nvPr>
            <p:ph type="body" sz="quarter" idx="14"/>
          </p:nvPr>
        </p:nvSpPr>
        <p:spPr/>
        <p:txBody>
          <a:bodyPr/>
          <a:lstStyle/>
          <a:p>
            <a:r>
              <a:rPr lang="en-US"/>
              <a:t>What Customers Want</a:t>
            </a:r>
          </a:p>
          <a:p>
            <a:endParaRPr lang="en-US"/>
          </a:p>
        </p:txBody>
      </p:sp>
      <p:sp>
        <p:nvSpPr>
          <p:cNvPr id="5" name="Text Placeholder 4">
            <a:extLst>
              <a:ext uri="{FF2B5EF4-FFF2-40B4-BE49-F238E27FC236}">
                <a16:creationId xmlns:a16="http://schemas.microsoft.com/office/drawing/2014/main" id="{43DF41ED-5729-1B31-0C04-21385523D7E1}"/>
              </a:ext>
            </a:extLst>
          </p:cNvPr>
          <p:cNvSpPr>
            <a:spLocks noGrp="1"/>
          </p:cNvSpPr>
          <p:nvPr>
            <p:ph type="body" sz="quarter" idx="15"/>
          </p:nvPr>
        </p:nvSpPr>
        <p:spPr/>
        <p:txBody>
          <a:bodyPr/>
          <a:lstStyle/>
          <a:p>
            <a:r>
              <a:rPr lang="en-US" sz="1400" dirty="0"/>
              <a:t>Online Tutorials and Courses: Platforms like Coursera, Udemy, and LinkedIn Learning offer courses on Power BI and SQL.</a:t>
            </a:r>
          </a:p>
          <a:p>
            <a:r>
              <a:rPr lang="en-US" sz="1400" dirty="0"/>
              <a:t>Community Forums and Support: Microsoft Power BI Community, Stack Overflow, and SQL Server forums for troubleshooting and advice.</a:t>
            </a:r>
          </a:p>
          <a:p>
            <a:r>
              <a:rPr lang="en-US" sz="1400" dirty="0"/>
              <a:t>Books and Articles</a:t>
            </a:r>
          </a:p>
        </p:txBody>
      </p:sp>
      <p:sp>
        <p:nvSpPr>
          <p:cNvPr id="6" name="Text Placeholder 5">
            <a:extLst>
              <a:ext uri="{FF2B5EF4-FFF2-40B4-BE49-F238E27FC236}">
                <a16:creationId xmlns:a16="http://schemas.microsoft.com/office/drawing/2014/main" id="{D180BD75-0796-C71E-07C4-224B63C0CEEF}"/>
              </a:ext>
            </a:extLst>
          </p:cNvPr>
          <p:cNvSpPr>
            <a:spLocks noGrp="1"/>
          </p:cNvSpPr>
          <p:nvPr>
            <p:ph type="body" sz="quarter" idx="16"/>
          </p:nvPr>
        </p:nvSpPr>
        <p:spPr/>
        <p:txBody>
          <a:bodyPr/>
          <a:lstStyle/>
          <a:p>
            <a:r>
              <a:rPr lang="en-US" dirty="0"/>
              <a:t>Customers want their sales to grow exponentially so that they can figure out the new regions where they can invest and expand in future.</a:t>
            </a:r>
          </a:p>
        </p:txBody>
      </p:sp>
      <p:pic>
        <p:nvPicPr>
          <p:cNvPr id="11" name="Picture 10">
            <a:extLst>
              <a:ext uri="{FF2B5EF4-FFF2-40B4-BE49-F238E27FC236}">
                <a16:creationId xmlns:a16="http://schemas.microsoft.com/office/drawing/2014/main" id="{7D622398-DD08-B055-F5E5-B526F68A2A17}"/>
              </a:ext>
            </a:extLst>
          </p:cNvPr>
          <p:cNvPicPr>
            <a:picLocks noChangeAspect="1"/>
          </p:cNvPicPr>
          <p:nvPr/>
        </p:nvPicPr>
        <p:blipFill>
          <a:blip r:embed="rId2"/>
          <a:stretch>
            <a:fillRect/>
          </a:stretch>
        </p:blipFill>
        <p:spPr>
          <a:xfrm>
            <a:off x="220027" y="205751"/>
            <a:ext cx="5686425" cy="323850"/>
          </a:xfrm>
          <a:prstGeom prst="rect">
            <a:avLst/>
          </a:prstGeom>
        </p:spPr>
      </p:pic>
    </p:spTree>
    <p:extLst>
      <p:ext uri="{BB962C8B-B14F-4D97-AF65-F5344CB8AC3E}">
        <p14:creationId xmlns:p14="http://schemas.microsoft.com/office/powerpoint/2010/main" val="1308029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2E563-D2B2-A0AD-3574-E8C8FDCE3DAC}"/>
              </a:ext>
            </a:extLst>
          </p:cNvPr>
          <p:cNvSpPr>
            <a:spLocks noGrp="1"/>
          </p:cNvSpPr>
          <p:nvPr>
            <p:ph type="title"/>
          </p:nvPr>
        </p:nvSpPr>
        <p:spPr/>
        <p:txBody>
          <a:bodyPr/>
          <a:lstStyle/>
          <a:p>
            <a:r>
              <a:rPr lang="en-US" dirty="0"/>
              <a:t>GOALS FOR</a:t>
            </a:r>
            <a:br>
              <a:rPr lang="en-US" dirty="0"/>
            </a:br>
            <a:r>
              <a:rPr lang="en-US" dirty="0"/>
              <a:t>NEXT REVIEW</a:t>
            </a:r>
          </a:p>
        </p:txBody>
      </p:sp>
      <p:sp>
        <p:nvSpPr>
          <p:cNvPr id="13" name="Footer Placeholder 12">
            <a:extLst>
              <a:ext uri="{FF2B5EF4-FFF2-40B4-BE49-F238E27FC236}">
                <a16:creationId xmlns:a16="http://schemas.microsoft.com/office/drawing/2014/main" id="{B83AAE15-CE16-991A-C05F-0BD97418193D}"/>
              </a:ext>
            </a:extLst>
          </p:cNvPr>
          <p:cNvSpPr>
            <a:spLocks noGrp="1"/>
          </p:cNvSpPr>
          <p:nvPr>
            <p:ph type="ftr" sz="quarter" idx="11"/>
          </p:nvPr>
        </p:nvSpPr>
        <p:spPr>
          <a:xfrm>
            <a:off x="411480" y="301752"/>
            <a:ext cx="5684520" cy="274320"/>
          </a:xfrm>
        </p:spPr>
        <p:txBody>
          <a:bodyPr/>
          <a:lstStyle/>
          <a:p>
            <a:r>
              <a:rPr lang="en-US" dirty="0"/>
              <a:t>Sales Analysis Using Power BI &amp; SQL  </a:t>
            </a:r>
            <a:endParaRPr lang="en-PK" dirty="0"/>
          </a:p>
        </p:txBody>
      </p:sp>
      <p:sp>
        <p:nvSpPr>
          <p:cNvPr id="11" name="Text Placeholder 10">
            <a:extLst>
              <a:ext uri="{FF2B5EF4-FFF2-40B4-BE49-F238E27FC236}">
                <a16:creationId xmlns:a16="http://schemas.microsoft.com/office/drawing/2014/main" id="{B9D3C290-A56C-B087-9C47-005A3BC3E120}"/>
              </a:ext>
            </a:extLst>
          </p:cNvPr>
          <p:cNvSpPr>
            <a:spLocks noGrp="1"/>
          </p:cNvSpPr>
          <p:nvPr>
            <p:ph type="body" sz="quarter" idx="14"/>
          </p:nvPr>
        </p:nvSpPr>
        <p:spPr>
          <a:xfrm>
            <a:off x="411480" y="647817"/>
            <a:ext cx="4828032" cy="490538"/>
          </a:xfrm>
        </p:spPr>
        <p:txBody>
          <a:bodyPr/>
          <a:lstStyle/>
          <a:p>
            <a:r>
              <a:rPr lang="en-US" dirty="0"/>
              <a:t>Goals </a:t>
            </a:r>
            <a:r>
              <a:rPr lang="en-US" altLang="zh-CN" dirty="0"/>
              <a:t>f</a:t>
            </a:r>
            <a:r>
              <a:rPr lang="en-US" dirty="0"/>
              <a:t>or Next Review</a:t>
            </a:r>
          </a:p>
        </p:txBody>
      </p:sp>
      <p:sp>
        <p:nvSpPr>
          <p:cNvPr id="20" name="Text Placeholder 19">
            <a:extLst>
              <a:ext uri="{FF2B5EF4-FFF2-40B4-BE49-F238E27FC236}">
                <a16:creationId xmlns:a16="http://schemas.microsoft.com/office/drawing/2014/main" id="{E954CCA8-9E58-39CC-C428-F4B19348692D}"/>
              </a:ext>
            </a:extLst>
          </p:cNvPr>
          <p:cNvSpPr>
            <a:spLocks noGrp="1"/>
          </p:cNvSpPr>
          <p:nvPr>
            <p:ph type="body" sz="quarter" idx="16"/>
          </p:nvPr>
        </p:nvSpPr>
        <p:spPr>
          <a:xfrm>
            <a:off x="411480" y="1389536"/>
            <a:ext cx="4754880" cy="941831"/>
          </a:xfrm>
        </p:spPr>
        <p:txBody>
          <a:bodyPr/>
          <a:lstStyle/>
          <a:p>
            <a:r>
              <a:rPr lang="en-US" dirty="0"/>
              <a:t>1. Data Accuracy and Integrity</a:t>
            </a:r>
          </a:p>
          <a:p>
            <a:r>
              <a:rPr lang="en-US" dirty="0"/>
              <a:t>2. Enhanced Data Models</a:t>
            </a:r>
          </a:p>
          <a:p>
            <a:r>
              <a:rPr lang="en-US" dirty="0"/>
              <a:t>3. Comprehensive Dashboards</a:t>
            </a:r>
          </a:p>
          <a:p>
            <a:r>
              <a:rPr lang="en-US" dirty="0"/>
              <a:t>4. Advanced Analytics</a:t>
            </a:r>
          </a:p>
          <a:p>
            <a:r>
              <a:rPr lang="en-US" dirty="0"/>
              <a:t>5. User Training and Documentation</a:t>
            </a:r>
          </a:p>
          <a:p>
            <a:r>
              <a:rPr lang="en-US" dirty="0"/>
              <a:t>6. Performance Optimization</a:t>
            </a:r>
          </a:p>
          <a:p>
            <a:r>
              <a:rPr lang="en-US" dirty="0"/>
              <a:t>7. Regular Updates and Maintenance</a:t>
            </a:r>
          </a:p>
          <a:p>
            <a:r>
              <a:rPr lang="en-US" dirty="0"/>
              <a:t>8. Integration with Other Tools</a:t>
            </a:r>
          </a:p>
          <a:p>
            <a:r>
              <a:rPr lang="en-US" dirty="0"/>
              <a:t>9. Feedback and Iteration</a:t>
            </a:r>
          </a:p>
          <a:p>
            <a:r>
              <a:rPr lang="en-US" dirty="0"/>
              <a:t>10. Security and Compliance</a:t>
            </a:r>
          </a:p>
        </p:txBody>
      </p:sp>
      <p:sp>
        <p:nvSpPr>
          <p:cNvPr id="21" name="Text Placeholder 20">
            <a:extLst>
              <a:ext uri="{FF2B5EF4-FFF2-40B4-BE49-F238E27FC236}">
                <a16:creationId xmlns:a16="http://schemas.microsoft.com/office/drawing/2014/main" id="{6047A6BF-476B-7D5D-EE4E-C50B34AFE8AF}"/>
              </a:ext>
            </a:extLst>
          </p:cNvPr>
          <p:cNvSpPr>
            <a:spLocks noGrp="1"/>
          </p:cNvSpPr>
          <p:nvPr>
            <p:ph type="body" sz="quarter" idx="17"/>
          </p:nvPr>
        </p:nvSpPr>
        <p:spPr>
          <a:xfrm>
            <a:off x="630936" y="5575305"/>
            <a:ext cx="4828032" cy="490538"/>
          </a:xfrm>
        </p:spPr>
        <p:txBody>
          <a:bodyPr/>
          <a:lstStyle/>
          <a:p>
            <a:r>
              <a:rPr lang="en-US" dirty="0"/>
              <a:t>Action Plan Review</a:t>
            </a:r>
          </a:p>
        </p:txBody>
      </p:sp>
      <p:sp>
        <p:nvSpPr>
          <p:cNvPr id="14" name="Slide Number Placeholder 13">
            <a:extLst>
              <a:ext uri="{FF2B5EF4-FFF2-40B4-BE49-F238E27FC236}">
                <a16:creationId xmlns:a16="http://schemas.microsoft.com/office/drawing/2014/main" id="{CB66A1BD-2500-AB18-9DCA-0585F33C2410}"/>
              </a:ext>
            </a:extLst>
          </p:cNvPr>
          <p:cNvSpPr>
            <a:spLocks noGrp="1"/>
          </p:cNvSpPr>
          <p:nvPr>
            <p:ph type="sldNum" sz="quarter" idx="12"/>
          </p:nvPr>
        </p:nvSpPr>
        <p:spPr/>
        <p:txBody>
          <a:bodyPr/>
          <a:lstStyle/>
          <a:p>
            <a:fld id="{5BFCF61C-3B18-4C03-8326-CC3B32D710C9}" type="slidenum">
              <a:rPr lang="en-US" smtClean="0"/>
              <a:pPr/>
              <a:t>15</a:t>
            </a:fld>
            <a:endParaRPr lang="en-US"/>
          </a:p>
        </p:txBody>
      </p:sp>
    </p:spTree>
    <p:extLst>
      <p:ext uri="{BB962C8B-B14F-4D97-AF65-F5344CB8AC3E}">
        <p14:creationId xmlns:p14="http://schemas.microsoft.com/office/powerpoint/2010/main" val="73848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64AE1-C6FD-2EFB-79A7-7C9A6C853EF8}"/>
              </a:ext>
            </a:extLst>
          </p:cNvPr>
          <p:cNvSpPr>
            <a:spLocks noGrp="1"/>
          </p:cNvSpPr>
          <p:nvPr>
            <p:ph type="title"/>
          </p:nvPr>
        </p:nvSpPr>
        <p:spPr/>
        <p:txBody>
          <a:bodyPr/>
          <a:lstStyle/>
          <a:p>
            <a:r>
              <a:rPr lang="en-US" dirty="0"/>
              <a:t>Thank</a:t>
            </a:r>
            <a:br>
              <a:rPr lang="en-US" dirty="0"/>
            </a:br>
            <a:r>
              <a:rPr lang="en-US" dirty="0"/>
              <a:t>You</a:t>
            </a:r>
          </a:p>
        </p:txBody>
      </p:sp>
      <p:sp>
        <p:nvSpPr>
          <p:cNvPr id="3" name="Text Placeholder 2">
            <a:extLst>
              <a:ext uri="{FF2B5EF4-FFF2-40B4-BE49-F238E27FC236}">
                <a16:creationId xmlns:a16="http://schemas.microsoft.com/office/drawing/2014/main" id="{33FB47C1-128E-60DF-5281-30C3EFCAB395}"/>
              </a:ext>
            </a:extLst>
          </p:cNvPr>
          <p:cNvSpPr>
            <a:spLocks noGrp="1"/>
          </p:cNvSpPr>
          <p:nvPr>
            <p:ph type="body" sz="quarter" idx="10"/>
          </p:nvPr>
        </p:nvSpPr>
        <p:spPr>
          <a:xfrm>
            <a:off x="3877056" y="3383279"/>
            <a:ext cx="6471490" cy="2191043"/>
          </a:xfrm>
        </p:spPr>
        <p:txBody>
          <a:bodyPr/>
          <a:lstStyle/>
          <a:p>
            <a:r>
              <a:rPr lang="en-US" dirty="0"/>
              <a:t>AISHWARYA KUMAR</a:t>
            </a:r>
          </a:p>
          <a:p>
            <a:pPr lvl="1"/>
            <a:r>
              <a:rPr lang="en-US" dirty="0"/>
              <a:t>+91-8299691531</a:t>
            </a:r>
          </a:p>
          <a:p>
            <a:pPr lvl="1"/>
            <a:r>
              <a:rPr lang="en-US" dirty="0"/>
              <a:t>gupta.aishwar05@gmail.com</a:t>
            </a:r>
          </a:p>
          <a:p>
            <a:pPr algn="l" fontAlgn="auto"/>
            <a:r>
              <a:rPr lang="en-US" b="0" i="0" dirty="0">
                <a:effectLst/>
                <a:latin typeface="var(--artdeco-reset-typography-font-family-sans)"/>
              </a:rPr>
              <a:t>www.linkedin.com/in/aishwarya-kumar-gupta</a:t>
            </a:r>
          </a:p>
          <a:p>
            <a:br>
              <a:rPr lang="en-US" dirty="0"/>
            </a:br>
            <a:endParaRPr lang="en-US" dirty="0"/>
          </a:p>
          <a:p>
            <a:endParaRPr lang="en-US" dirty="0"/>
          </a:p>
        </p:txBody>
      </p:sp>
    </p:spTree>
    <p:extLst>
      <p:ext uri="{BB962C8B-B14F-4D97-AF65-F5344CB8AC3E}">
        <p14:creationId xmlns:p14="http://schemas.microsoft.com/office/powerpoint/2010/main" val="226236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103A-7E0F-A503-491C-874CA2A16BC0}"/>
              </a:ext>
            </a:extLst>
          </p:cNvPr>
          <p:cNvSpPr>
            <a:spLocks noGrp="1"/>
          </p:cNvSpPr>
          <p:nvPr>
            <p:ph type="title"/>
          </p:nvPr>
        </p:nvSpPr>
        <p:spPr/>
        <p:txBody>
          <a:bodyPr/>
          <a:lstStyle/>
          <a:p>
            <a:r>
              <a:rPr lang="en-US" dirty="0"/>
              <a:t>ABSTRACT</a:t>
            </a:r>
          </a:p>
        </p:txBody>
      </p:sp>
      <p:sp>
        <p:nvSpPr>
          <p:cNvPr id="3" name="Footer Placeholder 2">
            <a:extLst>
              <a:ext uri="{FF2B5EF4-FFF2-40B4-BE49-F238E27FC236}">
                <a16:creationId xmlns:a16="http://schemas.microsoft.com/office/drawing/2014/main" id="{4E79730E-E638-275F-6C74-85FDCE30C43F}"/>
              </a:ext>
            </a:extLst>
          </p:cNvPr>
          <p:cNvSpPr>
            <a:spLocks noGrp="1"/>
          </p:cNvSpPr>
          <p:nvPr>
            <p:ph type="ftr" sz="quarter" idx="11"/>
          </p:nvPr>
        </p:nvSpPr>
        <p:spPr>
          <a:xfrm>
            <a:off x="411479" y="301752"/>
            <a:ext cx="2920805" cy="173033"/>
          </a:xfrm>
        </p:spPr>
        <p:txBody>
          <a:bodyPr/>
          <a:lstStyle/>
          <a:p>
            <a:r>
              <a:rPr lang="en-US" dirty="0"/>
              <a:t>Sales Analysis Using Power BI &amp; SQL  </a:t>
            </a:r>
            <a:endParaRPr lang="en-PK" dirty="0"/>
          </a:p>
        </p:txBody>
      </p:sp>
      <p:sp>
        <p:nvSpPr>
          <p:cNvPr id="4" name="Slide Number Placeholder 3">
            <a:extLst>
              <a:ext uri="{FF2B5EF4-FFF2-40B4-BE49-F238E27FC236}">
                <a16:creationId xmlns:a16="http://schemas.microsoft.com/office/drawing/2014/main" id="{C0B85CC1-CC9E-26A5-C05A-E64ABEDD931D}"/>
              </a:ext>
            </a:extLst>
          </p:cNvPr>
          <p:cNvSpPr>
            <a:spLocks noGrp="1"/>
          </p:cNvSpPr>
          <p:nvPr>
            <p:ph type="sldNum" sz="quarter" idx="12"/>
          </p:nvPr>
        </p:nvSpPr>
        <p:spPr/>
        <p:txBody>
          <a:bodyPr/>
          <a:lstStyle/>
          <a:p>
            <a:fld id="{5BFCF61C-3B18-4C03-8326-CC3B32D710C9}" type="slidenum">
              <a:rPr lang="en-US" smtClean="0"/>
              <a:pPr/>
              <a:t>2</a:t>
            </a:fld>
            <a:endParaRPr lang="en-US"/>
          </a:p>
        </p:txBody>
      </p:sp>
      <p:sp>
        <p:nvSpPr>
          <p:cNvPr id="5" name="Content Placeholder 4">
            <a:extLst>
              <a:ext uri="{FF2B5EF4-FFF2-40B4-BE49-F238E27FC236}">
                <a16:creationId xmlns:a16="http://schemas.microsoft.com/office/drawing/2014/main" id="{DA7A49E4-DCE3-62DE-B6D1-539EBFFFE689}"/>
              </a:ext>
            </a:extLst>
          </p:cNvPr>
          <p:cNvSpPr>
            <a:spLocks noGrp="1"/>
          </p:cNvSpPr>
          <p:nvPr>
            <p:ph idx="1"/>
          </p:nvPr>
        </p:nvSpPr>
        <p:spPr>
          <a:xfrm>
            <a:off x="2322576" y="2953512"/>
            <a:ext cx="9869424" cy="3296563"/>
          </a:xfrm>
        </p:spPr>
        <p:txBody>
          <a:bodyPr/>
          <a:lstStyle/>
          <a:p>
            <a:r>
              <a:rPr lang="en-US" sz="1600" dirty="0"/>
              <a:t>The primary objective of this project is to transform raw sales data into actionable intelligence, enabling stakeholders to identify trends, assess performance, and uncover opportunities for growth. SQL is utilized for efficient data extraction, transformation, and loading (ETL) processes, ensuring data integrity and consistency. Complex queries are written to aggregate and filter data, making it ready for in-depth analysis.</a:t>
            </a:r>
            <a:br>
              <a:rPr lang="en-US" sz="1600" dirty="0"/>
            </a:br>
            <a:br>
              <a:rPr lang="en-US" sz="1600" dirty="0"/>
            </a:br>
            <a:r>
              <a:rPr lang="en-US" sz="1600" dirty="0"/>
              <a:t>Power BI serves as the visualization tool, offering interactive dashboards and reports that present sales data in an intuitive and accessible manner. These visualizations facilitate quick comprehension of key metrics such as sales volume, revenue, profit margins, and customer behavior. The interactive nature of Power BI dashboards allows users to drill down into specifics, compare historical data, and forecast future sales trends.</a:t>
            </a:r>
          </a:p>
          <a:p>
            <a:br>
              <a:rPr lang="en-US" dirty="0"/>
            </a:br>
            <a:endParaRPr lang="en-US" dirty="0"/>
          </a:p>
        </p:txBody>
      </p:sp>
    </p:spTree>
    <p:extLst>
      <p:ext uri="{BB962C8B-B14F-4D97-AF65-F5344CB8AC3E}">
        <p14:creationId xmlns:p14="http://schemas.microsoft.com/office/powerpoint/2010/main" val="3551793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DE3D-CB39-03D2-545F-5283024761BD}"/>
              </a:ext>
            </a:extLst>
          </p:cNvPr>
          <p:cNvSpPr>
            <a:spLocks noGrp="1"/>
          </p:cNvSpPr>
          <p:nvPr>
            <p:ph type="title"/>
          </p:nvPr>
        </p:nvSpPr>
        <p:spPr/>
        <p:txBody>
          <a:bodyPr/>
          <a:lstStyle/>
          <a:p>
            <a:r>
              <a:rPr lang="en-US" dirty="0"/>
              <a:t>Key FEATURES</a:t>
            </a:r>
          </a:p>
        </p:txBody>
      </p:sp>
      <p:sp>
        <p:nvSpPr>
          <p:cNvPr id="5" name="Text Placeholder 4">
            <a:extLst>
              <a:ext uri="{FF2B5EF4-FFF2-40B4-BE49-F238E27FC236}">
                <a16:creationId xmlns:a16="http://schemas.microsoft.com/office/drawing/2014/main" id="{51683C73-2637-AC0E-5A6B-47B6C6CB9E2A}"/>
              </a:ext>
            </a:extLst>
          </p:cNvPr>
          <p:cNvSpPr>
            <a:spLocks noGrp="1"/>
          </p:cNvSpPr>
          <p:nvPr>
            <p:ph type="body" sz="quarter" idx="15"/>
          </p:nvPr>
        </p:nvSpPr>
        <p:spPr>
          <a:xfrm>
            <a:off x="411479" y="2826247"/>
            <a:ext cx="11780521" cy="3456432"/>
          </a:xfrm>
        </p:spPr>
        <p:txBody>
          <a:bodyPr/>
          <a:lstStyle/>
          <a:p>
            <a:r>
              <a:rPr lang="en-US" sz="1400" dirty="0"/>
              <a:t>1. Sales Performance Dashboard: A comprehensive overview of sales activities, highlighting key performance indicators (KPIs) and comparing actual performance against targets.</a:t>
            </a:r>
          </a:p>
          <a:p>
            <a:r>
              <a:rPr lang="en-US" sz="1400" dirty="0"/>
              <a:t>2. Trend Analysis: Visual representations of sales trends over time, helping to identify seasonal patterns and long-term growth trajectories.</a:t>
            </a:r>
          </a:p>
          <a:p>
            <a:r>
              <a:rPr lang="en-US" sz="1400" dirty="0"/>
              <a:t>3. Product and Customer Insights: Detailed analysis of product performance and customer demographics, aiding in targeted marketing strategies and inventory management.</a:t>
            </a:r>
          </a:p>
          <a:p>
            <a:r>
              <a:rPr lang="en-US" sz="1400" dirty="0"/>
              <a:t>4. Geographical Analysis: Mapping of sales data to visualize regional performance and identify high-performing markets.</a:t>
            </a:r>
          </a:p>
          <a:p>
            <a:r>
              <a:rPr lang="en-US" sz="1400" dirty="0"/>
              <a:t>5. Predictive Analytics: Integration of machine learning models to forecast future sales and predict potential market shifts. The implementation of this sales analysis system is expected to result in enhanced decision-making capabilities, optimized sales strategies, and improved overall business performance. By combining the data processing power of SQL with the dynamic visualization capabilities of Power BI, this project demonstrates a powerful approach to modern sales analysis.</a:t>
            </a:r>
          </a:p>
        </p:txBody>
      </p:sp>
      <p:sp>
        <p:nvSpPr>
          <p:cNvPr id="13" name="Slide Number Placeholder 12">
            <a:extLst>
              <a:ext uri="{FF2B5EF4-FFF2-40B4-BE49-F238E27FC236}">
                <a16:creationId xmlns:a16="http://schemas.microsoft.com/office/drawing/2014/main" id="{941D71DF-7225-6C66-9D2B-FAACEFF20849}"/>
              </a:ext>
            </a:extLst>
          </p:cNvPr>
          <p:cNvSpPr>
            <a:spLocks noGrp="1"/>
          </p:cNvSpPr>
          <p:nvPr>
            <p:ph type="sldNum" sz="quarter" idx="12"/>
          </p:nvPr>
        </p:nvSpPr>
        <p:spPr/>
        <p:txBody>
          <a:bodyPr/>
          <a:lstStyle/>
          <a:p>
            <a:fld id="{5BFCF61C-3B18-4C03-8326-CC3B32D710C9}" type="slidenum">
              <a:rPr lang="en-US" smtClean="0"/>
              <a:pPr/>
              <a:t>3</a:t>
            </a:fld>
            <a:endParaRPr lang="en-US"/>
          </a:p>
        </p:txBody>
      </p:sp>
      <p:sp>
        <p:nvSpPr>
          <p:cNvPr id="8" name="Footer Placeholder 2">
            <a:extLst>
              <a:ext uri="{FF2B5EF4-FFF2-40B4-BE49-F238E27FC236}">
                <a16:creationId xmlns:a16="http://schemas.microsoft.com/office/drawing/2014/main" id="{CB55828E-E322-F027-8FB6-4E3FA21DA9BD}"/>
              </a:ext>
            </a:extLst>
          </p:cNvPr>
          <p:cNvSpPr>
            <a:spLocks noGrp="1"/>
          </p:cNvSpPr>
          <p:nvPr>
            <p:ph type="ftr" sz="quarter" idx="11"/>
          </p:nvPr>
        </p:nvSpPr>
        <p:spPr>
          <a:xfrm>
            <a:off x="411479" y="301752"/>
            <a:ext cx="2920805" cy="173033"/>
          </a:xfrm>
        </p:spPr>
        <p:txBody>
          <a:bodyPr/>
          <a:lstStyle/>
          <a:p>
            <a:r>
              <a:rPr lang="en-US" dirty="0"/>
              <a:t>Sales Analysis Using Power BI &amp; SQL  </a:t>
            </a:r>
            <a:endParaRPr lang="en-PK" dirty="0"/>
          </a:p>
        </p:txBody>
      </p:sp>
    </p:spTree>
    <p:extLst>
      <p:ext uri="{BB962C8B-B14F-4D97-AF65-F5344CB8AC3E}">
        <p14:creationId xmlns:p14="http://schemas.microsoft.com/office/powerpoint/2010/main" val="397919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a:xfrm>
            <a:off x="411480" y="801155"/>
            <a:ext cx="4846320" cy="1682749"/>
          </a:xfrm>
        </p:spPr>
        <p:txBody>
          <a:bodyPr/>
          <a:lstStyle/>
          <a:p>
            <a:r>
              <a:rPr lang="en-US" sz="3200" dirty="0"/>
              <a:t>OBJECTIVES</a:t>
            </a:r>
          </a:p>
        </p:txBody>
      </p:sp>
      <p:sp>
        <p:nvSpPr>
          <p:cNvPr id="12" name="Footer Placeholder 11">
            <a:extLst>
              <a:ext uri="{FF2B5EF4-FFF2-40B4-BE49-F238E27FC236}">
                <a16:creationId xmlns:a16="http://schemas.microsoft.com/office/drawing/2014/main" id="{0D74F0DD-9277-50B0-68E1-220BA8344883}"/>
              </a:ext>
            </a:extLst>
          </p:cNvPr>
          <p:cNvSpPr>
            <a:spLocks noGrp="1"/>
          </p:cNvSpPr>
          <p:nvPr>
            <p:ph type="ftr" sz="quarter" idx="11"/>
          </p:nvPr>
        </p:nvSpPr>
        <p:spPr/>
        <p:txBody>
          <a:bodyPr/>
          <a:lstStyle/>
          <a:p>
            <a:r>
              <a:rPr lang="en-US" dirty="0"/>
              <a:t>Sales Analysis Using Power BI &amp; SQL  </a:t>
            </a:r>
            <a:endParaRPr lang="en-PK" dirty="0"/>
          </a:p>
        </p:txBody>
      </p:sp>
      <p:sp>
        <p:nvSpPr>
          <p:cNvPr id="5" name="Text Placeholder 4">
            <a:extLst>
              <a:ext uri="{FF2B5EF4-FFF2-40B4-BE49-F238E27FC236}">
                <a16:creationId xmlns:a16="http://schemas.microsoft.com/office/drawing/2014/main" id="{3F16C050-0EBC-234C-AB93-E7868D85A2B0}"/>
              </a:ext>
            </a:extLst>
          </p:cNvPr>
          <p:cNvSpPr>
            <a:spLocks noGrp="1"/>
          </p:cNvSpPr>
          <p:nvPr>
            <p:ph type="body" sz="quarter" idx="15"/>
          </p:nvPr>
        </p:nvSpPr>
        <p:spPr>
          <a:xfrm>
            <a:off x="3077307" y="0"/>
            <a:ext cx="8502161" cy="6778869"/>
          </a:xfrm>
        </p:spPr>
        <p:txBody>
          <a:bodyPr/>
          <a:lstStyle/>
          <a:p>
            <a:r>
              <a:rPr lang="en-US" sz="1400" dirty="0"/>
              <a:t>1. Transform Raw Data into Actionable Insights:   - Convert large volumes of raw sales data into structured, meaningful insights that can be easily interpreted and utilized for decision-making.</a:t>
            </a:r>
          </a:p>
          <a:p>
            <a:r>
              <a:rPr lang="en-US" sz="1400" dirty="0"/>
              <a:t>2. Develop Comprehensive Dashboards:   - Create interactive and visually appealing dashboards using Power BI to provide a clear and comprehensive view of key sales metrics and performance indicators.</a:t>
            </a:r>
          </a:p>
          <a:p>
            <a:r>
              <a:rPr lang="en-US" sz="1400" dirty="0"/>
              <a:t>3. Implement Efficient ETL Processes:   - Utilize SQL to design and execute efficient data extraction, transformation, and loading (ETL) processes to ensure data accuracy, integrity, and consistency.</a:t>
            </a:r>
          </a:p>
          <a:p>
            <a:r>
              <a:rPr lang="en-US" sz="1400" dirty="0"/>
              <a:t>4. Analyze Sales Performance:   - Assess and monitor overall sales performance by examining metrics such as sales volume, revenue, profit margins, and customer acquisition.</a:t>
            </a:r>
          </a:p>
          <a:p>
            <a:pPr marL="0" indent="0">
              <a:buNone/>
            </a:pPr>
            <a:endParaRPr lang="en-US" sz="1400" dirty="0"/>
          </a:p>
          <a:p>
            <a:r>
              <a:rPr lang="en-US" sz="1400" dirty="0"/>
              <a:t>5. Identify Sales Trends and Patterns:   - Detect and visualize trends and patterns in sales data over different time periods to help understand seasonal effects, growth trajectories, and market dynamics.</a:t>
            </a:r>
          </a:p>
          <a:p>
            <a:r>
              <a:rPr lang="en-US" sz="1400" dirty="0"/>
              <a:t>6. Evaluate Product and Customer Performance:   - Analyze product-specific sales performance and customer demographics to identify best-selling products, target customer segments, and tailor marketing strategies.</a:t>
            </a:r>
          </a:p>
          <a:p>
            <a:r>
              <a:rPr lang="en-US" sz="1400" dirty="0"/>
              <a:t>7. Geographical Sales Analysis:   - Map sales data geographically to evaluate regional performance, identify high-performing markets, and uncover areas with potential for growth.</a:t>
            </a:r>
          </a:p>
          <a:p>
            <a:r>
              <a:rPr lang="en-US" sz="1400" dirty="0"/>
              <a:t>8. Provide Predictive Insights:   - Integrate predictive analytics to forecast future sales trends, allowing for proactive planning and strategic decision-making.</a:t>
            </a:r>
          </a:p>
          <a:p>
            <a:r>
              <a:rPr lang="en-US" sz="1400" dirty="0"/>
              <a:t>9. Enhance Data Accessibility and Usability:- Ensure that sales data and insights are easily accessible to stakeholders at all levels of the organization through user-friendly Power BI dashboards.</a:t>
            </a:r>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a:xfrm>
            <a:off x="10122408" y="266583"/>
            <a:ext cx="1673352" cy="274320"/>
          </a:xfrm>
        </p:spPr>
        <p:txBody>
          <a:bodyPr/>
          <a:lstStyle/>
          <a:p>
            <a:fld id="{5BFCF61C-3B18-4C03-8326-CC3B32D710C9}" type="slidenum">
              <a:rPr lang="en-US" smtClean="0"/>
              <a:pPr/>
              <a:t>4</a:t>
            </a:fld>
            <a:endParaRPr lang="en-US"/>
          </a:p>
        </p:txBody>
      </p:sp>
    </p:spTree>
    <p:extLst>
      <p:ext uri="{BB962C8B-B14F-4D97-AF65-F5344CB8AC3E}">
        <p14:creationId xmlns:p14="http://schemas.microsoft.com/office/powerpoint/2010/main" val="4122396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1133-2B2D-CB5C-25A3-A6BBC6AC48F6}"/>
              </a:ext>
            </a:extLst>
          </p:cNvPr>
          <p:cNvSpPr>
            <a:spLocks noGrp="1"/>
          </p:cNvSpPr>
          <p:nvPr>
            <p:ph type="title"/>
          </p:nvPr>
        </p:nvSpPr>
        <p:spPr/>
        <p:txBody>
          <a:bodyPr/>
          <a:lstStyle/>
          <a:p>
            <a:r>
              <a:rPr lang="en-US" dirty="0"/>
              <a:t>SCOPE</a:t>
            </a:r>
            <a:br>
              <a:rPr lang="en-US" dirty="0"/>
            </a:br>
            <a:endParaRPr lang="en-US" dirty="0"/>
          </a:p>
        </p:txBody>
      </p:sp>
      <p:sp>
        <p:nvSpPr>
          <p:cNvPr id="10" name="Footer Placeholder 9">
            <a:extLst>
              <a:ext uri="{FF2B5EF4-FFF2-40B4-BE49-F238E27FC236}">
                <a16:creationId xmlns:a16="http://schemas.microsoft.com/office/drawing/2014/main" id="{15C361D4-2114-E276-681B-0EDACAD8E3D4}"/>
              </a:ext>
            </a:extLst>
          </p:cNvPr>
          <p:cNvSpPr>
            <a:spLocks noGrp="1"/>
          </p:cNvSpPr>
          <p:nvPr>
            <p:ph type="ftr" sz="quarter" idx="11"/>
          </p:nvPr>
        </p:nvSpPr>
        <p:spPr/>
        <p:txBody>
          <a:bodyPr/>
          <a:lstStyle/>
          <a:p>
            <a:r>
              <a:rPr lang="en-US" dirty="0"/>
              <a:t>Sales Analysis Using Power BI &amp; SQL  </a:t>
            </a:r>
            <a:endParaRPr lang="en-PK" dirty="0"/>
          </a:p>
        </p:txBody>
      </p:sp>
      <p:sp>
        <p:nvSpPr>
          <p:cNvPr id="4" name="Text Placeholder 3">
            <a:extLst>
              <a:ext uri="{FF2B5EF4-FFF2-40B4-BE49-F238E27FC236}">
                <a16:creationId xmlns:a16="http://schemas.microsoft.com/office/drawing/2014/main" id="{C86737C8-4322-77C9-4E34-94E5EE136DBC}"/>
              </a:ext>
            </a:extLst>
          </p:cNvPr>
          <p:cNvSpPr>
            <a:spLocks noGrp="1"/>
          </p:cNvSpPr>
          <p:nvPr>
            <p:ph type="body" sz="quarter" idx="15"/>
          </p:nvPr>
        </p:nvSpPr>
        <p:spPr>
          <a:xfrm>
            <a:off x="0" y="3244362"/>
            <a:ext cx="11632223" cy="3859822"/>
          </a:xfrm>
        </p:spPr>
        <p:txBody>
          <a:bodyPr/>
          <a:lstStyle/>
          <a:p>
            <a:r>
              <a:rPr lang="en-US" sz="1400" dirty="0"/>
              <a:t>1. Data Collection and Integration:   - Gather sales data from various sources such as databases, ERP systems, CRM systems, and spreadsheets.   - Integrate and consolidate data from multiple sources to create a unified dataset for analysis.</a:t>
            </a:r>
          </a:p>
          <a:p>
            <a:r>
              <a:rPr lang="en-US" sz="1400" dirty="0"/>
              <a:t>2. ETL (Extract, Transform, Load) Processes:   - Design and implement ETL processes using SQL to ensure data is clean, accurate, and consistent.   - Perform data transformations to prepare the dataset for analysis, including filtering, aggregating, and normalizing data.</a:t>
            </a:r>
          </a:p>
          <a:p>
            <a:r>
              <a:rPr lang="en-US" sz="1400" dirty="0"/>
              <a:t>3. Data Modeling:   - Develop a robust data model that supports efficient querying and analysis.   - Define relationships between different data entities to enable comprehensive analysis.</a:t>
            </a:r>
          </a:p>
          <a:p>
            <a:r>
              <a:rPr lang="en-US" sz="1400" dirty="0"/>
              <a:t>4. Dashboard Development:   - Create interactive and dynamic dashboards in Power BI to visualize key sales metrics and performance indicators.   - Develop multiple views and drill-down capabilities to allow users to explore data at various levels of granularity.</a:t>
            </a:r>
          </a:p>
          <a:p>
            <a:r>
              <a:rPr lang="en-US" sz="1400" dirty="0"/>
              <a:t>5. Sales Performance Analysis:   - Analyze overall sales performance, including metrics such as sales volume, revenue, profit margins, and sales growth.   - Compare actual performance against targets and historical data to identify trends and deviations.</a:t>
            </a:r>
          </a:p>
        </p:txBody>
      </p:sp>
      <p:sp>
        <p:nvSpPr>
          <p:cNvPr id="11" name="Slide Number Placeholder 10">
            <a:extLst>
              <a:ext uri="{FF2B5EF4-FFF2-40B4-BE49-F238E27FC236}">
                <a16:creationId xmlns:a16="http://schemas.microsoft.com/office/drawing/2014/main" id="{F8FC4DAD-8F22-40DC-8133-22BF52217FB8}"/>
              </a:ext>
            </a:extLst>
          </p:cNvPr>
          <p:cNvSpPr>
            <a:spLocks noGrp="1"/>
          </p:cNvSpPr>
          <p:nvPr>
            <p:ph type="sldNum" sz="quarter" idx="12"/>
          </p:nvPr>
        </p:nvSpPr>
        <p:spPr/>
        <p:txBody>
          <a:bodyPr/>
          <a:lstStyle/>
          <a:p>
            <a:fld id="{5BFCF61C-3B18-4C03-8326-CC3B32D710C9}" type="slidenum">
              <a:rPr lang="en-US" smtClean="0"/>
              <a:pPr/>
              <a:t>5</a:t>
            </a:fld>
            <a:endParaRPr lang="en-US"/>
          </a:p>
        </p:txBody>
      </p:sp>
    </p:spTree>
    <p:extLst>
      <p:ext uri="{BB962C8B-B14F-4D97-AF65-F5344CB8AC3E}">
        <p14:creationId xmlns:p14="http://schemas.microsoft.com/office/powerpoint/2010/main" val="901526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a:xfrm>
            <a:off x="411480" y="801155"/>
            <a:ext cx="2586697" cy="1682749"/>
          </a:xfrm>
        </p:spPr>
        <p:txBody>
          <a:bodyPr/>
          <a:lstStyle/>
          <a:p>
            <a:r>
              <a:rPr lang="en-US" sz="3600" dirty="0"/>
              <a:t>SCOPE</a:t>
            </a:r>
          </a:p>
        </p:txBody>
      </p:sp>
      <p:sp>
        <p:nvSpPr>
          <p:cNvPr id="12" name="Footer Placeholder 11">
            <a:extLst>
              <a:ext uri="{FF2B5EF4-FFF2-40B4-BE49-F238E27FC236}">
                <a16:creationId xmlns:a16="http://schemas.microsoft.com/office/drawing/2014/main" id="{0D74F0DD-9277-50B0-68E1-220BA8344883}"/>
              </a:ext>
            </a:extLst>
          </p:cNvPr>
          <p:cNvSpPr>
            <a:spLocks noGrp="1"/>
          </p:cNvSpPr>
          <p:nvPr>
            <p:ph type="ftr" sz="quarter" idx="11"/>
          </p:nvPr>
        </p:nvSpPr>
        <p:spPr/>
        <p:txBody>
          <a:bodyPr/>
          <a:lstStyle/>
          <a:p>
            <a:r>
              <a:rPr lang="en-US" dirty="0"/>
              <a:t>Sales Analysis Using Power BI &amp; SQL  </a:t>
            </a:r>
            <a:endParaRPr lang="en-PK" dirty="0"/>
          </a:p>
        </p:txBody>
      </p:sp>
      <p:sp>
        <p:nvSpPr>
          <p:cNvPr id="5" name="Text Placeholder 4">
            <a:extLst>
              <a:ext uri="{FF2B5EF4-FFF2-40B4-BE49-F238E27FC236}">
                <a16:creationId xmlns:a16="http://schemas.microsoft.com/office/drawing/2014/main" id="{3F16C050-0EBC-234C-AB93-E7868D85A2B0}"/>
              </a:ext>
            </a:extLst>
          </p:cNvPr>
          <p:cNvSpPr>
            <a:spLocks noGrp="1"/>
          </p:cNvSpPr>
          <p:nvPr>
            <p:ph type="body" sz="quarter" idx="15"/>
          </p:nvPr>
        </p:nvSpPr>
        <p:spPr>
          <a:xfrm>
            <a:off x="3077307" y="0"/>
            <a:ext cx="9020908" cy="6778869"/>
          </a:xfrm>
        </p:spPr>
        <p:txBody>
          <a:bodyPr/>
          <a:lstStyle/>
          <a:p>
            <a:r>
              <a:rPr lang="en-US" sz="1400" dirty="0"/>
              <a:t>6. Product and Customer Analysis:   - Perform detailed analysis of product performance to identify top-performing and underperforming products.   - Analyze customer data to understand demographics, purchasing behavior, and customer segmentation.</a:t>
            </a:r>
          </a:p>
          <a:p>
            <a:r>
              <a:rPr lang="en-US" sz="1400" dirty="0"/>
              <a:t>7. Geographical Analysis:   - Map sales data to geographical locations to visualize regional sales performance.   - Identify high-performing regions and potential markets for expansion.</a:t>
            </a:r>
          </a:p>
          <a:p>
            <a:r>
              <a:rPr lang="en-US" sz="1400" dirty="0"/>
              <a:t>8. Trend and Pattern Analysis:   - Identify and visualize sales trends and patterns over different time periods.   - Detect seasonal variations, growth trajectories, and market dynamics.</a:t>
            </a:r>
          </a:p>
          <a:p>
            <a:r>
              <a:rPr lang="en-US" sz="1400" dirty="0"/>
              <a:t>9. Predictive Analytics:   - Integrate machine learning models to forecast future sales trends.   - Use predictive analytics to anticipate market shifts and plan strategically.</a:t>
            </a:r>
          </a:p>
          <a:p>
            <a:pPr marL="0" indent="0">
              <a:buNone/>
            </a:pPr>
            <a:endParaRPr lang="en-US" sz="1400" dirty="0"/>
          </a:p>
          <a:p>
            <a:r>
              <a:rPr lang="en-US" sz="1400" dirty="0"/>
              <a:t>10. User Accessibility and Training:    - Ensure that Power BI dashboards are user-friendly and accessible to stakeholders across the organization.    - Provide training and documentation to enable users to navigate and utilize the dashboards effectively.</a:t>
            </a:r>
          </a:p>
          <a:p>
            <a:r>
              <a:rPr lang="en-US" sz="1400" dirty="0"/>
              <a:t>11. Reporting and Documentation:    - Generate regular reports summarizing key insights and findings from the sales analysis.    - Document the methodologies, processes, and tools used in the project for future reference.</a:t>
            </a:r>
          </a:p>
          <a:p>
            <a:r>
              <a:rPr lang="en-US" sz="1400" dirty="0"/>
              <a:t>12. Continuous Monitoring and Improvement:    - Establish processes for continuous monitoring and updating of sales data and dashboards.    - Implement feedback mechanisms to incorporate user suggestions and improve the system over time.</a:t>
            </a:r>
          </a:p>
          <a:p>
            <a:r>
              <a:rPr lang="en-US" sz="1400" dirty="0"/>
              <a:t>13. Security and Compliance:    - Ensure that data handling and analysis processes comply with relevant data privacy and security regulations.</a:t>
            </a:r>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a:xfrm>
            <a:off x="10122408" y="266583"/>
            <a:ext cx="1673352" cy="274320"/>
          </a:xfrm>
        </p:spPr>
        <p:txBody>
          <a:bodyPr/>
          <a:lstStyle/>
          <a:p>
            <a:fld id="{5BFCF61C-3B18-4C03-8326-CC3B32D710C9}" type="slidenum">
              <a:rPr lang="en-US" smtClean="0"/>
              <a:pPr/>
              <a:t>6</a:t>
            </a:fld>
            <a:endParaRPr lang="en-US"/>
          </a:p>
        </p:txBody>
      </p:sp>
    </p:spTree>
    <p:extLst>
      <p:ext uri="{BB962C8B-B14F-4D97-AF65-F5344CB8AC3E}">
        <p14:creationId xmlns:p14="http://schemas.microsoft.com/office/powerpoint/2010/main" val="3460775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C85805-79DB-07ED-6BDE-11B8962D463A}"/>
              </a:ext>
            </a:extLst>
          </p:cNvPr>
          <p:cNvSpPr>
            <a:spLocks noGrp="1"/>
          </p:cNvSpPr>
          <p:nvPr>
            <p:ph type="title"/>
          </p:nvPr>
        </p:nvSpPr>
        <p:spPr/>
        <p:txBody>
          <a:bodyPr/>
          <a:lstStyle/>
          <a:p>
            <a:r>
              <a:rPr lang="en-US" sz="5000" dirty="0">
                <a:solidFill>
                  <a:schemeClr val="tx2"/>
                </a:solidFill>
                <a:latin typeface="Arial" panose="020B0604020202020204" pitchFamily="34" charset="0"/>
                <a:cs typeface="Arial" panose="020B0604020202020204" pitchFamily="34" charset="0"/>
              </a:rPr>
              <a:t>TECHNOLOGY</a:t>
            </a:r>
            <a:br>
              <a:rPr lang="en-US" sz="5000" dirty="0">
                <a:solidFill>
                  <a:schemeClr val="tx2"/>
                </a:solidFill>
                <a:latin typeface="Arial" panose="020B0604020202020204" pitchFamily="34" charset="0"/>
                <a:cs typeface="Arial" panose="020B0604020202020204" pitchFamily="34" charset="0"/>
              </a:rPr>
            </a:br>
            <a:endParaRPr lang="en-US" dirty="0"/>
          </a:p>
        </p:txBody>
      </p:sp>
      <p:sp>
        <p:nvSpPr>
          <p:cNvPr id="2" name="Footer Placeholder 1">
            <a:extLst>
              <a:ext uri="{FF2B5EF4-FFF2-40B4-BE49-F238E27FC236}">
                <a16:creationId xmlns:a16="http://schemas.microsoft.com/office/drawing/2014/main" id="{4CEA3CB1-AF25-EA4C-A297-4DDC6E0EDC13}"/>
              </a:ext>
            </a:extLst>
          </p:cNvPr>
          <p:cNvSpPr>
            <a:spLocks noGrp="1"/>
          </p:cNvSpPr>
          <p:nvPr>
            <p:ph type="ftr" sz="quarter" idx="11"/>
          </p:nvPr>
        </p:nvSpPr>
        <p:spPr>
          <a:xfrm>
            <a:off x="411480" y="301752"/>
            <a:ext cx="4274820" cy="274320"/>
          </a:xfrm>
        </p:spPr>
        <p:txBody>
          <a:bodyPr/>
          <a:lstStyle/>
          <a:p>
            <a:r>
              <a:rPr lang="en-US" dirty="0"/>
              <a:t>Sales Analysis Using Power BI &amp; SQL  </a:t>
            </a:r>
          </a:p>
        </p:txBody>
      </p:sp>
      <p:sp>
        <p:nvSpPr>
          <p:cNvPr id="3" name="Slide Number Placeholder 2">
            <a:extLst>
              <a:ext uri="{FF2B5EF4-FFF2-40B4-BE49-F238E27FC236}">
                <a16:creationId xmlns:a16="http://schemas.microsoft.com/office/drawing/2014/main" id="{583E68DE-3756-7E72-3F5A-34338BB312B3}"/>
              </a:ext>
            </a:extLst>
          </p:cNvPr>
          <p:cNvSpPr>
            <a:spLocks noGrp="1"/>
          </p:cNvSpPr>
          <p:nvPr>
            <p:ph type="sldNum" sz="quarter" idx="12"/>
          </p:nvPr>
        </p:nvSpPr>
        <p:spPr/>
        <p:txBody>
          <a:bodyPr/>
          <a:lstStyle/>
          <a:p>
            <a:fld id="{5BFCF61C-3B18-4C03-8326-CC3B32D710C9}" type="slidenum">
              <a:rPr lang="en-US" smtClean="0"/>
              <a:t>7</a:t>
            </a:fld>
            <a:endParaRPr lang="en-US" dirty="0"/>
          </a:p>
        </p:txBody>
      </p:sp>
      <p:sp>
        <p:nvSpPr>
          <p:cNvPr id="5" name="Text Placeholder 4">
            <a:extLst>
              <a:ext uri="{FF2B5EF4-FFF2-40B4-BE49-F238E27FC236}">
                <a16:creationId xmlns:a16="http://schemas.microsoft.com/office/drawing/2014/main" id="{6D4C7CBA-BE77-048A-DED3-BCCB5936C564}"/>
              </a:ext>
            </a:extLst>
          </p:cNvPr>
          <p:cNvSpPr>
            <a:spLocks noGrp="1"/>
          </p:cNvSpPr>
          <p:nvPr>
            <p:ph type="body" sz="quarter" idx="13"/>
          </p:nvPr>
        </p:nvSpPr>
        <p:spPr>
          <a:xfrm>
            <a:off x="339383" y="2810206"/>
            <a:ext cx="3282696" cy="1106424"/>
          </a:xfrm>
        </p:spPr>
        <p:txBody>
          <a:bodyPr/>
          <a:lstStyle/>
          <a:p>
            <a:r>
              <a:rPr lang="en-US" dirty="0"/>
              <a:t>Data Analysis via. SQL </a:t>
            </a:r>
          </a:p>
        </p:txBody>
      </p:sp>
      <p:sp>
        <p:nvSpPr>
          <p:cNvPr id="7" name="Text Placeholder 6">
            <a:extLst>
              <a:ext uri="{FF2B5EF4-FFF2-40B4-BE49-F238E27FC236}">
                <a16:creationId xmlns:a16="http://schemas.microsoft.com/office/drawing/2014/main" id="{2749D3A3-A012-454F-EFFD-30D72C9C8AE7}"/>
              </a:ext>
            </a:extLst>
          </p:cNvPr>
          <p:cNvSpPr>
            <a:spLocks noGrp="1"/>
          </p:cNvSpPr>
          <p:nvPr>
            <p:ph type="body" sz="quarter" idx="15"/>
          </p:nvPr>
        </p:nvSpPr>
        <p:spPr>
          <a:xfrm>
            <a:off x="339383" y="3494582"/>
            <a:ext cx="3282696" cy="975260"/>
          </a:xfrm>
        </p:spPr>
        <p:txBody>
          <a:bodyPr/>
          <a:lstStyle/>
          <a:p>
            <a:pPr marL="0" indent="0">
              <a:lnSpc>
                <a:spcPct val="150000"/>
              </a:lnSpc>
              <a:buNone/>
            </a:pPr>
            <a:r>
              <a:rPr lang="en-US" sz="1400" dirty="0">
                <a:solidFill>
                  <a:schemeClr val="tx2"/>
                </a:solidFill>
                <a:latin typeface="Arial" panose="020B0604020202020204" pitchFamily="34" charset="0"/>
                <a:cs typeface="Arial" panose="020B0604020202020204" pitchFamily="34" charset="0"/>
              </a:rPr>
              <a:t>SQL (Structured Query Language) is a standardized programming language used for managing and manipulating relational databases. It enables users to create, read, update, and delete database records through simple or complex queries. SQL is essential for data retrieval and analysis.</a:t>
            </a:r>
          </a:p>
        </p:txBody>
      </p:sp>
      <p:sp>
        <p:nvSpPr>
          <p:cNvPr id="6" name="Text Placeholder 5">
            <a:extLst>
              <a:ext uri="{FF2B5EF4-FFF2-40B4-BE49-F238E27FC236}">
                <a16:creationId xmlns:a16="http://schemas.microsoft.com/office/drawing/2014/main" id="{19E02B69-8EDA-C137-FEEF-12D4F89D01CD}"/>
              </a:ext>
            </a:extLst>
          </p:cNvPr>
          <p:cNvSpPr>
            <a:spLocks noGrp="1"/>
          </p:cNvSpPr>
          <p:nvPr>
            <p:ph type="body" sz="quarter" idx="14"/>
          </p:nvPr>
        </p:nvSpPr>
        <p:spPr>
          <a:xfrm>
            <a:off x="3931920" y="2730372"/>
            <a:ext cx="3526067" cy="1106424"/>
          </a:xfrm>
        </p:spPr>
        <p:txBody>
          <a:bodyPr/>
          <a:lstStyle/>
          <a:p>
            <a:r>
              <a:rPr lang="en-US" dirty="0"/>
              <a:t>MICROSOFT SQL SERVER MANAGEMENT</a:t>
            </a:r>
          </a:p>
        </p:txBody>
      </p:sp>
      <p:sp>
        <p:nvSpPr>
          <p:cNvPr id="8" name="Text Placeholder 7">
            <a:extLst>
              <a:ext uri="{FF2B5EF4-FFF2-40B4-BE49-F238E27FC236}">
                <a16:creationId xmlns:a16="http://schemas.microsoft.com/office/drawing/2014/main" id="{D89074EA-C6FF-2A59-04ED-55D899CA3454}"/>
              </a:ext>
            </a:extLst>
          </p:cNvPr>
          <p:cNvSpPr>
            <a:spLocks noGrp="1"/>
          </p:cNvSpPr>
          <p:nvPr>
            <p:ph type="body" sz="quarter" idx="16"/>
          </p:nvPr>
        </p:nvSpPr>
        <p:spPr>
          <a:xfrm>
            <a:off x="3931920" y="3574416"/>
            <a:ext cx="3946691" cy="3283584"/>
          </a:xfrm>
        </p:spPr>
        <p:txBody>
          <a:bodyPr/>
          <a:lstStyle/>
          <a:p>
            <a:pPr marL="0" indent="0">
              <a:buNone/>
            </a:pPr>
            <a:r>
              <a:rPr lang="en-US" sz="1400" dirty="0"/>
              <a:t>Microsoft SQL Server Management, often facilitated through SQL Server Management Studio (SSMS), is a suite of tools for configuring, managing, and administering instances of Microsoft SQL Server.</a:t>
            </a:r>
          </a:p>
        </p:txBody>
      </p:sp>
      <p:sp>
        <p:nvSpPr>
          <p:cNvPr id="9" name="Text Placeholder 8">
            <a:extLst>
              <a:ext uri="{FF2B5EF4-FFF2-40B4-BE49-F238E27FC236}">
                <a16:creationId xmlns:a16="http://schemas.microsoft.com/office/drawing/2014/main" id="{2F6D1492-6808-B064-1F4E-6B49A77CEAE9}"/>
              </a:ext>
            </a:extLst>
          </p:cNvPr>
          <p:cNvSpPr>
            <a:spLocks noGrp="1"/>
          </p:cNvSpPr>
          <p:nvPr>
            <p:ph type="body" sz="quarter" idx="17"/>
          </p:nvPr>
        </p:nvSpPr>
        <p:spPr>
          <a:xfrm>
            <a:off x="8260080" y="2875788"/>
            <a:ext cx="3282696" cy="1106424"/>
          </a:xfrm>
        </p:spPr>
        <p:txBody>
          <a:bodyPr/>
          <a:lstStyle/>
          <a:p>
            <a:r>
              <a:rPr lang="en-US" dirty="0"/>
              <a:t>POWER BI</a:t>
            </a:r>
          </a:p>
        </p:txBody>
      </p:sp>
      <p:sp>
        <p:nvSpPr>
          <p:cNvPr id="14" name="Text Placeholder 13">
            <a:extLst>
              <a:ext uri="{FF2B5EF4-FFF2-40B4-BE49-F238E27FC236}">
                <a16:creationId xmlns:a16="http://schemas.microsoft.com/office/drawing/2014/main" id="{441FAF7A-7FCD-2F7E-DC3C-D23F7D19BA78}"/>
              </a:ext>
            </a:extLst>
          </p:cNvPr>
          <p:cNvSpPr>
            <a:spLocks noGrp="1"/>
          </p:cNvSpPr>
          <p:nvPr>
            <p:ph type="body" sz="quarter" idx="18"/>
          </p:nvPr>
        </p:nvSpPr>
        <p:spPr>
          <a:xfrm>
            <a:off x="8260080" y="3429000"/>
            <a:ext cx="3282696" cy="975260"/>
          </a:xfrm>
        </p:spPr>
        <p:txBody>
          <a:bodyPr/>
          <a:lstStyle/>
          <a:p>
            <a:pPr marL="0" indent="0">
              <a:buNone/>
            </a:pPr>
            <a:r>
              <a:rPr lang="en-US" sz="1400" dirty="0"/>
              <a:t>Power BI is a business analytics tool developed by Microsoft that enables users to visualize and share insights from their data. It provides interactive dashboards, reports, and data visualization tools that allow users to connect to a wide range of data sources, transform and model their data, and create compelling visual stories. </a:t>
            </a:r>
          </a:p>
        </p:txBody>
      </p:sp>
    </p:spTree>
    <p:extLst>
      <p:ext uri="{BB962C8B-B14F-4D97-AF65-F5344CB8AC3E}">
        <p14:creationId xmlns:p14="http://schemas.microsoft.com/office/powerpoint/2010/main" val="476614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010AA-DDBA-D5A2-A34D-69E21671333A}"/>
              </a:ext>
            </a:extLst>
          </p:cNvPr>
          <p:cNvSpPr>
            <a:spLocks noGrp="1"/>
          </p:cNvSpPr>
          <p:nvPr>
            <p:ph type="title"/>
          </p:nvPr>
        </p:nvSpPr>
        <p:spPr/>
        <p:txBody>
          <a:bodyPr/>
          <a:lstStyle/>
          <a:p>
            <a:r>
              <a:rPr lang="en-US" dirty="0"/>
              <a:t>Problem Statement</a:t>
            </a:r>
            <a:endParaRPr lang="en-PK" dirty="0"/>
          </a:p>
        </p:txBody>
      </p:sp>
      <p:sp>
        <p:nvSpPr>
          <p:cNvPr id="12" name="Footer Placeholder 11">
            <a:extLst>
              <a:ext uri="{FF2B5EF4-FFF2-40B4-BE49-F238E27FC236}">
                <a16:creationId xmlns:a16="http://schemas.microsoft.com/office/drawing/2014/main" id="{E9C9137C-4C2A-3985-8399-B6159A8C5A3E}"/>
              </a:ext>
            </a:extLst>
          </p:cNvPr>
          <p:cNvSpPr>
            <a:spLocks noGrp="1"/>
          </p:cNvSpPr>
          <p:nvPr>
            <p:ph type="ftr" sz="quarter" idx="11"/>
          </p:nvPr>
        </p:nvSpPr>
        <p:spPr/>
        <p:txBody>
          <a:bodyPr/>
          <a:lstStyle/>
          <a:p>
            <a:r>
              <a:rPr lang="en-US" dirty="0"/>
              <a:t>Sales Analysis Using Power BI &amp; SQL  </a:t>
            </a:r>
            <a:endParaRPr lang="en-PK" dirty="0"/>
          </a:p>
        </p:txBody>
      </p:sp>
      <p:sp>
        <p:nvSpPr>
          <p:cNvPr id="13" name="Slide Number Placeholder 12">
            <a:extLst>
              <a:ext uri="{FF2B5EF4-FFF2-40B4-BE49-F238E27FC236}">
                <a16:creationId xmlns:a16="http://schemas.microsoft.com/office/drawing/2014/main" id="{89804E48-D44D-C8A3-0944-D89136753D97}"/>
              </a:ext>
            </a:extLst>
          </p:cNvPr>
          <p:cNvSpPr>
            <a:spLocks noGrp="1"/>
          </p:cNvSpPr>
          <p:nvPr>
            <p:ph type="sldNum" sz="quarter" idx="12"/>
          </p:nvPr>
        </p:nvSpPr>
        <p:spPr/>
        <p:txBody>
          <a:bodyPr/>
          <a:lstStyle/>
          <a:p>
            <a:fld id="{5BFCF61C-3B18-4C03-8326-CC3B32D710C9}" type="slidenum">
              <a:rPr lang="en-US" smtClean="0"/>
              <a:t>8</a:t>
            </a:fld>
            <a:endParaRPr lang="en-US"/>
          </a:p>
        </p:txBody>
      </p:sp>
      <p:sp>
        <p:nvSpPr>
          <p:cNvPr id="15" name="TextBox 14">
            <a:extLst>
              <a:ext uri="{FF2B5EF4-FFF2-40B4-BE49-F238E27FC236}">
                <a16:creationId xmlns:a16="http://schemas.microsoft.com/office/drawing/2014/main" id="{9B289EB2-D3FC-F8AE-8045-568A5C89CDD4}"/>
              </a:ext>
            </a:extLst>
          </p:cNvPr>
          <p:cNvSpPr txBox="1"/>
          <p:nvPr/>
        </p:nvSpPr>
        <p:spPr>
          <a:xfrm>
            <a:off x="2295144" y="2859741"/>
            <a:ext cx="9565162" cy="4524315"/>
          </a:xfrm>
          <a:prstGeom prst="rect">
            <a:avLst/>
          </a:prstGeom>
          <a:noFill/>
        </p:spPr>
        <p:txBody>
          <a:bodyPr wrap="square" rtlCol="0">
            <a:spAutoFit/>
          </a:bodyPr>
          <a:lstStyle/>
          <a:p>
            <a:pPr rtl="0"/>
            <a:r>
              <a:rPr lang="en-US" dirty="0">
                <a:effectLst/>
              </a:rPr>
              <a:t>Steven - Sales Manager:</a:t>
            </a:r>
            <a:endParaRPr lang="en-US" dirty="0"/>
          </a:p>
          <a:p>
            <a:pPr rtl="0"/>
            <a:r>
              <a:rPr lang="en-US" dirty="0">
                <a:effectLst/>
              </a:rPr>
              <a:t>Hi Aishwarya!</a:t>
            </a:r>
            <a:endParaRPr lang="en-US" dirty="0"/>
          </a:p>
          <a:p>
            <a:pPr rtl="0"/>
            <a:r>
              <a:rPr lang="en-US" dirty="0">
                <a:effectLst/>
              </a:rPr>
              <a:t>I hope you are doing well. We need to improve our internet sales reports and want to move from static reports to visual dashboards.</a:t>
            </a:r>
            <a:endParaRPr lang="en-US" dirty="0"/>
          </a:p>
          <a:p>
            <a:pPr rtl="0"/>
            <a:r>
              <a:rPr lang="en-US" dirty="0">
                <a:effectLst/>
              </a:rPr>
              <a:t>Essentially, we want to focus it on how much we have sold of what products, to which clients and how it has been over time.</a:t>
            </a:r>
            <a:endParaRPr lang="en-US" dirty="0"/>
          </a:p>
          <a:p>
            <a:pPr rtl="0"/>
            <a:r>
              <a:rPr lang="en-US" dirty="0">
                <a:effectLst/>
              </a:rPr>
              <a:t>Seeing as each salesperson works on different products and customers it would be beneficial to be able to filter them also.</a:t>
            </a:r>
            <a:endParaRPr lang="en-US" dirty="0"/>
          </a:p>
          <a:p>
            <a:pPr rtl="0"/>
            <a:r>
              <a:rPr lang="en-US" dirty="0">
                <a:effectLst/>
              </a:rPr>
              <a:t>We measure our numbers against budget so I added that in a spreadsheet so we can compare our values against performance. </a:t>
            </a:r>
            <a:endParaRPr lang="en-US" dirty="0"/>
          </a:p>
          <a:p>
            <a:pPr rtl="0"/>
            <a:r>
              <a:rPr lang="en-US" dirty="0">
                <a:effectLst/>
              </a:rPr>
              <a:t>The budget is for 2021 and we usually look 2 years back in time when we do analysis of sales.</a:t>
            </a:r>
            <a:endParaRPr lang="en-US" dirty="0"/>
          </a:p>
          <a:p>
            <a:pPr rtl="0"/>
            <a:r>
              <a:rPr lang="en-US" dirty="0">
                <a:effectLst/>
              </a:rPr>
              <a:t>Let me know if you need anything else!</a:t>
            </a:r>
            <a:endParaRPr lang="en-US" dirty="0"/>
          </a:p>
          <a:p>
            <a:pPr rtl="0"/>
            <a:br>
              <a:rPr lang="en-US" dirty="0"/>
            </a:br>
            <a:endParaRPr lang="en-US" dirty="0"/>
          </a:p>
          <a:p>
            <a:endParaRPr lang="en-US" dirty="0"/>
          </a:p>
        </p:txBody>
      </p:sp>
    </p:spTree>
    <p:extLst>
      <p:ext uri="{BB962C8B-B14F-4D97-AF65-F5344CB8AC3E}">
        <p14:creationId xmlns:p14="http://schemas.microsoft.com/office/powerpoint/2010/main" val="1125054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010AA-DDBA-D5A2-A34D-69E21671333A}"/>
              </a:ext>
            </a:extLst>
          </p:cNvPr>
          <p:cNvSpPr>
            <a:spLocks noGrp="1"/>
          </p:cNvSpPr>
          <p:nvPr>
            <p:ph type="title"/>
          </p:nvPr>
        </p:nvSpPr>
        <p:spPr>
          <a:xfrm>
            <a:off x="2240280" y="1100428"/>
            <a:ext cx="9066628" cy="1347016"/>
          </a:xfrm>
        </p:spPr>
        <p:txBody>
          <a:bodyPr/>
          <a:lstStyle/>
          <a:p>
            <a:r>
              <a:rPr lang="en-US" dirty="0"/>
              <a:t>BUSINESS ANALYSIS </a:t>
            </a:r>
            <a:br>
              <a:rPr lang="en-US" dirty="0"/>
            </a:br>
            <a:r>
              <a:rPr lang="en-US" dirty="0"/>
              <a:t>&amp; DATA INTERPRETATION</a:t>
            </a:r>
            <a:endParaRPr lang="en-PK" dirty="0"/>
          </a:p>
        </p:txBody>
      </p:sp>
      <p:sp>
        <p:nvSpPr>
          <p:cNvPr id="12" name="Footer Placeholder 11">
            <a:extLst>
              <a:ext uri="{FF2B5EF4-FFF2-40B4-BE49-F238E27FC236}">
                <a16:creationId xmlns:a16="http://schemas.microsoft.com/office/drawing/2014/main" id="{E9C9137C-4C2A-3985-8399-B6159A8C5A3E}"/>
              </a:ext>
            </a:extLst>
          </p:cNvPr>
          <p:cNvSpPr>
            <a:spLocks noGrp="1"/>
          </p:cNvSpPr>
          <p:nvPr>
            <p:ph type="ftr" sz="quarter" idx="11"/>
          </p:nvPr>
        </p:nvSpPr>
        <p:spPr/>
        <p:txBody>
          <a:bodyPr/>
          <a:lstStyle/>
          <a:p>
            <a:r>
              <a:rPr lang="en-US" dirty="0"/>
              <a:t>Sales Analysis Using Power BI &amp; SQL  </a:t>
            </a:r>
            <a:endParaRPr lang="en-PK" dirty="0"/>
          </a:p>
        </p:txBody>
      </p:sp>
      <p:sp>
        <p:nvSpPr>
          <p:cNvPr id="13" name="Slide Number Placeholder 12">
            <a:extLst>
              <a:ext uri="{FF2B5EF4-FFF2-40B4-BE49-F238E27FC236}">
                <a16:creationId xmlns:a16="http://schemas.microsoft.com/office/drawing/2014/main" id="{89804E48-D44D-C8A3-0944-D89136753D97}"/>
              </a:ext>
            </a:extLst>
          </p:cNvPr>
          <p:cNvSpPr>
            <a:spLocks noGrp="1"/>
          </p:cNvSpPr>
          <p:nvPr>
            <p:ph type="sldNum" sz="quarter" idx="12"/>
          </p:nvPr>
        </p:nvSpPr>
        <p:spPr/>
        <p:txBody>
          <a:bodyPr/>
          <a:lstStyle/>
          <a:p>
            <a:fld id="{5BFCF61C-3B18-4C03-8326-CC3B32D710C9}" type="slidenum">
              <a:rPr lang="en-US" smtClean="0"/>
              <a:t>9</a:t>
            </a:fld>
            <a:endParaRPr lang="en-US"/>
          </a:p>
        </p:txBody>
      </p:sp>
      <p:sp>
        <p:nvSpPr>
          <p:cNvPr id="16" name="Text Placeholder 15">
            <a:extLst>
              <a:ext uri="{FF2B5EF4-FFF2-40B4-BE49-F238E27FC236}">
                <a16:creationId xmlns:a16="http://schemas.microsoft.com/office/drawing/2014/main" id="{8B09183D-9900-55CD-F6ED-BDCDEF0BD6B4}"/>
              </a:ext>
            </a:extLst>
          </p:cNvPr>
          <p:cNvSpPr>
            <a:spLocks noGrp="1"/>
          </p:cNvSpPr>
          <p:nvPr>
            <p:ph type="body" sz="quarter" idx="15"/>
          </p:nvPr>
        </p:nvSpPr>
        <p:spPr>
          <a:xfrm>
            <a:off x="1813566" y="2834194"/>
            <a:ext cx="6263289" cy="3722054"/>
          </a:xfrm>
        </p:spPr>
        <p:txBody>
          <a:bodyPr/>
          <a:lstStyle/>
          <a:p>
            <a:pPr marL="0" marR="0">
              <a:lnSpc>
                <a:spcPct val="107000"/>
              </a:lnSpc>
              <a:spcBef>
                <a:spcPts val="0"/>
              </a:spcBef>
              <a:spcAft>
                <a:spcPts val="800"/>
              </a:spcAft>
            </a:pPr>
            <a:r>
              <a:rPr lang="nb-NO" b="1" dirty="0">
                <a:effectLst/>
                <a:latin typeface="Calibri" panose="020F0502020204030204" pitchFamily="34" charset="0"/>
                <a:ea typeface="Calibri" panose="020F0502020204030204" pitchFamily="34" charset="0"/>
                <a:cs typeface="Mangal" panose="020B0502040204020203" pitchFamily="18" charset="0"/>
              </a:rPr>
              <a:t>Business Demand Overview:</a:t>
            </a:r>
            <a:endParaRPr lang="en-US" dirty="0">
              <a:effectLst/>
              <a:latin typeface="Calibri" panose="020F0502020204030204" pitchFamily="34" charset="0"/>
              <a:ea typeface="Calibri" panose="020F0502020204030204" pitchFamily="34" charset="0"/>
              <a:cs typeface="Mangal" panose="020B0502040204020203" pitchFamily="18" charset="0"/>
            </a:endParaRPr>
          </a:p>
          <a:p>
            <a:pPr marL="342900" marR="0" lvl="0" indent="-342900">
              <a:lnSpc>
                <a:spcPct val="107000"/>
              </a:lnSpc>
              <a:spcBef>
                <a:spcPts val="0"/>
              </a:spcBef>
              <a:spcAft>
                <a:spcPts val="0"/>
              </a:spcAft>
              <a:buFont typeface="Calibri" panose="020F0502020204030204" pitchFamily="34" charset="0"/>
              <a:buChar char="-"/>
            </a:pPr>
            <a:r>
              <a:rPr lang="nb-NO" dirty="0">
                <a:effectLst/>
                <a:latin typeface="Calibri" panose="020F0502020204030204" pitchFamily="34" charset="0"/>
                <a:ea typeface="Calibri" panose="020F0502020204030204" pitchFamily="34" charset="0"/>
                <a:cs typeface="Mangal" panose="020B0502040204020203" pitchFamily="18" charset="0"/>
              </a:rPr>
              <a:t>Reporter: Steven – Sales Manager</a:t>
            </a:r>
            <a:endParaRPr lang="en-US" dirty="0">
              <a:effectLst/>
              <a:latin typeface="Calibri" panose="020F0502020204030204" pitchFamily="34" charset="0"/>
              <a:ea typeface="Calibri" panose="020F0502020204030204" pitchFamily="34" charset="0"/>
              <a:cs typeface="Mangal" panose="020B0502040204020203"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dirty="0">
                <a:effectLst/>
                <a:latin typeface="Calibri" panose="020F0502020204030204" pitchFamily="34" charset="0"/>
                <a:ea typeface="Calibri" panose="020F0502020204030204" pitchFamily="34" charset="0"/>
                <a:cs typeface="Mangal" panose="020B0502040204020203" pitchFamily="18" charset="0"/>
              </a:rPr>
              <a:t>Value of Change: Visual dashboards and improved Sales reporting or follow up or sales force</a:t>
            </a:r>
          </a:p>
          <a:p>
            <a:pPr marL="342900" marR="0" lvl="0" indent="-342900">
              <a:lnSpc>
                <a:spcPct val="107000"/>
              </a:lnSpc>
              <a:spcBef>
                <a:spcPts val="0"/>
              </a:spcBef>
              <a:spcAft>
                <a:spcPts val="0"/>
              </a:spcAft>
              <a:buFont typeface="Calibri" panose="020F0502020204030204" pitchFamily="34" charset="0"/>
              <a:buChar char="-"/>
            </a:pPr>
            <a:r>
              <a:rPr lang="en-US" dirty="0">
                <a:effectLst/>
                <a:latin typeface="Calibri" panose="020F0502020204030204" pitchFamily="34" charset="0"/>
                <a:ea typeface="Calibri" panose="020F0502020204030204" pitchFamily="34" charset="0"/>
                <a:cs typeface="Mangal" panose="020B0502040204020203" pitchFamily="18" charset="0"/>
              </a:rPr>
              <a:t>Necessary Systems: Power BI, CRM System</a:t>
            </a:r>
          </a:p>
          <a:p>
            <a:pPr marL="342900" marR="0" lvl="0" indent="-342900">
              <a:lnSpc>
                <a:spcPct val="107000"/>
              </a:lnSpc>
              <a:spcBef>
                <a:spcPts val="0"/>
              </a:spcBef>
              <a:spcAft>
                <a:spcPts val="800"/>
              </a:spcAft>
              <a:buFont typeface="Calibri" panose="020F0502020204030204" pitchFamily="34" charset="0"/>
              <a:buChar char="-"/>
            </a:pPr>
            <a:r>
              <a:rPr lang="en-US" dirty="0">
                <a:effectLst/>
                <a:latin typeface="Calibri" panose="020F0502020204030204" pitchFamily="34" charset="0"/>
                <a:ea typeface="Calibri" panose="020F0502020204030204" pitchFamily="34" charset="0"/>
                <a:cs typeface="Mangal" panose="020B0502040204020203" pitchFamily="18" charset="0"/>
              </a:rPr>
              <a:t>Other Relevant Info: Budgets have been delivered in Excel for 2021</a:t>
            </a:r>
          </a:p>
          <a:p>
            <a:endParaRPr lang="en-US" sz="1400" dirty="0"/>
          </a:p>
        </p:txBody>
      </p:sp>
      <p:graphicFrame>
        <p:nvGraphicFramePr>
          <p:cNvPr id="19" name="Table 18">
            <a:extLst>
              <a:ext uri="{FF2B5EF4-FFF2-40B4-BE49-F238E27FC236}">
                <a16:creationId xmlns:a16="http://schemas.microsoft.com/office/drawing/2014/main" id="{8D3C2ADB-4E64-678B-F0B8-52BB2E6F568D}"/>
              </a:ext>
            </a:extLst>
          </p:cNvPr>
          <p:cNvGraphicFramePr>
            <a:graphicFrameLocks noGrp="1"/>
          </p:cNvGraphicFramePr>
          <p:nvPr>
            <p:extLst>
              <p:ext uri="{D42A27DB-BD31-4B8C-83A1-F6EECF244321}">
                <p14:modId xmlns:p14="http://schemas.microsoft.com/office/powerpoint/2010/main" val="2630139391"/>
              </p:ext>
            </p:extLst>
          </p:nvPr>
        </p:nvGraphicFramePr>
        <p:xfrm>
          <a:off x="5356030" y="2834194"/>
          <a:ext cx="5782310" cy="3722054"/>
        </p:xfrm>
        <a:graphic>
          <a:graphicData uri="http://schemas.openxmlformats.org/drawingml/2006/table">
            <a:tbl>
              <a:tblPr firstRow="1" firstCol="1" bandRow="1">
                <a:tableStyleId>{5C22544A-7EE6-4342-B048-85BDC9FD1C3A}</a:tableStyleId>
              </a:tblPr>
              <a:tblGrid>
                <a:gridCol w="459105">
                  <a:extLst>
                    <a:ext uri="{9D8B030D-6E8A-4147-A177-3AD203B41FA5}">
                      <a16:colId xmlns:a16="http://schemas.microsoft.com/office/drawing/2014/main" val="1179314660"/>
                    </a:ext>
                  </a:extLst>
                </a:gridCol>
                <a:gridCol w="1019175">
                  <a:extLst>
                    <a:ext uri="{9D8B030D-6E8A-4147-A177-3AD203B41FA5}">
                      <a16:colId xmlns:a16="http://schemas.microsoft.com/office/drawing/2014/main" val="1300661625"/>
                    </a:ext>
                  </a:extLst>
                </a:gridCol>
                <a:gridCol w="1673225">
                  <a:extLst>
                    <a:ext uri="{9D8B030D-6E8A-4147-A177-3AD203B41FA5}">
                      <a16:colId xmlns:a16="http://schemas.microsoft.com/office/drawing/2014/main" val="1574227931"/>
                    </a:ext>
                  </a:extLst>
                </a:gridCol>
                <a:gridCol w="1343025">
                  <a:extLst>
                    <a:ext uri="{9D8B030D-6E8A-4147-A177-3AD203B41FA5}">
                      <a16:colId xmlns:a16="http://schemas.microsoft.com/office/drawing/2014/main" val="2078227415"/>
                    </a:ext>
                  </a:extLst>
                </a:gridCol>
                <a:gridCol w="1287780">
                  <a:extLst>
                    <a:ext uri="{9D8B030D-6E8A-4147-A177-3AD203B41FA5}">
                      <a16:colId xmlns:a16="http://schemas.microsoft.com/office/drawing/2014/main" val="3619538922"/>
                    </a:ext>
                  </a:extLst>
                </a:gridCol>
              </a:tblGrid>
              <a:tr h="0">
                <a:tc>
                  <a:txBody>
                    <a:bodyPr/>
                    <a:lstStyle/>
                    <a:p>
                      <a:pPr marL="0" marR="0">
                        <a:lnSpc>
                          <a:spcPct val="107000"/>
                        </a:lnSpc>
                        <a:spcBef>
                          <a:spcPts val="0"/>
                        </a:spcBef>
                        <a:spcAft>
                          <a:spcPts val="0"/>
                        </a:spcAft>
                      </a:pPr>
                      <a:r>
                        <a:rPr lang="en-US" sz="1100">
                          <a:effectLst/>
                        </a:rPr>
                        <a:t>No #</a:t>
                      </a:r>
                      <a:endParaRPr lang="en-US"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tc>
                  <a:txBody>
                    <a:bodyPr/>
                    <a:lstStyle/>
                    <a:p>
                      <a:pPr marL="0" marR="0">
                        <a:lnSpc>
                          <a:spcPct val="107000"/>
                        </a:lnSpc>
                        <a:spcBef>
                          <a:spcPts val="0"/>
                        </a:spcBef>
                        <a:spcAft>
                          <a:spcPts val="0"/>
                        </a:spcAft>
                      </a:pPr>
                      <a:r>
                        <a:rPr lang="en-US" sz="1100">
                          <a:effectLst/>
                        </a:rPr>
                        <a:t>As a (role)</a:t>
                      </a:r>
                      <a:endParaRPr lang="en-US"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tc>
                  <a:txBody>
                    <a:bodyPr/>
                    <a:lstStyle/>
                    <a:p>
                      <a:pPr marL="0" marR="0">
                        <a:lnSpc>
                          <a:spcPct val="107000"/>
                        </a:lnSpc>
                        <a:spcBef>
                          <a:spcPts val="0"/>
                        </a:spcBef>
                        <a:spcAft>
                          <a:spcPts val="0"/>
                        </a:spcAft>
                      </a:pPr>
                      <a:r>
                        <a:rPr lang="en-US" sz="1100">
                          <a:effectLst/>
                        </a:rPr>
                        <a:t>I want (request / demand) </a:t>
                      </a:r>
                      <a:endParaRPr lang="en-US"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tc>
                  <a:txBody>
                    <a:bodyPr/>
                    <a:lstStyle/>
                    <a:p>
                      <a:pPr marL="0" marR="0">
                        <a:lnSpc>
                          <a:spcPct val="107000"/>
                        </a:lnSpc>
                        <a:spcBef>
                          <a:spcPts val="0"/>
                        </a:spcBef>
                        <a:spcAft>
                          <a:spcPts val="0"/>
                        </a:spcAft>
                      </a:pPr>
                      <a:r>
                        <a:rPr lang="en-US" sz="1100">
                          <a:effectLst/>
                        </a:rPr>
                        <a:t>So that I (user value)</a:t>
                      </a:r>
                      <a:endParaRPr lang="en-US"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tc>
                  <a:txBody>
                    <a:bodyPr/>
                    <a:lstStyle/>
                    <a:p>
                      <a:pPr marL="0" marR="0">
                        <a:lnSpc>
                          <a:spcPct val="107000"/>
                        </a:lnSpc>
                        <a:spcBef>
                          <a:spcPts val="0"/>
                        </a:spcBef>
                        <a:spcAft>
                          <a:spcPts val="0"/>
                        </a:spcAft>
                      </a:pPr>
                      <a:r>
                        <a:rPr lang="en-US" sz="1100">
                          <a:effectLst/>
                        </a:rPr>
                        <a:t>Acceptance Criteria</a:t>
                      </a:r>
                      <a:endParaRPr lang="en-US"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extLst>
                  <a:ext uri="{0D108BD9-81ED-4DB2-BD59-A6C34878D82A}">
                    <a16:rowId xmlns:a16="http://schemas.microsoft.com/office/drawing/2014/main" val="2773502133"/>
                  </a:ext>
                </a:extLst>
              </a:tr>
              <a:tr h="0">
                <a:tc>
                  <a:txBody>
                    <a:bodyPr/>
                    <a:lstStyle/>
                    <a:p>
                      <a:pPr marL="0" marR="0">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tc>
                  <a:txBody>
                    <a:bodyPr/>
                    <a:lstStyle/>
                    <a:p>
                      <a:pPr marL="0" marR="0">
                        <a:lnSpc>
                          <a:spcPct val="107000"/>
                        </a:lnSpc>
                        <a:spcBef>
                          <a:spcPts val="0"/>
                        </a:spcBef>
                        <a:spcAft>
                          <a:spcPts val="0"/>
                        </a:spcAft>
                      </a:pPr>
                      <a:r>
                        <a:rPr lang="en-US" sz="1100">
                          <a:effectLst/>
                        </a:rPr>
                        <a:t>Sales Manager</a:t>
                      </a:r>
                      <a:endParaRPr lang="en-US"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tc>
                  <a:txBody>
                    <a:bodyPr/>
                    <a:lstStyle/>
                    <a:p>
                      <a:pPr marL="0" marR="0">
                        <a:lnSpc>
                          <a:spcPct val="107000"/>
                        </a:lnSpc>
                        <a:spcBef>
                          <a:spcPts val="0"/>
                        </a:spcBef>
                        <a:spcAft>
                          <a:spcPts val="0"/>
                        </a:spcAft>
                      </a:pPr>
                      <a:r>
                        <a:rPr lang="en-US" sz="1100">
                          <a:effectLst/>
                        </a:rPr>
                        <a:t>To get a dashboard overview of internet sales</a:t>
                      </a:r>
                      <a:endParaRPr lang="en-US"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tc>
                  <a:txBody>
                    <a:bodyPr/>
                    <a:lstStyle/>
                    <a:p>
                      <a:pPr marL="0" marR="0">
                        <a:lnSpc>
                          <a:spcPct val="107000"/>
                        </a:lnSpc>
                        <a:spcBef>
                          <a:spcPts val="0"/>
                        </a:spcBef>
                        <a:spcAft>
                          <a:spcPts val="0"/>
                        </a:spcAft>
                      </a:pPr>
                      <a:r>
                        <a:rPr lang="en-US" sz="1100">
                          <a:effectLst/>
                        </a:rPr>
                        <a:t>Can follow better which customers and products sells the best</a:t>
                      </a:r>
                      <a:endParaRPr lang="en-US"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tc>
                  <a:txBody>
                    <a:bodyPr/>
                    <a:lstStyle/>
                    <a:p>
                      <a:pPr marL="0" marR="0">
                        <a:lnSpc>
                          <a:spcPct val="107000"/>
                        </a:lnSpc>
                        <a:spcBef>
                          <a:spcPts val="0"/>
                        </a:spcBef>
                        <a:spcAft>
                          <a:spcPts val="0"/>
                        </a:spcAft>
                      </a:pPr>
                      <a:r>
                        <a:rPr lang="en-US" sz="1100">
                          <a:effectLst/>
                        </a:rPr>
                        <a:t>A Power BI dashboard which updates data once a day</a:t>
                      </a:r>
                      <a:endParaRPr lang="en-US"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extLst>
                  <a:ext uri="{0D108BD9-81ED-4DB2-BD59-A6C34878D82A}">
                    <a16:rowId xmlns:a16="http://schemas.microsoft.com/office/drawing/2014/main" val="3087856309"/>
                  </a:ext>
                </a:extLst>
              </a:tr>
              <a:tr h="0">
                <a:tc>
                  <a:txBody>
                    <a:bodyPr/>
                    <a:lstStyle/>
                    <a:p>
                      <a:pPr marL="0" marR="0">
                        <a:lnSpc>
                          <a:spcPct val="107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tc>
                  <a:txBody>
                    <a:bodyPr/>
                    <a:lstStyle/>
                    <a:p>
                      <a:pPr marL="0" marR="0">
                        <a:lnSpc>
                          <a:spcPct val="107000"/>
                        </a:lnSpc>
                        <a:spcBef>
                          <a:spcPts val="0"/>
                        </a:spcBef>
                        <a:spcAft>
                          <a:spcPts val="0"/>
                        </a:spcAft>
                      </a:pPr>
                      <a:r>
                        <a:rPr lang="en-US" sz="1100">
                          <a:effectLst/>
                        </a:rPr>
                        <a:t>Sales Representative</a:t>
                      </a:r>
                      <a:endParaRPr lang="en-US"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tc>
                  <a:txBody>
                    <a:bodyPr/>
                    <a:lstStyle/>
                    <a:p>
                      <a:pPr marL="0" marR="0">
                        <a:lnSpc>
                          <a:spcPct val="107000"/>
                        </a:lnSpc>
                        <a:spcBef>
                          <a:spcPts val="0"/>
                        </a:spcBef>
                        <a:spcAft>
                          <a:spcPts val="0"/>
                        </a:spcAft>
                      </a:pPr>
                      <a:r>
                        <a:rPr lang="en-US" sz="1100">
                          <a:effectLst/>
                        </a:rPr>
                        <a:t>A detailed overview of Internet Sales per Customers</a:t>
                      </a:r>
                      <a:endParaRPr lang="en-US"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tc>
                  <a:txBody>
                    <a:bodyPr/>
                    <a:lstStyle/>
                    <a:p>
                      <a:pPr marL="0" marR="0">
                        <a:lnSpc>
                          <a:spcPct val="107000"/>
                        </a:lnSpc>
                        <a:spcBef>
                          <a:spcPts val="0"/>
                        </a:spcBef>
                        <a:spcAft>
                          <a:spcPts val="0"/>
                        </a:spcAft>
                      </a:pPr>
                      <a:r>
                        <a:rPr lang="en-US" sz="1100">
                          <a:effectLst/>
                        </a:rPr>
                        <a:t>Can follow up my customers that buys the most and who we can sell ore to</a:t>
                      </a:r>
                      <a:endParaRPr lang="en-US"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 Power BI dashboard which allows me to filter data for each customer</a:t>
                      </a:r>
                      <a:endParaRPr lang="en-US" sz="1100" dirty="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extLst>
                  <a:ext uri="{0D108BD9-81ED-4DB2-BD59-A6C34878D82A}">
                    <a16:rowId xmlns:a16="http://schemas.microsoft.com/office/drawing/2014/main" val="4018857941"/>
                  </a:ext>
                </a:extLst>
              </a:tr>
              <a:tr h="0">
                <a:tc>
                  <a:txBody>
                    <a:bodyPr/>
                    <a:lstStyle/>
                    <a:p>
                      <a:pPr marL="0" marR="0">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tc>
                  <a:txBody>
                    <a:bodyPr/>
                    <a:lstStyle/>
                    <a:p>
                      <a:pPr marL="0" marR="0">
                        <a:lnSpc>
                          <a:spcPct val="107000"/>
                        </a:lnSpc>
                        <a:spcBef>
                          <a:spcPts val="0"/>
                        </a:spcBef>
                        <a:spcAft>
                          <a:spcPts val="0"/>
                        </a:spcAft>
                      </a:pPr>
                      <a:r>
                        <a:rPr lang="en-US" sz="1100">
                          <a:effectLst/>
                        </a:rPr>
                        <a:t>Sales Representative</a:t>
                      </a:r>
                      <a:endParaRPr lang="en-US"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tc>
                  <a:txBody>
                    <a:bodyPr/>
                    <a:lstStyle/>
                    <a:p>
                      <a:pPr marL="0" marR="0">
                        <a:lnSpc>
                          <a:spcPct val="107000"/>
                        </a:lnSpc>
                        <a:spcBef>
                          <a:spcPts val="0"/>
                        </a:spcBef>
                        <a:spcAft>
                          <a:spcPts val="0"/>
                        </a:spcAft>
                      </a:pPr>
                      <a:r>
                        <a:rPr lang="en-US" sz="1100">
                          <a:effectLst/>
                        </a:rPr>
                        <a:t>A detailed overview of Internet Sales per Products</a:t>
                      </a:r>
                      <a:endParaRPr lang="en-US"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tc>
                  <a:txBody>
                    <a:bodyPr/>
                    <a:lstStyle/>
                    <a:p>
                      <a:pPr marL="0" marR="0">
                        <a:lnSpc>
                          <a:spcPct val="107000"/>
                        </a:lnSpc>
                        <a:spcBef>
                          <a:spcPts val="0"/>
                        </a:spcBef>
                        <a:spcAft>
                          <a:spcPts val="0"/>
                        </a:spcAft>
                      </a:pPr>
                      <a:r>
                        <a:rPr lang="en-US" sz="1100">
                          <a:effectLst/>
                        </a:rPr>
                        <a:t>Can follow up my Products that sells the most</a:t>
                      </a:r>
                      <a:endParaRPr lang="en-US"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tc>
                  <a:txBody>
                    <a:bodyPr/>
                    <a:lstStyle/>
                    <a:p>
                      <a:pPr marL="0" marR="0">
                        <a:lnSpc>
                          <a:spcPct val="107000"/>
                        </a:lnSpc>
                        <a:spcBef>
                          <a:spcPts val="0"/>
                        </a:spcBef>
                        <a:spcAft>
                          <a:spcPts val="0"/>
                        </a:spcAft>
                      </a:pPr>
                      <a:r>
                        <a:rPr lang="en-US" sz="1100">
                          <a:effectLst/>
                        </a:rPr>
                        <a:t>A Power BI dashboard which allows me to filter data for each Product</a:t>
                      </a:r>
                      <a:endParaRPr lang="en-US"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extLst>
                  <a:ext uri="{0D108BD9-81ED-4DB2-BD59-A6C34878D82A}">
                    <a16:rowId xmlns:a16="http://schemas.microsoft.com/office/drawing/2014/main" val="105422630"/>
                  </a:ext>
                </a:extLst>
              </a:tr>
              <a:tr h="0">
                <a:tc>
                  <a:txBody>
                    <a:bodyPr/>
                    <a:lstStyle/>
                    <a:p>
                      <a:pPr marL="0" marR="0">
                        <a:lnSpc>
                          <a:spcPct val="107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tc>
                  <a:txBody>
                    <a:bodyPr/>
                    <a:lstStyle/>
                    <a:p>
                      <a:pPr marL="0" marR="0">
                        <a:lnSpc>
                          <a:spcPct val="107000"/>
                        </a:lnSpc>
                        <a:spcBef>
                          <a:spcPts val="0"/>
                        </a:spcBef>
                        <a:spcAft>
                          <a:spcPts val="0"/>
                        </a:spcAft>
                      </a:pPr>
                      <a:r>
                        <a:rPr lang="en-US" sz="1100">
                          <a:effectLst/>
                        </a:rPr>
                        <a:t>Sales Manager</a:t>
                      </a:r>
                      <a:endParaRPr lang="en-US"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tc>
                  <a:txBody>
                    <a:bodyPr/>
                    <a:lstStyle/>
                    <a:p>
                      <a:pPr marL="0" marR="0">
                        <a:lnSpc>
                          <a:spcPct val="107000"/>
                        </a:lnSpc>
                        <a:spcBef>
                          <a:spcPts val="0"/>
                        </a:spcBef>
                        <a:spcAft>
                          <a:spcPts val="0"/>
                        </a:spcAft>
                      </a:pPr>
                      <a:r>
                        <a:rPr lang="en-US" sz="1100">
                          <a:effectLst/>
                        </a:rPr>
                        <a:t>A dashboard overview of internet sales</a:t>
                      </a:r>
                      <a:endParaRPr lang="en-US"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tc>
                  <a:txBody>
                    <a:bodyPr/>
                    <a:lstStyle/>
                    <a:p>
                      <a:pPr marL="0" marR="0">
                        <a:lnSpc>
                          <a:spcPct val="107000"/>
                        </a:lnSpc>
                        <a:spcBef>
                          <a:spcPts val="0"/>
                        </a:spcBef>
                        <a:spcAft>
                          <a:spcPts val="0"/>
                        </a:spcAft>
                      </a:pPr>
                      <a:r>
                        <a:rPr lang="en-US" sz="1100">
                          <a:effectLst/>
                        </a:rPr>
                        <a:t>Follow sales over time against budget</a:t>
                      </a:r>
                      <a:endParaRPr lang="en-US"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 Power Bi dashboard with graphs and KPIs comparing against budget.</a:t>
                      </a:r>
                      <a:endParaRPr lang="en-US" sz="1100" dirty="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extLst>
                  <a:ext uri="{0D108BD9-81ED-4DB2-BD59-A6C34878D82A}">
                    <a16:rowId xmlns:a16="http://schemas.microsoft.com/office/drawing/2014/main" val="2874938810"/>
                  </a:ext>
                </a:extLst>
              </a:tr>
            </a:tbl>
          </a:graphicData>
        </a:graphic>
      </p:graphicFrame>
    </p:spTree>
    <p:extLst>
      <p:ext uri="{BB962C8B-B14F-4D97-AF65-F5344CB8AC3E}">
        <p14:creationId xmlns:p14="http://schemas.microsoft.com/office/powerpoint/2010/main" val="4209810259"/>
      </p:ext>
    </p:extLst>
  </p:cSld>
  <p:clrMapOvr>
    <a:masterClrMapping/>
  </p:clrMapOvr>
</p:sld>
</file>

<file path=ppt/theme/theme1.xml><?xml version="1.0" encoding="utf-8"?>
<a:theme xmlns:a="http://schemas.openxmlformats.org/drawingml/2006/main" name="Office Theme">
  <a:themeElements>
    <a:clrScheme name="Custom 10">
      <a:dk1>
        <a:srgbClr val="000000"/>
      </a:dk1>
      <a:lt1>
        <a:srgbClr val="FFFFFF"/>
      </a:lt1>
      <a:dk2>
        <a:srgbClr val="3B4546"/>
      </a:dk2>
      <a:lt2>
        <a:srgbClr val="E7E6E6"/>
      </a:lt2>
      <a:accent1>
        <a:srgbClr val="753F2C"/>
      </a:accent1>
      <a:accent2>
        <a:srgbClr val="637376"/>
      </a:accent2>
      <a:accent3>
        <a:srgbClr val="BE937E"/>
      </a:accent3>
      <a:accent4>
        <a:srgbClr val="576853"/>
      </a:accent4>
      <a:accent5>
        <a:srgbClr val="EDE9E6"/>
      </a:accent5>
      <a:accent6>
        <a:srgbClr val="D0CDC5"/>
      </a:accent6>
      <a:hlink>
        <a:srgbClr val="4F4F4F"/>
      </a:hlink>
      <a:folHlink>
        <a:srgbClr val="BE937E"/>
      </a:folHlink>
    </a:clrScheme>
    <a:fontScheme name="Custom 1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ject_Status_Report_Win32_jx_v12" id="{5D6FBA16-B4D1-4307-B1D7-61285FA0D9C0}" vid="{1DA9E459-46CB-4408-AA4C-63950E2E54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83CE7D-BFC6-4030-A335-E7F88DB66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11F98F7-6576-47F1-AD63-56E26C33974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5B4CAA5-BE7A-46AB-97ED-63B24C46A3A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Project status report</Template>
  <TotalTime>0</TotalTime>
  <Words>1873</Words>
  <Application>Microsoft Office PowerPoint</Application>
  <PresentationFormat>Widescreen</PresentationFormat>
  <Paragraphs>143</Paragraphs>
  <Slides>16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var(--artdeco-reset-typography-font-family-sans)</vt:lpstr>
      <vt:lpstr>Office Theme</vt:lpstr>
      <vt:lpstr>Sales Analysis Using Power BI &amp; SQL  </vt:lpstr>
      <vt:lpstr>ABSTRACT</vt:lpstr>
      <vt:lpstr>Key FEATURES</vt:lpstr>
      <vt:lpstr>OBJECTIVES</vt:lpstr>
      <vt:lpstr>SCOPE </vt:lpstr>
      <vt:lpstr>SCOPE</vt:lpstr>
      <vt:lpstr>TECHNOLOGY </vt:lpstr>
      <vt:lpstr>Problem Statement</vt:lpstr>
      <vt:lpstr>BUSINESS ANALYSIS  &amp; DATA INTERPRETATION</vt:lpstr>
      <vt:lpstr>PowerPoint Presentation</vt:lpstr>
      <vt:lpstr>PowerPoint Presentation</vt:lpstr>
      <vt:lpstr>PowerPoint Presentation</vt:lpstr>
      <vt:lpstr>PowerPoint Presentation</vt:lpstr>
      <vt:lpstr>RESOURCES</vt:lpstr>
      <vt:lpstr>GOALS FOR NEXT REVIEW</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2024-07-07T10:42:58Z</dcterms:created>
  <dcterms:modified xsi:type="dcterms:W3CDTF">2024-07-07T12:52:18Z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