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7" r:id="rId4"/>
    <p:sldId id="258" r:id="rId5"/>
    <p:sldId id="259"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52224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685E9-DD6E-430B-A497-C8D333E5B8E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58568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395778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419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60509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482686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292511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560690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94353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225008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312265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685E9-DD6E-430B-A497-C8D333E5B8E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307897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685E9-DD6E-430B-A497-C8D333E5B8EC}"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411704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291729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88528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B685E9-DD6E-430B-A497-C8D333E5B8EC}" type="datetimeFigureOut">
              <a:rPr lang="en-IN" smtClean="0"/>
              <a:t>13-09-2023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18862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685E9-DD6E-430B-A497-C8D333E5B8E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99B4-D3E7-41DF-9BEF-4CAD21CD72F4}" type="slidenum">
              <a:rPr lang="en-IN" smtClean="0"/>
              <a:t>‹#›</a:t>
            </a:fld>
            <a:endParaRPr lang="en-IN"/>
          </a:p>
        </p:txBody>
      </p:sp>
    </p:spTree>
    <p:extLst>
      <p:ext uri="{BB962C8B-B14F-4D97-AF65-F5344CB8AC3E}">
        <p14:creationId xmlns:p14="http://schemas.microsoft.com/office/powerpoint/2010/main" val="101209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B685E9-DD6E-430B-A497-C8D333E5B8EC}" type="datetimeFigureOut">
              <a:rPr lang="en-IN" smtClean="0"/>
              <a:t>13-09-2023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F399B4-D3E7-41DF-9BEF-4CAD21CD72F4}" type="slidenum">
              <a:rPr lang="en-IN" smtClean="0"/>
              <a:t>‹#›</a:t>
            </a:fld>
            <a:endParaRPr lang="en-IN"/>
          </a:p>
        </p:txBody>
      </p:sp>
    </p:spTree>
    <p:extLst>
      <p:ext uri="{BB962C8B-B14F-4D97-AF65-F5344CB8AC3E}">
        <p14:creationId xmlns:p14="http://schemas.microsoft.com/office/powerpoint/2010/main" val="35544671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24B5-560E-11F0-FB16-274992C9F270}"/>
              </a:ext>
            </a:extLst>
          </p:cNvPr>
          <p:cNvSpPr>
            <a:spLocks noGrp="1"/>
          </p:cNvSpPr>
          <p:nvPr>
            <p:ph type="ctrTitle"/>
          </p:nvPr>
        </p:nvSpPr>
        <p:spPr>
          <a:xfrm>
            <a:off x="1508449" y="359747"/>
            <a:ext cx="9144000" cy="2387600"/>
          </a:xfrm>
        </p:spPr>
        <p:txBody>
          <a:bodyPr>
            <a:normAutofit/>
          </a:bodyPr>
          <a:lstStyle/>
          <a:p>
            <a:pPr algn="ctr"/>
            <a:r>
              <a:rPr lang="en-IN" sz="5400" dirty="0">
                <a:solidFill>
                  <a:srgbClr val="FFFF00"/>
                </a:solidFill>
              </a:rPr>
              <a:t>CASTPONE PROJECT - 1</a:t>
            </a:r>
          </a:p>
        </p:txBody>
      </p:sp>
      <p:sp>
        <p:nvSpPr>
          <p:cNvPr id="3" name="Subtitle 2">
            <a:extLst>
              <a:ext uri="{FF2B5EF4-FFF2-40B4-BE49-F238E27FC236}">
                <a16:creationId xmlns:a16="http://schemas.microsoft.com/office/drawing/2014/main" id="{13D48DB6-8800-ECCC-6C09-867E630F3CA3}"/>
              </a:ext>
            </a:extLst>
          </p:cNvPr>
          <p:cNvSpPr>
            <a:spLocks noGrp="1"/>
          </p:cNvSpPr>
          <p:nvPr>
            <p:ph type="subTitle" idx="1"/>
          </p:nvPr>
        </p:nvSpPr>
        <p:spPr>
          <a:xfrm>
            <a:off x="1524000" y="4064001"/>
            <a:ext cx="9144000" cy="1655762"/>
          </a:xfrm>
        </p:spPr>
        <p:txBody>
          <a:bodyPr>
            <a:normAutofit/>
          </a:bodyPr>
          <a:lstStyle/>
          <a:p>
            <a:pPr algn="ctr"/>
            <a:r>
              <a:rPr lang="en-IN" sz="3600" dirty="0">
                <a:solidFill>
                  <a:srgbClr val="FF0000"/>
                </a:solidFill>
              </a:rPr>
              <a:t>INTRODUCTION</a:t>
            </a:r>
          </a:p>
        </p:txBody>
      </p:sp>
    </p:spTree>
    <p:extLst>
      <p:ext uri="{BB962C8B-B14F-4D97-AF65-F5344CB8AC3E}">
        <p14:creationId xmlns:p14="http://schemas.microsoft.com/office/powerpoint/2010/main" val="365316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AA94-FF78-B640-2DF1-D9204228BEEF}"/>
              </a:ext>
            </a:extLst>
          </p:cNvPr>
          <p:cNvSpPr>
            <a:spLocks noGrp="1"/>
          </p:cNvSpPr>
          <p:nvPr>
            <p:ph type="title"/>
          </p:nvPr>
        </p:nvSpPr>
        <p:spPr/>
        <p:txBody>
          <a:bodyPr/>
          <a:lstStyle/>
          <a:p>
            <a:pPr algn="ctr"/>
            <a:r>
              <a:rPr lang="en-IN" dirty="0">
                <a:solidFill>
                  <a:srgbClr val="FF0000"/>
                </a:solidFill>
              </a:rPr>
              <a:t>MAIN PART</a:t>
            </a:r>
          </a:p>
        </p:txBody>
      </p:sp>
      <p:sp>
        <p:nvSpPr>
          <p:cNvPr id="3" name="Text Placeholder 2">
            <a:extLst>
              <a:ext uri="{FF2B5EF4-FFF2-40B4-BE49-F238E27FC236}">
                <a16:creationId xmlns:a16="http://schemas.microsoft.com/office/drawing/2014/main" id="{F161CB31-0381-C482-89B1-569D3DFDF829}"/>
              </a:ext>
            </a:extLst>
          </p:cNvPr>
          <p:cNvSpPr>
            <a:spLocks noGrp="1"/>
          </p:cNvSpPr>
          <p:nvPr>
            <p:ph type="body" sz="half" idx="2"/>
          </p:nvPr>
        </p:nvSpPr>
        <p:spPr/>
        <p:txBody>
          <a:bodyPr>
            <a:normAutofit/>
          </a:bodyPr>
          <a:lstStyle/>
          <a:p>
            <a:pPr algn="ctr"/>
            <a:r>
              <a:rPr lang="en-IN" sz="4000" dirty="0">
                <a:solidFill>
                  <a:srgbClr val="FFFF00"/>
                </a:solidFill>
              </a:rPr>
              <a:t>PROJECT EXECUTION</a:t>
            </a:r>
          </a:p>
          <a:p>
            <a:pPr algn="ctr"/>
            <a:r>
              <a:rPr lang="en-IN" sz="4000" dirty="0">
                <a:solidFill>
                  <a:srgbClr val="FFFF00"/>
                </a:solidFill>
              </a:rPr>
              <a:t>[BODY]</a:t>
            </a:r>
          </a:p>
        </p:txBody>
      </p:sp>
    </p:spTree>
    <p:extLst>
      <p:ext uri="{BB962C8B-B14F-4D97-AF65-F5344CB8AC3E}">
        <p14:creationId xmlns:p14="http://schemas.microsoft.com/office/powerpoint/2010/main" val="32729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16C8-9299-ED3E-4129-1E3C4ED5973F}"/>
              </a:ext>
            </a:extLst>
          </p:cNvPr>
          <p:cNvSpPr>
            <a:spLocks noGrp="1"/>
          </p:cNvSpPr>
          <p:nvPr>
            <p:ph type="title"/>
          </p:nvPr>
        </p:nvSpPr>
        <p:spPr>
          <a:xfrm>
            <a:off x="1154955" y="262395"/>
            <a:ext cx="8825657" cy="1043891"/>
          </a:xfrm>
        </p:spPr>
        <p:txBody>
          <a:bodyPr/>
          <a:lstStyle/>
          <a:p>
            <a:r>
              <a:rPr lang="en-IN" dirty="0"/>
              <a:t>PROBLEM STATEMENT:</a:t>
            </a:r>
          </a:p>
        </p:txBody>
      </p:sp>
      <p:sp>
        <p:nvSpPr>
          <p:cNvPr id="3" name="Text Placeholder 2">
            <a:extLst>
              <a:ext uri="{FF2B5EF4-FFF2-40B4-BE49-F238E27FC236}">
                <a16:creationId xmlns:a16="http://schemas.microsoft.com/office/drawing/2014/main" id="{9CEED9FB-4968-C4F9-9E5A-30B12B21E9EC}"/>
              </a:ext>
            </a:extLst>
          </p:cNvPr>
          <p:cNvSpPr>
            <a:spLocks noGrp="1"/>
          </p:cNvSpPr>
          <p:nvPr>
            <p:ph type="body" idx="1"/>
          </p:nvPr>
        </p:nvSpPr>
        <p:spPr>
          <a:xfrm>
            <a:off x="1154954" y="1561939"/>
            <a:ext cx="8825658" cy="860400"/>
          </a:xfrm>
        </p:spPr>
        <p:txBody>
          <a:bodyPr>
            <a:normAutofit fontScale="92500" lnSpcReduction="20000"/>
          </a:bodyPr>
          <a:lstStyle/>
          <a:p>
            <a:r>
              <a:rPr lang="en-IN" dirty="0">
                <a:solidFill>
                  <a:schemeClr val="tx1"/>
                </a:solidFill>
              </a:rPr>
              <a:t>BUILD A MODEL WHICH CAN DETECT THE HEART DISEASE PATIENT FROM WORLDWIDE BMI ACCEPTED RANGE FOR NORMAL AND PRE-OBESSED CLASS. I.E; 18.5 TO 29.9.</a:t>
            </a:r>
          </a:p>
        </p:txBody>
      </p:sp>
      <p:pic>
        <p:nvPicPr>
          <p:cNvPr id="5" name="Picture 4">
            <a:extLst>
              <a:ext uri="{FF2B5EF4-FFF2-40B4-BE49-F238E27FC236}">
                <a16:creationId xmlns:a16="http://schemas.microsoft.com/office/drawing/2014/main" id="{8B460431-7A2E-69FF-4DF6-F50395154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584581"/>
            <a:ext cx="8278294" cy="4107560"/>
          </a:xfrm>
          <a:prstGeom prst="rect">
            <a:avLst/>
          </a:prstGeom>
        </p:spPr>
      </p:pic>
    </p:spTree>
    <p:extLst>
      <p:ext uri="{BB962C8B-B14F-4D97-AF65-F5344CB8AC3E}">
        <p14:creationId xmlns:p14="http://schemas.microsoft.com/office/powerpoint/2010/main" val="353426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E44D-6B25-E751-B08C-04E53D5B19E9}"/>
              </a:ext>
            </a:extLst>
          </p:cNvPr>
          <p:cNvSpPr>
            <a:spLocks noGrp="1"/>
          </p:cNvSpPr>
          <p:nvPr>
            <p:ph type="title"/>
          </p:nvPr>
        </p:nvSpPr>
        <p:spPr>
          <a:xfrm>
            <a:off x="646111" y="452718"/>
            <a:ext cx="9404723" cy="741600"/>
          </a:xfrm>
        </p:spPr>
        <p:txBody>
          <a:bodyPr/>
          <a:lstStyle/>
          <a:p>
            <a:r>
              <a:rPr lang="en-IN" dirty="0"/>
              <a:t>ABOUT DATASET:</a:t>
            </a:r>
          </a:p>
        </p:txBody>
      </p:sp>
      <p:sp>
        <p:nvSpPr>
          <p:cNvPr id="3" name="Content Placeholder 2">
            <a:extLst>
              <a:ext uri="{FF2B5EF4-FFF2-40B4-BE49-F238E27FC236}">
                <a16:creationId xmlns:a16="http://schemas.microsoft.com/office/drawing/2014/main" id="{EDC2E6FA-EEDD-0E3E-CF11-CE9798F2229B}"/>
              </a:ext>
            </a:extLst>
          </p:cNvPr>
          <p:cNvSpPr>
            <a:spLocks noGrp="1"/>
          </p:cNvSpPr>
          <p:nvPr>
            <p:ph idx="1"/>
          </p:nvPr>
        </p:nvSpPr>
        <p:spPr>
          <a:xfrm>
            <a:off x="737118" y="1194318"/>
            <a:ext cx="9312735" cy="5054081"/>
          </a:xfrm>
        </p:spPr>
        <p:txBody>
          <a:bodyPr>
            <a:normAutofit/>
          </a:bodyPr>
          <a:lstStyle/>
          <a:p>
            <a:r>
              <a:rPr lang="en-IN" dirty="0"/>
              <a:t>FOR UNDERSTANDING THE PROBLEM STATEMENT WE MUST UNDERSTAND THE DATASET.</a:t>
            </a:r>
          </a:p>
          <a:p>
            <a:r>
              <a:rPr lang="en-IN" dirty="0"/>
              <a:t>THE DATASET IS RELATED TO RECORDS OF HEART DISEASE PATIENTS WHICH IS  FROM YEAR 2021 REGARDING THEIR HEALTH ISSUES AFTER THE LOCKDOWN OF 2020.</a:t>
            </a:r>
          </a:p>
          <a:p>
            <a:r>
              <a:rPr lang="en-IN" dirty="0"/>
              <a:t>THE DATSET HAS TOTAL OF 315796 RECORDS FROM WHICH AFTER UNDERSTANDING THE PROBLEM STATEMENT A PATICULAR RANGE OF RECORD MUST BE USED.</a:t>
            </a:r>
          </a:p>
          <a:p>
            <a:r>
              <a:rPr lang="en-IN" dirty="0"/>
              <a:t>AFTER SELECTING BMI RANGE RECORDS AS PER GIVEN IN PROBLEM STATEMENT THE DATASET IS LEFT WITH 211748 RECORDS.</a:t>
            </a:r>
          </a:p>
          <a:p>
            <a:r>
              <a:rPr lang="en-IN" dirty="0"/>
              <a:t>AS PER PRIMARY LOOK THE DATSET CONTAINS A HUGE CLASS IMBALANCE WHICH NEED TO BE REMOVED.</a:t>
            </a:r>
          </a:p>
        </p:txBody>
      </p:sp>
    </p:spTree>
    <p:extLst>
      <p:ext uri="{BB962C8B-B14F-4D97-AF65-F5344CB8AC3E}">
        <p14:creationId xmlns:p14="http://schemas.microsoft.com/office/powerpoint/2010/main" val="346133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B228-6804-5CB4-87FB-DF43917E967B}"/>
              </a:ext>
            </a:extLst>
          </p:cNvPr>
          <p:cNvSpPr>
            <a:spLocks noGrp="1"/>
          </p:cNvSpPr>
          <p:nvPr>
            <p:ph type="title"/>
          </p:nvPr>
        </p:nvSpPr>
        <p:spPr>
          <a:xfrm>
            <a:off x="646111" y="452718"/>
            <a:ext cx="9404723" cy="685617"/>
          </a:xfrm>
        </p:spPr>
        <p:txBody>
          <a:bodyPr/>
          <a:lstStyle/>
          <a:p>
            <a:r>
              <a:rPr lang="en-IN" dirty="0"/>
              <a:t>ABOUT DATASET:</a:t>
            </a:r>
            <a:br>
              <a:rPr lang="en-IN" dirty="0"/>
            </a:br>
            <a:endParaRPr lang="en-IN" dirty="0"/>
          </a:p>
        </p:txBody>
      </p:sp>
      <p:sp>
        <p:nvSpPr>
          <p:cNvPr id="3" name="Content Placeholder 2">
            <a:extLst>
              <a:ext uri="{FF2B5EF4-FFF2-40B4-BE49-F238E27FC236}">
                <a16:creationId xmlns:a16="http://schemas.microsoft.com/office/drawing/2014/main" id="{B8BA2D20-714C-A515-0574-DA0517FCDD70}"/>
              </a:ext>
            </a:extLst>
          </p:cNvPr>
          <p:cNvSpPr>
            <a:spLocks noGrp="1"/>
          </p:cNvSpPr>
          <p:nvPr>
            <p:ph idx="1"/>
          </p:nvPr>
        </p:nvSpPr>
        <p:spPr>
          <a:xfrm>
            <a:off x="645130" y="1231642"/>
            <a:ext cx="9404723" cy="5016758"/>
          </a:xfrm>
        </p:spPr>
        <p:txBody>
          <a:bodyPr/>
          <a:lstStyle/>
          <a:p>
            <a:r>
              <a:rPr lang="en-IN" dirty="0"/>
              <a:t>THE DATSET CONTAINS TOTAL OF 18 COLUMNS RELATED OTHER HEALTH PROBLEMS , SEX , AGE CATEGORY , AND RACE OF THE PATIENTS.</a:t>
            </a:r>
          </a:p>
          <a:p>
            <a:r>
              <a:rPr lang="en-IN" dirty="0"/>
              <a:t>THE DATA IS PURELY NUMERIC WITH NO MISSING VALUES.</a:t>
            </a:r>
          </a:p>
          <a:p>
            <a:r>
              <a:rPr lang="en-IN" dirty="0"/>
              <a:t>OUR TARGET VARIABLE IS HEART DISEASE ON WHICH WE HAVE TO BUILD A MODEL FOR PREDICTING A HEART DISEASE PATIENTS.</a:t>
            </a:r>
          </a:p>
          <a:p>
            <a:pPr marL="0" indent="0">
              <a:buNone/>
            </a:pPr>
            <a:endParaRPr lang="en-IN" dirty="0"/>
          </a:p>
        </p:txBody>
      </p:sp>
    </p:spTree>
    <p:extLst>
      <p:ext uri="{BB962C8B-B14F-4D97-AF65-F5344CB8AC3E}">
        <p14:creationId xmlns:p14="http://schemas.microsoft.com/office/powerpoint/2010/main" val="7698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10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10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78D1-A103-34D0-3F64-8EEE8FA5B018}"/>
              </a:ext>
            </a:extLst>
          </p:cNvPr>
          <p:cNvSpPr>
            <a:spLocks noGrp="1"/>
          </p:cNvSpPr>
          <p:nvPr>
            <p:ph type="title"/>
          </p:nvPr>
        </p:nvSpPr>
        <p:spPr>
          <a:xfrm>
            <a:off x="646111" y="452718"/>
            <a:ext cx="9404723" cy="741600"/>
          </a:xfrm>
        </p:spPr>
        <p:txBody>
          <a:bodyPr/>
          <a:lstStyle/>
          <a:p>
            <a:r>
              <a:rPr lang="en-IN" dirty="0"/>
              <a:t>DATASET ATTRIBUTES:</a:t>
            </a:r>
          </a:p>
        </p:txBody>
      </p:sp>
      <p:sp>
        <p:nvSpPr>
          <p:cNvPr id="3" name="Content Placeholder 2">
            <a:extLst>
              <a:ext uri="{FF2B5EF4-FFF2-40B4-BE49-F238E27FC236}">
                <a16:creationId xmlns:a16="http://schemas.microsoft.com/office/drawing/2014/main" id="{2DEB132E-5F36-52BC-6A4B-F7AEA5F71F19}"/>
              </a:ext>
            </a:extLst>
          </p:cNvPr>
          <p:cNvSpPr>
            <a:spLocks noGrp="1"/>
          </p:cNvSpPr>
          <p:nvPr>
            <p:ph idx="1"/>
          </p:nvPr>
        </p:nvSpPr>
        <p:spPr>
          <a:xfrm>
            <a:off x="727788" y="1194318"/>
            <a:ext cx="9322065" cy="5054081"/>
          </a:xfrm>
        </p:spPr>
        <p:txBody>
          <a:bodyPr>
            <a:normAutofit/>
          </a:bodyPr>
          <a:lstStyle/>
          <a:p>
            <a:r>
              <a:rPr lang="en-IN" dirty="0"/>
              <a:t>THE DATASET HAS TOTAL OF 18 COLUMNS WHICH ARE AS FOLLOWING:</a:t>
            </a:r>
          </a:p>
          <a:p>
            <a:pPr marL="457200" indent="-457200">
              <a:buClr>
                <a:srgbClr val="FFC000"/>
              </a:buClr>
              <a:buFont typeface="+mj-lt"/>
              <a:buAutoNum type="arabicPeriod"/>
            </a:pPr>
            <a:r>
              <a:rPr lang="en-US" dirty="0"/>
              <a:t> HEART DISEASE:TARGET VARIABLE IT INDICATED WHETHER PATIENT HAS HEART DISEASE OR NOT.</a:t>
            </a:r>
          </a:p>
          <a:p>
            <a:pPr marL="457200" indent="-457200">
              <a:buClr>
                <a:srgbClr val="FFC000"/>
              </a:buClr>
              <a:buFont typeface="+mj-lt"/>
              <a:buAutoNum type="arabicPeriod"/>
            </a:pPr>
            <a:r>
              <a:rPr lang="en-US" dirty="0"/>
              <a:t> BMI : BODY MASS INDEX</a:t>
            </a:r>
          </a:p>
          <a:p>
            <a:pPr marL="457200" indent="-457200">
              <a:buClr>
                <a:srgbClr val="FFC000"/>
              </a:buClr>
              <a:buFont typeface="+mj-lt"/>
              <a:buAutoNum type="arabicPeriod"/>
            </a:pPr>
            <a:r>
              <a:rPr lang="en-US" dirty="0"/>
              <a:t> SMOKING : SHOWS PATIENT IS SMOKER OR NOT.</a:t>
            </a:r>
          </a:p>
          <a:p>
            <a:pPr marL="457200" indent="-457200">
              <a:buClr>
                <a:srgbClr val="FFC000"/>
              </a:buClr>
              <a:buFont typeface="+mj-lt"/>
              <a:buAutoNum type="arabicPeriod"/>
            </a:pPr>
            <a:r>
              <a:rPr lang="en-US" dirty="0"/>
              <a:t> ALCOHOL DRINKING : IT CONTAINS WHETHER THE PATIENT IS ALCOHOLIC OR NOT.</a:t>
            </a:r>
          </a:p>
          <a:p>
            <a:pPr marL="457200" indent="-457200">
              <a:buClr>
                <a:srgbClr val="FFC000"/>
              </a:buClr>
              <a:buFont typeface="+mj-lt"/>
              <a:buAutoNum type="arabicPeriod"/>
            </a:pPr>
            <a:r>
              <a:rPr lang="en-US" dirty="0"/>
              <a:t> STROKE : IT CONTAINS PATIENT HAS A STROKE OR NOT.</a:t>
            </a:r>
          </a:p>
          <a:p>
            <a:pPr marL="457200" indent="-457200">
              <a:buClr>
                <a:srgbClr val="FFC000"/>
              </a:buClr>
              <a:buFont typeface="+mj-lt"/>
              <a:buAutoNum type="arabicPeriod"/>
            </a:pPr>
            <a:r>
              <a:rPr lang="en-US" dirty="0"/>
              <a:t> PHYSICAL HEALTH : THIS COLUMN CONTAINS 31 DIFFERENT VALUES WHICH CAN DENOTE DIFFERENT STAGES OF PHYSICAL HEALTH OF THE PATIENT.</a:t>
            </a:r>
            <a:endParaRPr lang="en-IN" dirty="0"/>
          </a:p>
        </p:txBody>
      </p:sp>
    </p:spTree>
    <p:extLst>
      <p:ext uri="{BB962C8B-B14F-4D97-AF65-F5344CB8AC3E}">
        <p14:creationId xmlns:p14="http://schemas.microsoft.com/office/powerpoint/2010/main" val="307584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10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10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10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10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10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10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4ACE-35C2-1E0A-D43D-0D215B0584B1}"/>
              </a:ext>
            </a:extLst>
          </p:cNvPr>
          <p:cNvSpPr>
            <a:spLocks noGrp="1"/>
          </p:cNvSpPr>
          <p:nvPr>
            <p:ph type="title"/>
          </p:nvPr>
        </p:nvSpPr>
        <p:spPr>
          <a:xfrm>
            <a:off x="646111" y="452718"/>
            <a:ext cx="9404723" cy="704278"/>
          </a:xfrm>
        </p:spPr>
        <p:txBody>
          <a:bodyPr/>
          <a:lstStyle/>
          <a:p>
            <a:r>
              <a:rPr lang="en-IN" dirty="0"/>
              <a:t>DATA ATTRIBUTES:</a:t>
            </a:r>
          </a:p>
        </p:txBody>
      </p:sp>
      <p:sp>
        <p:nvSpPr>
          <p:cNvPr id="3" name="Content Placeholder 2">
            <a:extLst>
              <a:ext uri="{FF2B5EF4-FFF2-40B4-BE49-F238E27FC236}">
                <a16:creationId xmlns:a16="http://schemas.microsoft.com/office/drawing/2014/main" id="{61A2DC96-19E5-8607-8FA8-BAF566839F43}"/>
              </a:ext>
            </a:extLst>
          </p:cNvPr>
          <p:cNvSpPr>
            <a:spLocks noGrp="1"/>
          </p:cNvSpPr>
          <p:nvPr>
            <p:ph idx="1"/>
          </p:nvPr>
        </p:nvSpPr>
        <p:spPr>
          <a:xfrm>
            <a:off x="774442" y="1156996"/>
            <a:ext cx="9275412" cy="5091403"/>
          </a:xfrm>
        </p:spPr>
        <p:txBody>
          <a:bodyPr>
            <a:normAutofit fontScale="92500" lnSpcReduction="20000"/>
          </a:bodyPr>
          <a:lstStyle/>
          <a:p>
            <a:pPr marL="457200" indent="-457200">
              <a:buClr>
                <a:srgbClr val="FFFF00"/>
              </a:buClr>
              <a:buFont typeface="+mj-lt"/>
              <a:buAutoNum type="arabicPeriod"/>
            </a:pPr>
            <a:r>
              <a:rPr lang="en-US" dirty="0"/>
              <a:t>MENTAL HEALTH : THIS ALSO CONTAINS 31 DIFFERENT VALUES WHICH DENOTE DIFFERENT STAGES OF MENTAL HEALTH OF TRHE PATIENT.</a:t>
            </a:r>
          </a:p>
          <a:p>
            <a:pPr marL="457200" indent="-457200">
              <a:buClr>
                <a:srgbClr val="FFFF00"/>
              </a:buClr>
              <a:buFont typeface="+mj-lt"/>
              <a:buAutoNum type="arabicPeriod"/>
            </a:pPr>
            <a:r>
              <a:rPr lang="en-US" dirty="0"/>
              <a:t>DIFFICULTY IN WALKING : IT DENOTES WHETHER PATIENT HAS DIFFCULTY IN  WALKING OR NOT.</a:t>
            </a:r>
          </a:p>
          <a:p>
            <a:pPr marL="457200" indent="-457200">
              <a:buClr>
                <a:srgbClr val="FFFF00"/>
              </a:buClr>
              <a:buFont typeface="+mj-lt"/>
              <a:buAutoNum type="arabicPeriod"/>
            </a:pPr>
            <a:r>
              <a:rPr lang="en-US" dirty="0"/>
              <a:t>SEX : GENDER OF THE PATIENT.</a:t>
            </a:r>
          </a:p>
          <a:p>
            <a:pPr marL="457200" indent="-457200">
              <a:buClr>
                <a:srgbClr val="FFFF00"/>
              </a:buClr>
              <a:buFont typeface="+mj-lt"/>
              <a:buAutoNum type="arabicPeriod"/>
            </a:pPr>
            <a:r>
              <a:rPr lang="en-US" dirty="0"/>
              <a:t>AGE CATEGORY : IT CONTAINS ACCORDING TO AGE PATIENT IN WHICH CLASS.</a:t>
            </a:r>
          </a:p>
          <a:p>
            <a:pPr marL="457200" indent="-457200">
              <a:buClr>
                <a:srgbClr val="FFFF00"/>
              </a:buClr>
              <a:buFont typeface="+mj-lt"/>
              <a:buAutoNum type="arabicPeriod"/>
            </a:pPr>
            <a:r>
              <a:rPr lang="en-US" dirty="0"/>
              <a:t>RACE : IT SHOWS PATIENT IS BELONG TO WHICH RACE I.E; WHETHER IT IS BLACK , WHITE ETC.</a:t>
            </a:r>
          </a:p>
          <a:p>
            <a:pPr marL="457200" indent="-457200">
              <a:buClr>
                <a:srgbClr val="FFFF00"/>
              </a:buClr>
              <a:buFont typeface="+mj-lt"/>
              <a:buAutoNum type="arabicPeriod"/>
            </a:pPr>
            <a:r>
              <a:rPr lang="en-US" dirty="0"/>
              <a:t>DIABETIC : THIS COLUMN SHOWS PATIENT IS DIABETIC OR NOT.</a:t>
            </a:r>
          </a:p>
          <a:p>
            <a:pPr marL="457200" indent="-457200">
              <a:buClr>
                <a:srgbClr val="FFFF00"/>
              </a:buClr>
              <a:buFont typeface="+mj-lt"/>
              <a:buAutoNum type="arabicPeriod"/>
            </a:pPr>
            <a:r>
              <a:rPr lang="en-US" dirty="0"/>
              <a:t>PHYSICAL ACTIVITY : THIS COLUMN CONTAINS PATIENT NORMAL ACTIVITY IN DAILY LIFE MEANS PATIENT IS ACTIVE OR JUST SETTING IN ONE PLACE.</a:t>
            </a:r>
          </a:p>
          <a:p>
            <a:pPr marL="457200" indent="-457200">
              <a:buClr>
                <a:srgbClr val="FFFF00"/>
              </a:buClr>
              <a:buFont typeface="+mj-lt"/>
              <a:buAutoNum type="arabicPeriod"/>
            </a:pPr>
            <a:r>
              <a:rPr lang="en-US" dirty="0"/>
              <a:t>GENRAL HEALTH : IT SHOWS DIFFERNT STAGES OF GENRAL HEALTH OF PATIENT.</a:t>
            </a:r>
          </a:p>
          <a:p>
            <a:pPr marL="457200" indent="-457200">
              <a:buClr>
                <a:srgbClr val="FFFF00"/>
              </a:buClr>
              <a:buFont typeface="+mj-lt"/>
              <a:buAutoNum type="arabicPeriod"/>
            </a:pPr>
            <a:r>
              <a:rPr lang="en-US" dirty="0"/>
              <a:t>SLEEP TIME : THIS COLUMN SHOWS HOW MANY HOURS PATIENT GET THE SLEEP EVERYDAY.</a:t>
            </a:r>
          </a:p>
        </p:txBody>
      </p:sp>
    </p:spTree>
    <p:extLst>
      <p:ext uri="{BB962C8B-B14F-4D97-AF65-F5344CB8AC3E}">
        <p14:creationId xmlns:p14="http://schemas.microsoft.com/office/powerpoint/2010/main" val="150700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heel(1)">
                                      <p:cBhvr>
                                        <p:cTn id="25" dur="2000"/>
                                        <p:tgtEl>
                                          <p:spTgt spid="3">
                                            <p:txEl>
                                              <p:pRg st="4" end="4"/>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heel(1)">
                                      <p:cBhvr>
                                        <p:cTn id="28" dur="2000"/>
                                        <p:tgtEl>
                                          <p:spTgt spid="3">
                                            <p:txEl>
                                              <p:pRg st="5" end="5"/>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2000"/>
                                        <p:tgtEl>
                                          <p:spTgt spid="3">
                                            <p:txEl>
                                              <p:pRg st="6" end="6"/>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heel(1)">
                                      <p:cBhvr>
                                        <p:cTn id="34" dur="2000"/>
                                        <p:tgtEl>
                                          <p:spTgt spid="3">
                                            <p:txEl>
                                              <p:pRg st="7" end="7"/>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heel(1)">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D56F-946E-702A-ED9A-B1F9F2E04C19}"/>
              </a:ext>
            </a:extLst>
          </p:cNvPr>
          <p:cNvSpPr>
            <a:spLocks noGrp="1"/>
          </p:cNvSpPr>
          <p:nvPr>
            <p:ph type="title"/>
          </p:nvPr>
        </p:nvSpPr>
        <p:spPr>
          <a:xfrm>
            <a:off x="646111" y="452718"/>
            <a:ext cx="9404723" cy="834906"/>
          </a:xfrm>
        </p:spPr>
        <p:txBody>
          <a:bodyPr/>
          <a:lstStyle/>
          <a:p>
            <a:r>
              <a:rPr lang="en-IN" dirty="0"/>
              <a:t>DATA ATTRIBUTES:</a:t>
            </a:r>
          </a:p>
        </p:txBody>
      </p:sp>
      <p:sp>
        <p:nvSpPr>
          <p:cNvPr id="3" name="Content Placeholder 2">
            <a:extLst>
              <a:ext uri="{FF2B5EF4-FFF2-40B4-BE49-F238E27FC236}">
                <a16:creationId xmlns:a16="http://schemas.microsoft.com/office/drawing/2014/main" id="{962A800D-2827-0321-A057-946187D04660}"/>
              </a:ext>
            </a:extLst>
          </p:cNvPr>
          <p:cNvSpPr>
            <a:spLocks noGrp="1"/>
          </p:cNvSpPr>
          <p:nvPr>
            <p:ph idx="1"/>
          </p:nvPr>
        </p:nvSpPr>
        <p:spPr>
          <a:xfrm>
            <a:off x="793102" y="1287624"/>
            <a:ext cx="9256751" cy="4960775"/>
          </a:xfrm>
        </p:spPr>
        <p:txBody>
          <a:bodyPr/>
          <a:lstStyle/>
          <a:p>
            <a:pPr marL="457200" indent="-457200">
              <a:buClr>
                <a:srgbClr val="FFFF00"/>
              </a:buClr>
              <a:buFont typeface="+mj-lt"/>
              <a:buAutoNum type="arabicPeriod"/>
            </a:pPr>
            <a:r>
              <a:rPr lang="en-US" dirty="0"/>
              <a:t>ASTHMA : THIS COLUMN CONTAINS PATIENT HAS ASTHMA OR NOT.</a:t>
            </a:r>
          </a:p>
          <a:p>
            <a:pPr marL="457200" indent="-457200">
              <a:buClr>
                <a:srgbClr val="FFFF00"/>
              </a:buClr>
              <a:buFont typeface="+mj-lt"/>
              <a:buAutoNum type="arabicPeriod"/>
            </a:pPr>
            <a:r>
              <a:rPr lang="en-US" dirty="0"/>
              <a:t>KIDNEY DISEASE : THIS COLUMN SHOWS KIDNEY DISEASE INFORMATION OF PATIENT.</a:t>
            </a:r>
          </a:p>
          <a:p>
            <a:pPr marL="457200" indent="-457200">
              <a:buClr>
                <a:srgbClr val="FFFF00"/>
              </a:buClr>
              <a:buFont typeface="+mj-lt"/>
              <a:buAutoNum type="arabicPeriod"/>
            </a:pPr>
            <a:r>
              <a:rPr lang="en-US" dirty="0"/>
              <a:t>SKIN CANCER : THIS COLUMN SHOWS WHETHER PATIENT IS SUFFERING FROM SKIN CANCER OR NOT.</a:t>
            </a:r>
            <a:endParaRPr lang="en-IN" dirty="0"/>
          </a:p>
        </p:txBody>
      </p:sp>
    </p:spTree>
    <p:extLst>
      <p:ext uri="{BB962C8B-B14F-4D97-AF65-F5344CB8AC3E}">
        <p14:creationId xmlns:p14="http://schemas.microsoft.com/office/powerpoint/2010/main" val="134311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E16-1944-2D99-740D-69A70C0931CD}"/>
              </a:ext>
            </a:extLst>
          </p:cNvPr>
          <p:cNvSpPr>
            <a:spLocks noGrp="1"/>
          </p:cNvSpPr>
          <p:nvPr>
            <p:ph type="title"/>
          </p:nvPr>
        </p:nvSpPr>
        <p:spPr>
          <a:xfrm>
            <a:off x="646111" y="452718"/>
            <a:ext cx="9404723" cy="741600"/>
          </a:xfrm>
        </p:spPr>
        <p:txBody>
          <a:bodyPr/>
          <a:lstStyle/>
          <a:p>
            <a:r>
              <a:rPr lang="en-IN" dirty="0"/>
              <a:t>SELECTION OF RANGE:</a:t>
            </a:r>
          </a:p>
        </p:txBody>
      </p:sp>
      <p:sp>
        <p:nvSpPr>
          <p:cNvPr id="3" name="Content Placeholder 2">
            <a:extLst>
              <a:ext uri="{FF2B5EF4-FFF2-40B4-BE49-F238E27FC236}">
                <a16:creationId xmlns:a16="http://schemas.microsoft.com/office/drawing/2014/main" id="{52A3EC2E-506E-F3A1-39CE-353ABE3DD354}"/>
              </a:ext>
            </a:extLst>
          </p:cNvPr>
          <p:cNvSpPr>
            <a:spLocks noGrp="1"/>
          </p:cNvSpPr>
          <p:nvPr>
            <p:ph idx="1"/>
          </p:nvPr>
        </p:nvSpPr>
        <p:spPr>
          <a:xfrm>
            <a:off x="1103312" y="1194318"/>
            <a:ext cx="8946541" cy="4870580"/>
          </a:xfrm>
        </p:spPr>
        <p:txBody>
          <a:bodyPr/>
          <a:lstStyle/>
          <a:p>
            <a:r>
              <a:rPr lang="en-IN" dirty="0"/>
              <a:t>AS PER THE PROBLEM STATEMENT FOR BUILDING A MODEL A WORLDWIDE ACCEPTED RANGE SHOULD BE SELECTED.</a:t>
            </a:r>
          </a:p>
          <a:p>
            <a:r>
              <a:rPr lang="en-IN" dirty="0"/>
              <a:t>FOR NORMAL AND PRE-OBSSESS CLASS WORLD-WIDE ACCEPTED RANGE IS 18.5 TO 29.9.</a:t>
            </a:r>
          </a:p>
          <a:p>
            <a:r>
              <a:rPr lang="en-IN" dirty="0"/>
              <a:t>IN DATASET THE BMI RANGES FROM 12 TO 94.5 SO I HAVE TO DELETE OTHER RECORDS WITH SLECTING ONLY NORMAL CLASS AND PRE-OBSSESS CLASS RANGE.</a:t>
            </a:r>
          </a:p>
          <a:p>
            <a:r>
              <a:rPr lang="en-IN" dirty="0"/>
              <a:t>AFTER DELETING THOSE RECORDS I LEFT WITH ONLY SELECTED RANGE RECORDS.</a:t>
            </a:r>
          </a:p>
          <a:p>
            <a:r>
              <a:rPr lang="en-IN" dirty="0"/>
              <a:t>THE DATASET NOW CONTAINS TOTAL OF 211748 RECORDS WHICH INCLUDE BOTH PATIENTS OF HEART DISEASE I.E; YES OR NO.</a:t>
            </a:r>
          </a:p>
          <a:p>
            <a:r>
              <a:rPr lang="en-IN" dirty="0"/>
              <a:t>DURING MODEL BUILDING I HAVE TO DO SOME OPERATIONS DUE TO WHICH RECORDS GET REDUCED TO 40451 RECORDS.</a:t>
            </a:r>
          </a:p>
          <a:p>
            <a:endParaRPr lang="en-IN" dirty="0"/>
          </a:p>
          <a:p>
            <a:endParaRPr lang="en-IN" dirty="0"/>
          </a:p>
          <a:p>
            <a:endParaRPr lang="en-IN" dirty="0"/>
          </a:p>
        </p:txBody>
      </p:sp>
    </p:spTree>
    <p:extLst>
      <p:ext uri="{BB962C8B-B14F-4D97-AF65-F5344CB8AC3E}">
        <p14:creationId xmlns:p14="http://schemas.microsoft.com/office/powerpoint/2010/main" val="22264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downLeft)">
                                      <p:cBhvr>
                                        <p:cTn id="15" dur="1000"/>
                                        <p:tgtEl>
                                          <p:spTgt spid="3">
                                            <p:txEl>
                                              <p:pRg st="1" end="1"/>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strips(downLeft)">
                                      <p:cBhvr>
                                        <p:cTn id="18" dur="1000"/>
                                        <p:tgtEl>
                                          <p:spTgt spid="3">
                                            <p:txEl>
                                              <p:pRg st="2" end="2"/>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trips(downLeft)">
                                      <p:cBhvr>
                                        <p:cTn id="21" dur="1000"/>
                                        <p:tgtEl>
                                          <p:spTgt spid="3">
                                            <p:txEl>
                                              <p:pRg st="3" end="3"/>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strips(downLeft)">
                                      <p:cBhvr>
                                        <p:cTn id="24" dur="1000"/>
                                        <p:tgtEl>
                                          <p:spTgt spid="3">
                                            <p:txEl>
                                              <p:pRg st="4" end="4"/>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5A12-2BBC-E9FD-63F7-3FFFE9322BD1}"/>
              </a:ext>
            </a:extLst>
          </p:cNvPr>
          <p:cNvSpPr>
            <a:spLocks noGrp="1"/>
          </p:cNvSpPr>
          <p:nvPr>
            <p:ph type="title"/>
          </p:nvPr>
        </p:nvSpPr>
        <p:spPr>
          <a:xfrm>
            <a:off x="646111" y="452718"/>
            <a:ext cx="9404723" cy="760262"/>
          </a:xfrm>
        </p:spPr>
        <p:txBody>
          <a:bodyPr/>
          <a:lstStyle/>
          <a:p>
            <a:r>
              <a:rPr lang="en-IN" dirty="0"/>
              <a:t>EDA ANALYSIS:</a:t>
            </a:r>
          </a:p>
        </p:txBody>
      </p:sp>
      <p:sp>
        <p:nvSpPr>
          <p:cNvPr id="3" name="Content Placeholder 2">
            <a:extLst>
              <a:ext uri="{FF2B5EF4-FFF2-40B4-BE49-F238E27FC236}">
                <a16:creationId xmlns:a16="http://schemas.microsoft.com/office/drawing/2014/main" id="{FAD2320A-D4D4-897E-0475-39AAE81DA2C0}"/>
              </a:ext>
            </a:extLst>
          </p:cNvPr>
          <p:cNvSpPr>
            <a:spLocks noGrp="1"/>
          </p:cNvSpPr>
          <p:nvPr>
            <p:ph idx="1"/>
          </p:nvPr>
        </p:nvSpPr>
        <p:spPr>
          <a:xfrm>
            <a:off x="1103312" y="1212980"/>
            <a:ext cx="8946541" cy="5421085"/>
          </a:xfrm>
        </p:spPr>
        <p:txBody>
          <a:bodyPr/>
          <a:lstStyle/>
          <a:p>
            <a:r>
              <a:rPr lang="en-IN" dirty="0"/>
              <a:t>FOR UNDERSTANDING THE DATA WE MUST ANALYSED IT IN A PROPER WAY.</a:t>
            </a:r>
          </a:p>
          <a:p>
            <a:r>
              <a:rPr lang="en-IN" dirty="0"/>
              <a:t>THAT’S WHY EXPLORATORY DATA ANALYSIS IS DONE FOR PROPER UNDERSTANDING OF DATA.</a:t>
            </a:r>
          </a:p>
          <a:p>
            <a:r>
              <a:rPr lang="en-IN" dirty="0"/>
              <a:t>FIRST WE GET THE DATA INFORMATION WHICH COLUMN IN WHICH FORM.</a:t>
            </a:r>
          </a:p>
          <a:p>
            <a:r>
              <a:rPr lang="en-IN" dirty="0"/>
              <a:t>THEN CONVERTING TARGET VARIABLE IN CATEGORY FORM FOR FURTHER DATA PROCESSING.</a:t>
            </a:r>
          </a:p>
          <a:p>
            <a:pPr marL="0" indent="0">
              <a:buNone/>
            </a:pPr>
            <a:endParaRPr lang="en-IN" dirty="0"/>
          </a:p>
        </p:txBody>
      </p:sp>
      <p:pic>
        <p:nvPicPr>
          <p:cNvPr id="9" name="Picture 8">
            <a:extLst>
              <a:ext uri="{FF2B5EF4-FFF2-40B4-BE49-F238E27FC236}">
                <a16:creationId xmlns:a16="http://schemas.microsoft.com/office/drawing/2014/main" id="{79140F88-B98B-5584-62F9-BE55EDFA2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899" y="4142791"/>
            <a:ext cx="3833192" cy="2379307"/>
          </a:xfrm>
          <a:prstGeom prst="rect">
            <a:avLst/>
          </a:prstGeom>
        </p:spPr>
      </p:pic>
      <p:pic>
        <p:nvPicPr>
          <p:cNvPr id="11" name="Picture 10">
            <a:extLst>
              <a:ext uri="{FF2B5EF4-FFF2-40B4-BE49-F238E27FC236}">
                <a16:creationId xmlns:a16="http://schemas.microsoft.com/office/drawing/2014/main" id="{28F2676C-7755-76FB-5436-BDA2241EF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235" y="4142791"/>
            <a:ext cx="4328535" cy="2379307"/>
          </a:xfrm>
          <a:prstGeom prst="rect">
            <a:avLst/>
          </a:prstGeom>
        </p:spPr>
      </p:pic>
    </p:spTree>
    <p:extLst>
      <p:ext uri="{BB962C8B-B14F-4D97-AF65-F5344CB8AC3E}">
        <p14:creationId xmlns:p14="http://schemas.microsoft.com/office/powerpoint/2010/main" val="351583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edg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amond(in)">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D6DF-BE4F-E181-10EA-3103D0226168}"/>
              </a:ext>
            </a:extLst>
          </p:cNvPr>
          <p:cNvSpPr>
            <a:spLocks noGrp="1"/>
          </p:cNvSpPr>
          <p:nvPr>
            <p:ph type="title"/>
          </p:nvPr>
        </p:nvSpPr>
        <p:spPr>
          <a:xfrm>
            <a:off x="646111" y="452718"/>
            <a:ext cx="9404723" cy="834906"/>
          </a:xfrm>
        </p:spPr>
        <p:txBody>
          <a:bodyPr/>
          <a:lstStyle/>
          <a:p>
            <a:r>
              <a:rPr lang="en-IN" dirty="0"/>
              <a:t>EDA ANALYSIS:</a:t>
            </a:r>
          </a:p>
        </p:txBody>
      </p:sp>
      <p:sp>
        <p:nvSpPr>
          <p:cNvPr id="3" name="Content Placeholder 2">
            <a:extLst>
              <a:ext uri="{FF2B5EF4-FFF2-40B4-BE49-F238E27FC236}">
                <a16:creationId xmlns:a16="http://schemas.microsoft.com/office/drawing/2014/main" id="{1746FCD1-6816-6ED9-21F7-7778D251C1E4}"/>
              </a:ext>
            </a:extLst>
          </p:cNvPr>
          <p:cNvSpPr>
            <a:spLocks noGrp="1"/>
          </p:cNvSpPr>
          <p:nvPr>
            <p:ph idx="1"/>
          </p:nvPr>
        </p:nvSpPr>
        <p:spPr>
          <a:xfrm>
            <a:off x="1103312" y="1287624"/>
            <a:ext cx="8946541" cy="4960775"/>
          </a:xfrm>
        </p:spPr>
        <p:txBody>
          <a:bodyPr/>
          <a:lstStyle/>
          <a:p>
            <a:r>
              <a:rPr lang="en-IN" dirty="0"/>
              <a:t>THEN DETERMINING OF UNIQUE COUNT OF EACH COLUMN. MEANS EX. HEART DISEASE HAS ONLY 2 VALUES THAT IS YES OR NO MEANS IT HAS ONLY 2 UNIOUE COUNT.</a:t>
            </a:r>
          </a:p>
          <a:p>
            <a:pPr marL="0" indent="0">
              <a:buNone/>
            </a:pPr>
            <a:endParaRPr lang="en-IN" dirty="0"/>
          </a:p>
          <a:p>
            <a:endParaRPr lang="en-IN" dirty="0"/>
          </a:p>
        </p:txBody>
      </p:sp>
      <p:pic>
        <p:nvPicPr>
          <p:cNvPr id="5" name="Picture 4">
            <a:extLst>
              <a:ext uri="{FF2B5EF4-FFF2-40B4-BE49-F238E27FC236}">
                <a16:creationId xmlns:a16="http://schemas.microsoft.com/office/drawing/2014/main" id="{F2B79A3B-B6F9-B018-DD1A-1F4CCBE79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175" y="2407300"/>
            <a:ext cx="3551637" cy="4180114"/>
          </a:xfrm>
          <a:prstGeom prst="rect">
            <a:avLst/>
          </a:prstGeom>
        </p:spPr>
      </p:pic>
    </p:spTree>
    <p:extLst>
      <p:ext uri="{BB962C8B-B14F-4D97-AF65-F5344CB8AC3E}">
        <p14:creationId xmlns:p14="http://schemas.microsoft.com/office/powerpoint/2010/main" val="15306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886F-B797-4678-FBCC-1449302918F3}"/>
              </a:ext>
            </a:extLst>
          </p:cNvPr>
          <p:cNvSpPr>
            <a:spLocks noGrp="1"/>
          </p:cNvSpPr>
          <p:nvPr>
            <p:ph type="title"/>
          </p:nvPr>
        </p:nvSpPr>
        <p:spPr>
          <a:xfrm>
            <a:off x="646111" y="452717"/>
            <a:ext cx="9404723" cy="5686825"/>
          </a:xfrm>
        </p:spPr>
        <p:txBody>
          <a:bodyPr/>
          <a:lstStyle/>
          <a:p>
            <a:pPr algn="ctr"/>
            <a:r>
              <a:rPr lang="en-IN" dirty="0">
                <a:solidFill>
                  <a:srgbClr val="FFC000"/>
                </a:solidFill>
              </a:rPr>
              <a:t>HEART</a:t>
            </a:r>
            <a:br>
              <a:rPr lang="en-IN" dirty="0">
                <a:solidFill>
                  <a:srgbClr val="FFC000"/>
                </a:solidFill>
              </a:rPr>
            </a:br>
            <a:br>
              <a:rPr lang="en-IN" dirty="0">
                <a:solidFill>
                  <a:srgbClr val="FFC000"/>
                </a:solidFill>
              </a:rPr>
            </a:br>
            <a:br>
              <a:rPr lang="en-IN" dirty="0">
                <a:solidFill>
                  <a:srgbClr val="FFC000"/>
                </a:solidFill>
              </a:rPr>
            </a:br>
            <a:r>
              <a:rPr lang="en-IN" dirty="0">
                <a:solidFill>
                  <a:srgbClr val="FFC000"/>
                </a:solidFill>
              </a:rPr>
              <a:t>DISEASE</a:t>
            </a:r>
            <a:br>
              <a:rPr lang="en-IN" dirty="0">
                <a:solidFill>
                  <a:srgbClr val="FFC000"/>
                </a:solidFill>
              </a:rPr>
            </a:br>
            <a:br>
              <a:rPr lang="en-IN" dirty="0">
                <a:solidFill>
                  <a:srgbClr val="FFC000"/>
                </a:solidFill>
              </a:rPr>
            </a:br>
            <a:br>
              <a:rPr lang="en-IN" dirty="0">
                <a:solidFill>
                  <a:srgbClr val="FFC000"/>
                </a:solidFill>
              </a:rPr>
            </a:br>
            <a:r>
              <a:rPr lang="en-IN" dirty="0">
                <a:solidFill>
                  <a:srgbClr val="FFC000"/>
                </a:solidFill>
              </a:rPr>
              <a:t>DETECTION</a:t>
            </a:r>
            <a:br>
              <a:rPr lang="en-IN" dirty="0">
                <a:solidFill>
                  <a:srgbClr val="FFC000"/>
                </a:solidFill>
              </a:rPr>
            </a:br>
            <a:endParaRPr lang="en-IN" dirty="0">
              <a:solidFill>
                <a:srgbClr val="FFC000"/>
              </a:solidFill>
            </a:endParaRPr>
          </a:p>
        </p:txBody>
      </p:sp>
    </p:spTree>
    <p:extLst>
      <p:ext uri="{BB962C8B-B14F-4D97-AF65-F5344CB8AC3E}">
        <p14:creationId xmlns:p14="http://schemas.microsoft.com/office/powerpoint/2010/main" val="26536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951-4BA4-93C8-01CB-E173CA107B05}"/>
              </a:ext>
            </a:extLst>
          </p:cNvPr>
          <p:cNvSpPr>
            <a:spLocks noGrp="1"/>
          </p:cNvSpPr>
          <p:nvPr>
            <p:ph type="title"/>
          </p:nvPr>
        </p:nvSpPr>
        <p:spPr>
          <a:xfrm>
            <a:off x="646111" y="452718"/>
            <a:ext cx="9404723" cy="778924"/>
          </a:xfrm>
        </p:spPr>
        <p:txBody>
          <a:bodyPr/>
          <a:lstStyle/>
          <a:p>
            <a:r>
              <a:rPr lang="en-IN" dirty="0"/>
              <a:t>EDA ANALYSIS:</a:t>
            </a:r>
          </a:p>
        </p:txBody>
      </p:sp>
      <p:sp>
        <p:nvSpPr>
          <p:cNvPr id="3" name="Content Placeholder 2">
            <a:extLst>
              <a:ext uri="{FF2B5EF4-FFF2-40B4-BE49-F238E27FC236}">
                <a16:creationId xmlns:a16="http://schemas.microsoft.com/office/drawing/2014/main" id="{C9732B16-72EE-C8C4-F301-74E3860F5C51}"/>
              </a:ext>
            </a:extLst>
          </p:cNvPr>
          <p:cNvSpPr>
            <a:spLocks noGrp="1"/>
          </p:cNvSpPr>
          <p:nvPr>
            <p:ph idx="1"/>
          </p:nvPr>
        </p:nvSpPr>
        <p:spPr>
          <a:xfrm>
            <a:off x="1103312" y="1231642"/>
            <a:ext cx="8946541" cy="5542382"/>
          </a:xfrm>
        </p:spPr>
        <p:txBody>
          <a:bodyPr/>
          <a:lstStyle/>
          <a:p>
            <a:r>
              <a:rPr lang="en-IN" dirty="0"/>
              <a:t>THEN CHECKING THE DATASET FOR MULTI-COLLINEARITY. MEANS CHECKING WHETHER COLUMNS ARE HIGHLY CONNECTED WITH EACH OTHER OR NOT. CHECKING ITS CO-RELATION. FROM OBSERVATION IT SEEN THAT THEY ARE NOT CO-RELATED.</a:t>
            </a:r>
          </a:p>
        </p:txBody>
      </p:sp>
      <p:pic>
        <p:nvPicPr>
          <p:cNvPr id="5" name="Picture 4">
            <a:extLst>
              <a:ext uri="{FF2B5EF4-FFF2-40B4-BE49-F238E27FC236}">
                <a16:creationId xmlns:a16="http://schemas.microsoft.com/office/drawing/2014/main" id="{13F74D6A-9048-2633-30AB-DDDF0B7FD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742" y="2639261"/>
            <a:ext cx="7949680" cy="3451463"/>
          </a:xfrm>
          <a:prstGeom prst="rect">
            <a:avLst/>
          </a:prstGeom>
        </p:spPr>
      </p:pic>
      <p:sp>
        <p:nvSpPr>
          <p:cNvPr id="7" name="TextBox 6">
            <a:extLst>
              <a:ext uri="{FF2B5EF4-FFF2-40B4-BE49-F238E27FC236}">
                <a16:creationId xmlns:a16="http://schemas.microsoft.com/office/drawing/2014/main" id="{3B51380D-DF47-DD59-34FC-A88E58C36E0D}"/>
              </a:ext>
            </a:extLst>
          </p:cNvPr>
          <p:cNvSpPr txBox="1"/>
          <p:nvPr/>
        </p:nvSpPr>
        <p:spPr>
          <a:xfrm>
            <a:off x="3498981" y="6247708"/>
            <a:ext cx="4739017" cy="369332"/>
          </a:xfrm>
          <a:prstGeom prst="rect">
            <a:avLst/>
          </a:prstGeom>
          <a:noFill/>
        </p:spPr>
        <p:txBody>
          <a:bodyPr wrap="square" rtlCol="0">
            <a:spAutoFit/>
          </a:bodyPr>
          <a:lstStyle/>
          <a:p>
            <a:pPr algn="ctr"/>
            <a:r>
              <a:rPr lang="en-IN" dirty="0"/>
              <a:t>HEATMAP OF HEART DISEASE DATASET</a:t>
            </a:r>
          </a:p>
        </p:txBody>
      </p:sp>
    </p:spTree>
    <p:extLst>
      <p:ext uri="{BB962C8B-B14F-4D97-AF65-F5344CB8AC3E}">
        <p14:creationId xmlns:p14="http://schemas.microsoft.com/office/powerpoint/2010/main" val="27030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style.rotation</p:attrName>
                                        </p:attrNameLst>
                                      </p:cBhvr>
                                      <p:tavLst>
                                        <p:tav tm="0">
                                          <p:val>
                                            <p:fltVal val="90"/>
                                          </p:val>
                                        </p:tav>
                                        <p:tav tm="100000">
                                          <p:val>
                                            <p:fltVal val="0"/>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0F10-5C53-2DDD-73CD-98A0022ABD9F}"/>
              </a:ext>
            </a:extLst>
          </p:cNvPr>
          <p:cNvSpPr>
            <a:spLocks noGrp="1"/>
          </p:cNvSpPr>
          <p:nvPr>
            <p:ph type="title"/>
          </p:nvPr>
        </p:nvSpPr>
        <p:spPr>
          <a:xfrm>
            <a:off x="646111" y="452718"/>
            <a:ext cx="9404723" cy="806914"/>
          </a:xfrm>
        </p:spPr>
        <p:txBody>
          <a:bodyPr/>
          <a:lstStyle/>
          <a:p>
            <a:r>
              <a:rPr lang="en-IN" dirty="0"/>
              <a:t>EDA ANALYSIS:</a:t>
            </a:r>
          </a:p>
        </p:txBody>
      </p:sp>
      <p:sp>
        <p:nvSpPr>
          <p:cNvPr id="3" name="Content Placeholder 2">
            <a:extLst>
              <a:ext uri="{FF2B5EF4-FFF2-40B4-BE49-F238E27FC236}">
                <a16:creationId xmlns:a16="http://schemas.microsoft.com/office/drawing/2014/main" id="{826ADF33-7C82-DA61-052E-2EC2EE3E0939}"/>
              </a:ext>
            </a:extLst>
          </p:cNvPr>
          <p:cNvSpPr>
            <a:spLocks noGrp="1"/>
          </p:cNvSpPr>
          <p:nvPr>
            <p:ph idx="1"/>
          </p:nvPr>
        </p:nvSpPr>
        <p:spPr>
          <a:xfrm>
            <a:off x="1103312" y="1259633"/>
            <a:ext cx="8946541" cy="5467737"/>
          </a:xfrm>
        </p:spPr>
        <p:txBody>
          <a:bodyPr/>
          <a:lstStyle/>
          <a:p>
            <a:r>
              <a:rPr lang="en-IN" dirty="0"/>
              <a:t>AS PER THE SELECTED RANGE SO THERE IS NO PROBLEM OF OUTLIERS.</a:t>
            </a:r>
          </a:p>
          <a:p>
            <a:r>
              <a:rPr lang="en-IN" dirty="0"/>
              <a:t>THEN CHECKING OF BMI RECORDS USING HISTOGRAM AND HEART DISEASE RECORDS IN AGE CATEGORY USING BAR GRAPH.</a:t>
            </a:r>
          </a:p>
          <a:p>
            <a:endParaRPr lang="en-IN" dirty="0"/>
          </a:p>
        </p:txBody>
      </p:sp>
      <p:pic>
        <p:nvPicPr>
          <p:cNvPr id="5" name="Picture 4">
            <a:extLst>
              <a:ext uri="{FF2B5EF4-FFF2-40B4-BE49-F238E27FC236}">
                <a16:creationId xmlns:a16="http://schemas.microsoft.com/office/drawing/2014/main" id="{046F68CF-AAB3-3608-D3E9-AFD7629C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08" y="2497904"/>
            <a:ext cx="3785119" cy="3007158"/>
          </a:xfrm>
          <a:prstGeom prst="rect">
            <a:avLst/>
          </a:prstGeom>
        </p:spPr>
      </p:pic>
      <p:pic>
        <p:nvPicPr>
          <p:cNvPr id="7" name="Picture 6">
            <a:extLst>
              <a:ext uri="{FF2B5EF4-FFF2-40B4-BE49-F238E27FC236}">
                <a16:creationId xmlns:a16="http://schemas.microsoft.com/office/drawing/2014/main" id="{792096D9-E9A2-D05F-BA95-4E0958953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82" y="2489922"/>
            <a:ext cx="3785118" cy="3007158"/>
          </a:xfrm>
          <a:prstGeom prst="rect">
            <a:avLst/>
          </a:prstGeom>
        </p:spPr>
      </p:pic>
      <p:sp>
        <p:nvSpPr>
          <p:cNvPr id="8" name="TextBox 7">
            <a:extLst>
              <a:ext uri="{FF2B5EF4-FFF2-40B4-BE49-F238E27FC236}">
                <a16:creationId xmlns:a16="http://schemas.microsoft.com/office/drawing/2014/main" id="{D6886AAE-160D-6A8D-05B4-1AA4B3FF2E73}"/>
              </a:ext>
            </a:extLst>
          </p:cNvPr>
          <p:cNvSpPr txBox="1"/>
          <p:nvPr/>
        </p:nvSpPr>
        <p:spPr>
          <a:xfrm>
            <a:off x="1352939" y="5934269"/>
            <a:ext cx="3641487" cy="369332"/>
          </a:xfrm>
          <a:prstGeom prst="rect">
            <a:avLst/>
          </a:prstGeom>
          <a:noFill/>
        </p:spPr>
        <p:txBody>
          <a:bodyPr wrap="square" rtlCol="0">
            <a:spAutoFit/>
          </a:bodyPr>
          <a:lstStyle/>
          <a:p>
            <a:pPr algn="ctr"/>
            <a:r>
              <a:rPr lang="en-IN" dirty="0"/>
              <a:t>A)HISTOGRAM OF BMI</a:t>
            </a:r>
          </a:p>
        </p:txBody>
      </p:sp>
      <p:sp>
        <p:nvSpPr>
          <p:cNvPr id="9" name="TextBox 8">
            <a:extLst>
              <a:ext uri="{FF2B5EF4-FFF2-40B4-BE49-F238E27FC236}">
                <a16:creationId xmlns:a16="http://schemas.microsoft.com/office/drawing/2014/main" id="{8ED1F7F5-3340-06F3-ECF6-46EB6F5E0676}"/>
              </a:ext>
            </a:extLst>
          </p:cNvPr>
          <p:cNvSpPr txBox="1"/>
          <p:nvPr/>
        </p:nvSpPr>
        <p:spPr>
          <a:xfrm>
            <a:off x="5761639" y="5949088"/>
            <a:ext cx="3415004" cy="646331"/>
          </a:xfrm>
          <a:prstGeom prst="rect">
            <a:avLst/>
          </a:prstGeom>
          <a:noFill/>
        </p:spPr>
        <p:txBody>
          <a:bodyPr wrap="square" rtlCol="0">
            <a:spAutoFit/>
          </a:bodyPr>
          <a:lstStyle/>
          <a:p>
            <a:pPr algn="ctr"/>
            <a:r>
              <a:rPr lang="en-IN" dirty="0"/>
              <a:t>B)HEART DISEASE IN AGE CATEGORY</a:t>
            </a:r>
          </a:p>
        </p:txBody>
      </p:sp>
    </p:spTree>
    <p:extLst>
      <p:ext uri="{BB962C8B-B14F-4D97-AF65-F5344CB8AC3E}">
        <p14:creationId xmlns:p14="http://schemas.microsoft.com/office/powerpoint/2010/main" val="292402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down)">
                                      <p:cBhvr>
                                        <p:cTn id="30" dur="10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randombar(horizontal)">
                                      <p:cBhvr>
                                        <p:cTn id="43"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9928-BF3D-6F97-82A5-AA53DE41B867}"/>
              </a:ext>
            </a:extLst>
          </p:cNvPr>
          <p:cNvSpPr>
            <a:spLocks noGrp="1"/>
          </p:cNvSpPr>
          <p:nvPr>
            <p:ph type="title"/>
          </p:nvPr>
        </p:nvSpPr>
        <p:spPr>
          <a:xfrm>
            <a:off x="646111" y="452718"/>
            <a:ext cx="9404723" cy="722435"/>
          </a:xfrm>
        </p:spPr>
        <p:txBody>
          <a:bodyPr/>
          <a:lstStyle/>
          <a:p>
            <a:r>
              <a:rPr lang="en-IN" dirty="0"/>
              <a:t>EDA ANALYSIS:</a:t>
            </a:r>
          </a:p>
        </p:txBody>
      </p:sp>
      <p:sp>
        <p:nvSpPr>
          <p:cNvPr id="3" name="Content Placeholder 2">
            <a:extLst>
              <a:ext uri="{FF2B5EF4-FFF2-40B4-BE49-F238E27FC236}">
                <a16:creationId xmlns:a16="http://schemas.microsoft.com/office/drawing/2014/main" id="{D58585AC-F7AF-1EE8-523F-D06986CD09E4}"/>
              </a:ext>
            </a:extLst>
          </p:cNvPr>
          <p:cNvSpPr>
            <a:spLocks noGrp="1"/>
          </p:cNvSpPr>
          <p:nvPr>
            <p:ph idx="1"/>
          </p:nvPr>
        </p:nvSpPr>
        <p:spPr>
          <a:xfrm>
            <a:off x="1103312" y="1212980"/>
            <a:ext cx="8946541" cy="5467738"/>
          </a:xfrm>
        </p:spPr>
        <p:txBody>
          <a:bodyPr/>
          <a:lstStyle/>
          <a:p>
            <a:r>
              <a:rPr lang="en-IN" dirty="0"/>
              <a:t>THEN HEART DISEASE RECORDS GET CHECKED WITH THAT ON SEX  AND GENRAL HEALTH BASIS HEART DISEASE RECORD GET CHECKED.</a:t>
            </a:r>
          </a:p>
        </p:txBody>
      </p:sp>
      <p:pic>
        <p:nvPicPr>
          <p:cNvPr id="5" name="Picture 4">
            <a:extLst>
              <a:ext uri="{FF2B5EF4-FFF2-40B4-BE49-F238E27FC236}">
                <a16:creationId xmlns:a16="http://schemas.microsoft.com/office/drawing/2014/main" id="{39F3700D-C117-7A16-CB69-507C6AF86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1" y="2031493"/>
            <a:ext cx="3376363" cy="1700752"/>
          </a:xfrm>
          <a:prstGeom prst="rect">
            <a:avLst/>
          </a:prstGeom>
        </p:spPr>
      </p:pic>
      <p:pic>
        <p:nvPicPr>
          <p:cNvPr id="7" name="Picture 6">
            <a:extLst>
              <a:ext uri="{FF2B5EF4-FFF2-40B4-BE49-F238E27FC236}">
                <a16:creationId xmlns:a16="http://schemas.microsoft.com/office/drawing/2014/main" id="{7B4FE832-06AE-BADB-1066-136AF3E95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896" y="2031493"/>
            <a:ext cx="4432040" cy="1625154"/>
          </a:xfrm>
          <a:prstGeom prst="rect">
            <a:avLst/>
          </a:prstGeom>
        </p:spPr>
      </p:pic>
      <p:pic>
        <p:nvPicPr>
          <p:cNvPr id="9" name="Picture 8">
            <a:extLst>
              <a:ext uri="{FF2B5EF4-FFF2-40B4-BE49-F238E27FC236}">
                <a16:creationId xmlns:a16="http://schemas.microsoft.com/office/drawing/2014/main" id="{7DACB256-4FD9-9BC3-5E85-FC1900798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021" y="4492507"/>
            <a:ext cx="4622979" cy="1904028"/>
          </a:xfrm>
          <a:prstGeom prst="rect">
            <a:avLst/>
          </a:prstGeom>
        </p:spPr>
      </p:pic>
      <p:sp>
        <p:nvSpPr>
          <p:cNvPr id="10" name="TextBox 9">
            <a:extLst>
              <a:ext uri="{FF2B5EF4-FFF2-40B4-BE49-F238E27FC236}">
                <a16:creationId xmlns:a16="http://schemas.microsoft.com/office/drawing/2014/main" id="{E2A4203C-33E2-8459-845F-EBF084ED97C2}"/>
              </a:ext>
            </a:extLst>
          </p:cNvPr>
          <p:cNvSpPr txBox="1"/>
          <p:nvPr/>
        </p:nvSpPr>
        <p:spPr>
          <a:xfrm>
            <a:off x="1330271" y="3946849"/>
            <a:ext cx="2920481" cy="369332"/>
          </a:xfrm>
          <a:prstGeom prst="rect">
            <a:avLst/>
          </a:prstGeom>
          <a:noFill/>
        </p:spPr>
        <p:txBody>
          <a:bodyPr wrap="square" rtlCol="0">
            <a:spAutoFit/>
          </a:bodyPr>
          <a:lstStyle/>
          <a:p>
            <a:pPr algn="ctr"/>
            <a:r>
              <a:rPr lang="en-IN" dirty="0"/>
              <a:t>A)HEART DISEASE COUNT</a:t>
            </a:r>
          </a:p>
        </p:txBody>
      </p:sp>
      <p:sp>
        <p:nvSpPr>
          <p:cNvPr id="11" name="TextBox 10">
            <a:extLst>
              <a:ext uri="{FF2B5EF4-FFF2-40B4-BE49-F238E27FC236}">
                <a16:creationId xmlns:a16="http://schemas.microsoft.com/office/drawing/2014/main" id="{03E0674A-C07C-DDCC-1637-63DD327BDA6A}"/>
              </a:ext>
            </a:extLst>
          </p:cNvPr>
          <p:cNvSpPr txBox="1"/>
          <p:nvPr/>
        </p:nvSpPr>
        <p:spPr>
          <a:xfrm>
            <a:off x="5486402" y="3808349"/>
            <a:ext cx="3554964" cy="646331"/>
          </a:xfrm>
          <a:prstGeom prst="rect">
            <a:avLst/>
          </a:prstGeom>
          <a:noFill/>
        </p:spPr>
        <p:txBody>
          <a:bodyPr wrap="square" rtlCol="0">
            <a:spAutoFit/>
          </a:bodyPr>
          <a:lstStyle/>
          <a:p>
            <a:pPr algn="ctr"/>
            <a:r>
              <a:rPr lang="en-IN" dirty="0"/>
              <a:t>B)HEART DISEASE COUNT IN GENDER</a:t>
            </a:r>
          </a:p>
        </p:txBody>
      </p:sp>
      <p:sp>
        <p:nvSpPr>
          <p:cNvPr id="12" name="TextBox 11">
            <a:extLst>
              <a:ext uri="{FF2B5EF4-FFF2-40B4-BE49-F238E27FC236}">
                <a16:creationId xmlns:a16="http://schemas.microsoft.com/office/drawing/2014/main" id="{4AFFF4EF-44D7-6D80-796F-C681B98A19FB}"/>
              </a:ext>
            </a:extLst>
          </p:cNvPr>
          <p:cNvSpPr txBox="1"/>
          <p:nvPr/>
        </p:nvSpPr>
        <p:spPr>
          <a:xfrm>
            <a:off x="6354148" y="5281127"/>
            <a:ext cx="2883158" cy="923330"/>
          </a:xfrm>
          <a:prstGeom prst="rect">
            <a:avLst/>
          </a:prstGeom>
          <a:noFill/>
        </p:spPr>
        <p:txBody>
          <a:bodyPr wrap="square" rtlCol="0">
            <a:spAutoFit/>
          </a:bodyPr>
          <a:lstStyle/>
          <a:p>
            <a:pPr algn="ctr"/>
            <a:r>
              <a:rPr lang="en-IN" dirty="0"/>
              <a:t>C)HEART DISEASE IN GENRAL HEALTH CATEGORY</a:t>
            </a:r>
          </a:p>
        </p:txBody>
      </p:sp>
    </p:spTree>
    <p:extLst>
      <p:ext uri="{BB962C8B-B14F-4D97-AF65-F5344CB8AC3E}">
        <p14:creationId xmlns:p14="http://schemas.microsoft.com/office/powerpoint/2010/main" val="27810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1000"/>
                                        <p:tgtEl>
                                          <p:spTgt spid="10">
                                            <p:txEl>
                                              <p:pRg st="0" end="0"/>
                                            </p:txEl>
                                          </p:spTgt>
                                        </p:tgtEl>
                                      </p:cBhvr>
                                    </p:animEffect>
                                    <p:anim calcmode="lin" valueType="num">
                                      <p:cBhvr>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style.rotation</p:attrName>
                                        </p:attrNameLst>
                                      </p:cBhvr>
                                      <p:tavLst>
                                        <p:tav tm="0">
                                          <p:val>
                                            <p:fltVal val="90"/>
                                          </p:val>
                                        </p:tav>
                                        <p:tav tm="100000">
                                          <p:val>
                                            <p:fltVal val="0"/>
                                          </p:val>
                                        </p:tav>
                                      </p:tavLst>
                                    </p:anim>
                                    <p:animEffect transition="in" filter="fade">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wheel(1)">
                                      <p:cBhvr>
                                        <p:cTn id="41" dur="2000"/>
                                        <p:tgtEl>
                                          <p:spTgt spid="1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1000" fill="hold"/>
                                        <p:tgtEl>
                                          <p:spTgt spid="9"/>
                                        </p:tgtEl>
                                        <p:attrNameLst>
                                          <p:attrName>ppt_w</p:attrName>
                                        </p:attrNameLst>
                                      </p:cBhvr>
                                      <p:tavLst>
                                        <p:tav tm="0">
                                          <p:val>
                                            <p:fltVal val="0"/>
                                          </p:val>
                                        </p:tav>
                                        <p:tav tm="100000">
                                          <p:val>
                                            <p:strVal val="#ppt_w"/>
                                          </p:val>
                                        </p:tav>
                                      </p:tavLst>
                                    </p:anim>
                                    <p:anim calcmode="lin" valueType="num">
                                      <p:cBhvr>
                                        <p:cTn id="47" dur="1000" fill="hold"/>
                                        <p:tgtEl>
                                          <p:spTgt spid="9"/>
                                        </p:tgtEl>
                                        <p:attrNameLst>
                                          <p:attrName>ppt_h</p:attrName>
                                        </p:attrNameLst>
                                      </p:cBhvr>
                                      <p:tavLst>
                                        <p:tav tm="0">
                                          <p:val>
                                            <p:fltVal val="0"/>
                                          </p:val>
                                        </p:tav>
                                        <p:tav tm="100000">
                                          <p:val>
                                            <p:strVal val="#ppt_h"/>
                                          </p:val>
                                        </p:tav>
                                      </p:tavLst>
                                    </p:anim>
                                    <p:anim calcmode="lin" valueType="num">
                                      <p:cBhvr>
                                        <p:cTn id="48" dur="1000" fill="hold"/>
                                        <p:tgtEl>
                                          <p:spTgt spid="9"/>
                                        </p:tgtEl>
                                        <p:attrNameLst>
                                          <p:attrName>style.rotation</p:attrName>
                                        </p:attrNameLst>
                                      </p:cBhvr>
                                      <p:tavLst>
                                        <p:tav tm="0">
                                          <p:val>
                                            <p:fltVal val="90"/>
                                          </p:val>
                                        </p:tav>
                                        <p:tav tm="100000">
                                          <p:val>
                                            <p:fltVal val="0"/>
                                          </p:val>
                                        </p:tav>
                                      </p:tavLst>
                                    </p:anim>
                                    <p:animEffect transition="in" filter="fade">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54"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97E1-7095-E99B-E175-075C366164BA}"/>
              </a:ext>
            </a:extLst>
          </p:cNvPr>
          <p:cNvSpPr>
            <a:spLocks noGrp="1"/>
          </p:cNvSpPr>
          <p:nvPr>
            <p:ph type="title"/>
          </p:nvPr>
        </p:nvSpPr>
        <p:spPr>
          <a:xfrm>
            <a:off x="646111" y="452718"/>
            <a:ext cx="9404723" cy="704529"/>
          </a:xfrm>
        </p:spPr>
        <p:txBody>
          <a:bodyPr/>
          <a:lstStyle/>
          <a:p>
            <a:r>
              <a:rPr lang="en-IN" dirty="0"/>
              <a:t>EDA ANALYSIS:</a:t>
            </a:r>
          </a:p>
        </p:txBody>
      </p:sp>
      <p:sp>
        <p:nvSpPr>
          <p:cNvPr id="3" name="Content Placeholder 2">
            <a:extLst>
              <a:ext uri="{FF2B5EF4-FFF2-40B4-BE49-F238E27FC236}">
                <a16:creationId xmlns:a16="http://schemas.microsoft.com/office/drawing/2014/main" id="{81FF9131-72D2-1E2B-E840-3DA029C73DC2}"/>
              </a:ext>
            </a:extLst>
          </p:cNvPr>
          <p:cNvSpPr>
            <a:spLocks noGrp="1"/>
          </p:cNvSpPr>
          <p:nvPr>
            <p:ph idx="1"/>
          </p:nvPr>
        </p:nvSpPr>
        <p:spPr>
          <a:xfrm>
            <a:off x="1103312" y="1110343"/>
            <a:ext cx="8946541" cy="5642881"/>
          </a:xfrm>
        </p:spPr>
        <p:txBody>
          <a:bodyPr/>
          <a:lstStyle/>
          <a:p>
            <a:r>
              <a:rPr lang="en-IN" dirty="0"/>
              <a:t>THEN I ANALYSE THE OTHER COLUMNS ON BMI BASIS. MEANS THOSE FACTORS WHICH CAN AFFECT HEART DISEASE I ANALYSE THEM USING BOX PLOT.</a:t>
            </a:r>
          </a:p>
        </p:txBody>
      </p:sp>
      <p:pic>
        <p:nvPicPr>
          <p:cNvPr id="5" name="Picture 4">
            <a:extLst>
              <a:ext uri="{FF2B5EF4-FFF2-40B4-BE49-F238E27FC236}">
                <a16:creationId xmlns:a16="http://schemas.microsoft.com/office/drawing/2014/main" id="{889A3B16-D038-EA65-C476-CDE0B44AA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649" y="2162814"/>
            <a:ext cx="2756498" cy="1990086"/>
          </a:xfrm>
          <a:prstGeom prst="rect">
            <a:avLst/>
          </a:prstGeom>
        </p:spPr>
      </p:pic>
      <p:sp>
        <p:nvSpPr>
          <p:cNvPr id="6" name="TextBox 5">
            <a:extLst>
              <a:ext uri="{FF2B5EF4-FFF2-40B4-BE49-F238E27FC236}">
                <a16:creationId xmlns:a16="http://schemas.microsoft.com/office/drawing/2014/main" id="{EA4A6CEA-BC5A-F38D-2CA7-D08CEA783235}"/>
              </a:ext>
            </a:extLst>
          </p:cNvPr>
          <p:cNvSpPr txBox="1"/>
          <p:nvPr/>
        </p:nvSpPr>
        <p:spPr>
          <a:xfrm>
            <a:off x="1311649" y="4277800"/>
            <a:ext cx="2863663" cy="369332"/>
          </a:xfrm>
          <a:prstGeom prst="rect">
            <a:avLst/>
          </a:prstGeom>
          <a:noFill/>
        </p:spPr>
        <p:txBody>
          <a:bodyPr wrap="square" rtlCol="0">
            <a:spAutoFit/>
          </a:bodyPr>
          <a:lstStyle/>
          <a:p>
            <a:r>
              <a:rPr lang="en-IN" dirty="0"/>
              <a:t>A)HEART DISEASE VS BMI</a:t>
            </a:r>
          </a:p>
        </p:txBody>
      </p:sp>
      <p:pic>
        <p:nvPicPr>
          <p:cNvPr id="8" name="Picture 7">
            <a:extLst>
              <a:ext uri="{FF2B5EF4-FFF2-40B4-BE49-F238E27FC236}">
                <a16:creationId xmlns:a16="http://schemas.microsoft.com/office/drawing/2014/main" id="{7F12266C-068E-FF5E-86A6-C9489FC27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8" y="2162814"/>
            <a:ext cx="5403048" cy="1990086"/>
          </a:xfrm>
          <a:prstGeom prst="rect">
            <a:avLst/>
          </a:prstGeom>
        </p:spPr>
      </p:pic>
      <p:sp>
        <p:nvSpPr>
          <p:cNvPr id="9" name="TextBox 8">
            <a:extLst>
              <a:ext uri="{FF2B5EF4-FFF2-40B4-BE49-F238E27FC236}">
                <a16:creationId xmlns:a16="http://schemas.microsoft.com/office/drawing/2014/main" id="{408CC35E-071B-CA12-A080-E783873AAA68}"/>
              </a:ext>
            </a:extLst>
          </p:cNvPr>
          <p:cNvSpPr txBox="1"/>
          <p:nvPr/>
        </p:nvSpPr>
        <p:spPr>
          <a:xfrm flipH="1">
            <a:off x="4535603" y="4277800"/>
            <a:ext cx="5153958" cy="369332"/>
          </a:xfrm>
          <a:prstGeom prst="rect">
            <a:avLst/>
          </a:prstGeom>
          <a:noFill/>
        </p:spPr>
        <p:txBody>
          <a:bodyPr wrap="square" rtlCol="0">
            <a:spAutoFit/>
          </a:bodyPr>
          <a:lstStyle/>
          <a:p>
            <a:pPr algn="ctr"/>
            <a:r>
              <a:rPr lang="en-IN" dirty="0"/>
              <a:t>B)BMI VS DIABETIC</a:t>
            </a:r>
          </a:p>
        </p:txBody>
      </p:sp>
      <p:pic>
        <p:nvPicPr>
          <p:cNvPr id="11" name="Picture 10">
            <a:extLst>
              <a:ext uri="{FF2B5EF4-FFF2-40B4-BE49-F238E27FC236}">
                <a16:creationId xmlns:a16="http://schemas.microsoft.com/office/drawing/2014/main" id="{30A4ABE8-4B0A-D96E-2B88-B8287E749B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720170"/>
            <a:ext cx="4648200" cy="2057400"/>
          </a:xfrm>
          <a:prstGeom prst="rect">
            <a:avLst/>
          </a:prstGeom>
        </p:spPr>
      </p:pic>
      <p:sp>
        <p:nvSpPr>
          <p:cNvPr id="12" name="TextBox 11">
            <a:extLst>
              <a:ext uri="{FF2B5EF4-FFF2-40B4-BE49-F238E27FC236}">
                <a16:creationId xmlns:a16="http://schemas.microsoft.com/office/drawing/2014/main" id="{CBA99BBC-DC9E-90A4-95B2-2F6AD78EAFFC}"/>
              </a:ext>
            </a:extLst>
          </p:cNvPr>
          <p:cNvSpPr txBox="1"/>
          <p:nvPr/>
        </p:nvSpPr>
        <p:spPr>
          <a:xfrm flipH="1">
            <a:off x="6294119" y="5378325"/>
            <a:ext cx="3326131" cy="369332"/>
          </a:xfrm>
          <a:prstGeom prst="rect">
            <a:avLst/>
          </a:prstGeom>
          <a:noFill/>
        </p:spPr>
        <p:txBody>
          <a:bodyPr wrap="square" rtlCol="0">
            <a:spAutoFit/>
          </a:bodyPr>
          <a:lstStyle/>
          <a:p>
            <a:r>
              <a:rPr lang="en-IN" dirty="0"/>
              <a:t>C)BMI VS PHYSICAL ACTIVITY</a:t>
            </a:r>
          </a:p>
        </p:txBody>
      </p:sp>
    </p:spTree>
    <p:extLst>
      <p:ext uri="{BB962C8B-B14F-4D97-AF65-F5344CB8AC3E}">
        <p14:creationId xmlns:p14="http://schemas.microsoft.com/office/powerpoint/2010/main" val="32221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down)">
                                      <p:cBhvr>
                                        <p:cTn id="23" dur="10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6" dur="1000"/>
                                        <p:tgtEl>
                                          <p:spTgt spid="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1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6"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B18E-577F-9186-B3EB-5BE5244D7D84}"/>
              </a:ext>
            </a:extLst>
          </p:cNvPr>
          <p:cNvSpPr>
            <a:spLocks noGrp="1"/>
          </p:cNvSpPr>
          <p:nvPr>
            <p:ph type="title"/>
          </p:nvPr>
        </p:nvSpPr>
        <p:spPr>
          <a:xfrm>
            <a:off x="646111" y="452718"/>
            <a:ext cx="9404723" cy="646331"/>
          </a:xfrm>
        </p:spPr>
        <p:txBody>
          <a:bodyPr/>
          <a:lstStyle/>
          <a:p>
            <a:r>
              <a:rPr lang="en-IN" dirty="0"/>
              <a:t>EDA ANALYSIS:</a:t>
            </a:r>
          </a:p>
        </p:txBody>
      </p:sp>
      <p:pic>
        <p:nvPicPr>
          <p:cNvPr id="5" name="Content Placeholder 4">
            <a:extLst>
              <a:ext uri="{FF2B5EF4-FFF2-40B4-BE49-F238E27FC236}">
                <a16:creationId xmlns:a16="http://schemas.microsoft.com/office/drawing/2014/main" id="{20D13285-02C0-4CBE-0A18-AB089405A7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623" y="1152983"/>
            <a:ext cx="2745085" cy="2112731"/>
          </a:xfrm>
        </p:spPr>
      </p:pic>
      <p:sp>
        <p:nvSpPr>
          <p:cNvPr id="6" name="TextBox 5">
            <a:extLst>
              <a:ext uri="{FF2B5EF4-FFF2-40B4-BE49-F238E27FC236}">
                <a16:creationId xmlns:a16="http://schemas.microsoft.com/office/drawing/2014/main" id="{759E5204-3E1C-61B5-7DFC-F5CF0BEB90AD}"/>
              </a:ext>
            </a:extLst>
          </p:cNvPr>
          <p:cNvSpPr txBox="1"/>
          <p:nvPr/>
        </p:nvSpPr>
        <p:spPr>
          <a:xfrm>
            <a:off x="768622" y="3429000"/>
            <a:ext cx="2745085" cy="369332"/>
          </a:xfrm>
          <a:prstGeom prst="rect">
            <a:avLst/>
          </a:prstGeom>
          <a:noFill/>
        </p:spPr>
        <p:txBody>
          <a:bodyPr wrap="square" rtlCol="0">
            <a:spAutoFit/>
          </a:bodyPr>
          <a:lstStyle/>
          <a:p>
            <a:pPr algn="ctr"/>
            <a:r>
              <a:rPr lang="en-IN" dirty="0"/>
              <a:t>D) BMI VS STROKE</a:t>
            </a:r>
          </a:p>
        </p:txBody>
      </p:sp>
      <p:pic>
        <p:nvPicPr>
          <p:cNvPr id="8" name="Picture 7">
            <a:extLst>
              <a:ext uri="{FF2B5EF4-FFF2-40B4-BE49-F238E27FC236}">
                <a16:creationId xmlns:a16="http://schemas.microsoft.com/office/drawing/2014/main" id="{3EB0874F-FA4B-1F46-4BF6-110D9EC57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356" y="1152983"/>
            <a:ext cx="2745085" cy="2112731"/>
          </a:xfrm>
          <a:prstGeom prst="rect">
            <a:avLst/>
          </a:prstGeom>
        </p:spPr>
      </p:pic>
      <p:sp>
        <p:nvSpPr>
          <p:cNvPr id="9" name="TextBox 8">
            <a:extLst>
              <a:ext uri="{FF2B5EF4-FFF2-40B4-BE49-F238E27FC236}">
                <a16:creationId xmlns:a16="http://schemas.microsoft.com/office/drawing/2014/main" id="{B3CA81B5-9FBD-85FB-9CD0-56FD2ED7D974}"/>
              </a:ext>
            </a:extLst>
          </p:cNvPr>
          <p:cNvSpPr txBox="1"/>
          <p:nvPr/>
        </p:nvSpPr>
        <p:spPr>
          <a:xfrm flipH="1">
            <a:off x="3928186" y="3429000"/>
            <a:ext cx="2667255" cy="646331"/>
          </a:xfrm>
          <a:prstGeom prst="rect">
            <a:avLst/>
          </a:prstGeom>
          <a:noFill/>
        </p:spPr>
        <p:txBody>
          <a:bodyPr wrap="square" rtlCol="0">
            <a:spAutoFit/>
          </a:bodyPr>
          <a:lstStyle/>
          <a:p>
            <a:pPr algn="ctr"/>
            <a:r>
              <a:rPr lang="en-IN" dirty="0"/>
              <a:t>E)BMI VS ALCOHOL DRINKING</a:t>
            </a:r>
          </a:p>
        </p:txBody>
      </p:sp>
      <p:pic>
        <p:nvPicPr>
          <p:cNvPr id="11" name="Picture 10">
            <a:extLst>
              <a:ext uri="{FF2B5EF4-FFF2-40B4-BE49-F238E27FC236}">
                <a16:creationId xmlns:a16="http://schemas.microsoft.com/office/drawing/2014/main" id="{60032C5C-EAF8-0387-ED1C-CD89D30ED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986" y="1152982"/>
            <a:ext cx="2745085" cy="2112731"/>
          </a:xfrm>
          <a:prstGeom prst="rect">
            <a:avLst/>
          </a:prstGeom>
        </p:spPr>
      </p:pic>
      <p:sp>
        <p:nvSpPr>
          <p:cNvPr id="12" name="TextBox 11">
            <a:extLst>
              <a:ext uri="{FF2B5EF4-FFF2-40B4-BE49-F238E27FC236}">
                <a16:creationId xmlns:a16="http://schemas.microsoft.com/office/drawing/2014/main" id="{D13AB8AB-A90A-FD89-D933-9DDEA7E4C918}"/>
              </a:ext>
            </a:extLst>
          </p:cNvPr>
          <p:cNvSpPr txBox="1"/>
          <p:nvPr/>
        </p:nvSpPr>
        <p:spPr>
          <a:xfrm>
            <a:off x="7009920" y="3429000"/>
            <a:ext cx="2765150" cy="646331"/>
          </a:xfrm>
          <a:prstGeom prst="rect">
            <a:avLst/>
          </a:prstGeom>
          <a:noFill/>
        </p:spPr>
        <p:txBody>
          <a:bodyPr wrap="square" rtlCol="0">
            <a:spAutoFit/>
          </a:bodyPr>
          <a:lstStyle/>
          <a:p>
            <a:pPr algn="ctr"/>
            <a:r>
              <a:rPr lang="en-IN" dirty="0"/>
              <a:t>F)BMI VS KIDNEY DISEASE</a:t>
            </a:r>
          </a:p>
        </p:txBody>
      </p:sp>
      <p:pic>
        <p:nvPicPr>
          <p:cNvPr id="14" name="Picture 13">
            <a:extLst>
              <a:ext uri="{FF2B5EF4-FFF2-40B4-BE49-F238E27FC236}">
                <a16:creationId xmlns:a16="http://schemas.microsoft.com/office/drawing/2014/main" id="{135869E0-72D6-50FE-56DD-D942B1541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621" y="3985489"/>
            <a:ext cx="2745086" cy="2038527"/>
          </a:xfrm>
          <a:prstGeom prst="rect">
            <a:avLst/>
          </a:prstGeom>
        </p:spPr>
      </p:pic>
      <p:sp>
        <p:nvSpPr>
          <p:cNvPr id="15" name="TextBox 14">
            <a:extLst>
              <a:ext uri="{FF2B5EF4-FFF2-40B4-BE49-F238E27FC236}">
                <a16:creationId xmlns:a16="http://schemas.microsoft.com/office/drawing/2014/main" id="{E6D141BA-6294-2107-100A-AFAD66155E2B}"/>
              </a:ext>
            </a:extLst>
          </p:cNvPr>
          <p:cNvSpPr txBox="1"/>
          <p:nvPr/>
        </p:nvSpPr>
        <p:spPr>
          <a:xfrm>
            <a:off x="1017037" y="6293315"/>
            <a:ext cx="2313992" cy="369332"/>
          </a:xfrm>
          <a:prstGeom prst="rect">
            <a:avLst/>
          </a:prstGeom>
          <a:noFill/>
        </p:spPr>
        <p:txBody>
          <a:bodyPr wrap="square" rtlCol="0">
            <a:spAutoFit/>
          </a:bodyPr>
          <a:lstStyle/>
          <a:p>
            <a:pPr algn="ctr"/>
            <a:r>
              <a:rPr lang="en-IN" dirty="0"/>
              <a:t>G)BMI VS STROKE</a:t>
            </a:r>
          </a:p>
        </p:txBody>
      </p:sp>
      <p:pic>
        <p:nvPicPr>
          <p:cNvPr id="17" name="Picture 16">
            <a:extLst>
              <a:ext uri="{FF2B5EF4-FFF2-40B4-BE49-F238E27FC236}">
                <a16:creationId xmlns:a16="http://schemas.microsoft.com/office/drawing/2014/main" id="{CB165BCA-09DA-3ED5-FED4-DE37DF6E2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0356" y="4071232"/>
            <a:ext cx="3025525" cy="1933274"/>
          </a:xfrm>
          <a:prstGeom prst="rect">
            <a:avLst/>
          </a:prstGeom>
        </p:spPr>
      </p:pic>
      <p:sp>
        <p:nvSpPr>
          <p:cNvPr id="18" name="TextBox 17">
            <a:extLst>
              <a:ext uri="{FF2B5EF4-FFF2-40B4-BE49-F238E27FC236}">
                <a16:creationId xmlns:a16="http://schemas.microsoft.com/office/drawing/2014/main" id="{E25A03DA-4E55-8E1A-ABF8-6BF423E5DBE6}"/>
              </a:ext>
            </a:extLst>
          </p:cNvPr>
          <p:cNvSpPr txBox="1"/>
          <p:nvPr/>
        </p:nvSpPr>
        <p:spPr>
          <a:xfrm>
            <a:off x="3928186" y="6293315"/>
            <a:ext cx="2947695" cy="369332"/>
          </a:xfrm>
          <a:prstGeom prst="rect">
            <a:avLst/>
          </a:prstGeom>
          <a:noFill/>
        </p:spPr>
        <p:txBody>
          <a:bodyPr wrap="square" rtlCol="0">
            <a:spAutoFit/>
          </a:bodyPr>
          <a:lstStyle/>
          <a:p>
            <a:pPr algn="ctr"/>
            <a:r>
              <a:rPr lang="en-IN" dirty="0"/>
              <a:t>H)BMI VS SMOKING</a:t>
            </a:r>
          </a:p>
        </p:txBody>
      </p:sp>
      <p:pic>
        <p:nvPicPr>
          <p:cNvPr id="20" name="Picture 19">
            <a:extLst>
              <a:ext uri="{FF2B5EF4-FFF2-40B4-BE49-F238E27FC236}">
                <a16:creationId xmlns:a16="http://schemas.microsoft.com/office/drawing/2014/main" id="{91D4F6BE-FA24-C5FA-FAF7-AE4AEBBD2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530" y="4090742"/>
            <a:ext cx="2696579" cy="1933274"/>
          </a:xfrm>
          <a:prstGeom prst="rect">
            <a:avLst/>
          </a:prstGeom>
        </p:spPr>
      </p:pic>
      <p:sp>
        <p:nvSpPr>
          <p:cNvPr id="21" name="TextBox 20">
            <a:extLst>
              <a:ext uri="{FF2B5EF4-FFF2-40B4-BE49-F238E27FC236}">
                <a16:creationId xmlns:a16="http://schemas.microsoft.com/office/drawing/2014/main" id="{31C3604D-8AC6-D0A4-802A-DA4E64CE4728}"/>
              </a:ext>
            </a:extLst>
          </p:cNvPr>
          <p:cNvSpPr txBox="1"/>
          <p:nvPr/>
        </p:nvSpPr>
        <p:spPr>
          <a:xfrm>
            <a:off x="7143959" y="6202714"/>
            <a:ext cx="2765150" cy="646331"/>
          </a:xfrm>
          <a:prstGeom prst="rect">
            <a:avLst/>
          </a:prstGeom>
          <a:noFill/>
        </p:spPr>
        <p:txBody>
          <a:bodyPr wrap="square" rtlCol="0">
            <a:spAutoFit/>
          </a:bodyPr>
          <a:lstStyle/>
          <a:p>
            <a:pPr algn="ctr"/>
            <a:r>
              <a:rPr lang="en-IN" dirty="0"/>
              <a:t>I)BMI VS DIFFICULTY IN WALKING</a:t>
            </a:r>
          </a:p>
        </p:txBody>
      </p:sp>
    </p:spTree>
    <p:extLst>
      <p:ext uri="{BB962C8B-B14F-4D97-AF65-F5344CB8AC3E}">
        <p14:creationId xmlns:p14="http://schemas.microsoft.com/office/powerpoint/2010/main" val="188106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1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0" dur="10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heel(1)">
                                      <p:cBhvr>
                                        <p:cTn id="35" dur="2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0" dur="1000"/>
                                        <p:tgtEl>
                                          <p:spTgt spid="1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1000" fill="hold"/>
                                        <p:tgtEl>
                                          <p:spTgt spid="14"/>
                                        </p:tgtEl>
                                        <p:attrNameLst>
                                          <p:attrName>ppt_w</p:attrName>
                                        </p:attrNameLst>
                                      </p:cBhvr>
                                      <p:tavLst>
                                        <p:tav tm="0">
                                          <p:val>
                                            <p:fltVal val="0"/>
                                          </p:val>
                                        </p:tav>
                                        <p:tav tm="100000">
                                          <p:val>
                                            <p:strVal val="#ppt_w"/>
                                          </p:val>
                                        </p:tav>
                                      </p:tavLst>
                                    </p:anim>
                                    <p:anim calcmode="lin" valueType="num">
                                      <p:cBhvr>
                                        <p:cTn id="46" dur="1000" fill="hold"/>
                                        <p:tgtEl>
                                          <p:spTgt spid="14"/>
                                        </p:tgtEl>
                                        <p:attrNameLst>
                                          <p:attrName>ppt_h</p:attrName>
                                        </p:attrNameLst>
                                      </p:cBhvr>
                                      <p:tavLst>
                                        <p:tav tm="0">
                                          <p:val>
                                            <p:fltVal val="0"/>
                                          </p:val>
                                        </p:tav>
                                        <p:tav tm="100000">
                                          <p:val>
                                            <p:strVal val="#ppt_h"/>
                                          </p:val>
                                        </p:tav>
                                      </p:tavLst>
                                    </p:anim>
                                    <p:anim calcmode="lin" valueType="num">
                                      <p:cBhvr>
                                        <p:cTn id="47" dur="1000" fill="hold"/>
                                        <p:tgtEl>
                                          <p:spTgt spid="14"/>
                                        </p:tgtEl>
                                        <p:attrNameLst>
                                          <p:attrName>style.rotation</p:attrName>
                                        </p:attrNameLst>
                                      </p:cBhvr>
                                      <p:tavLst>
                                        <p:tav tm="0">
                                          <p:val>
                                            <p:fltVal val="90"/>
                                          </p:val>
                                        </p:tav>
                                        <p:tav tm="100000">
                                          <p:val>
                                            <p:fltVal val="0"/>
                                          </p:val>
                                        </p:tav>
                                      </p:tavLst>
                                    </p:anim>
                                    <p:animEffect transition="in" filter="fade">
                                      <p:cBhvr>
                                        <p:cTn id="48" dur="1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3" dur="1000"/>
                                        <p:tgtEl>
                                          <p:spTgt spid="1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1000" fill="hold"/>
                                        <p:tgtEl>
                                          <p:spTgt spid="17"/>
                                        </p:tgtEl>
                                        <p:attrNameLst>
                                          <p:attrName>ppt_w</p:attrName>
                                        </p:attrNameLst>
                                      </p:cBhvr>
                                      <p:tavLst>
                                        <p:tav tm="0">
                                          <p:val>
                                            <p:fltVal val="0"/>
                                          </p:val>
                                        </p:tav>
                                        <p:tav tm="100000">
                                          <p:val>
                                            <p:strVal val="#ppt_w"/>
                                          </p:val>
                                        </p:tav>
                                      </p:tavLst>
                                    </p:anim>
                                    <p:anim calcmode="lin" valueType="num">
                                      <p:cBhvr>
                                        <p:cTn id="59" dur="1000" fill="hold"/>
                                        <p:tgtEl>
                                          <p:spTgt spid="17"/>
                                        </p:tgtEl>
                                        <p:attrNameLst>
                                          <p:attrName>ppt_h</p:attrName>
                                        </p:attrNameLst>
                                      </p:cBhvr>
                                      <p:tavLst>
                                        <p:tav tm="0">
                                          <p:val>
                                            <p:fltVal val="0"/>
                                          </p:val>
                                        </p:tav>
                                        <p:tav tm="100000">
                                          <p:val>
                                            <p:strVal val="#ppt_h"/>
                                          </p:val>
                                        </p:tav>
                                      </p:tavLst>
                                    </p:anim>
                                    <p:anim calcmode="lin" valueType="num">
                                      <p:cBhvr>
                                        <p:cTn id="60" dur="1000" fill="hold"/>
                                        <p:tgtEl>
                                          <p:spTgt spid="17"/>
                                        </p:tgtEl>
                                        <p:attrNameLst>
                                          <p:attrName>style.rotation</p:attrName>
                                        </p:attrNameLst>
                                      </p:cBhvr>
                                      <p:tavLst>
                                        <p:tav tm="0">
                                          <p:val>
                                            <p:fltVal val="90"/>
                                          </p:val>
                                        </p:tav>
                                        <p:tav tm="100000">
                                          <p:val>
                                            <p:fltVal val="0"/>
                                          </p:val>
                                        </p:tav>
                                      </p:tavLst>
                                    </p:anim>
                                    <p:animEffect transition="in" filter="fade">
                                      <p:cBhvr>
                                        <p:cTn id="61" dur="10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6" dur="1000"/>
                                        <p:tgtEl>
                                          <p:spTgt spid="18">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heel(1)">
                                      <p:cBhvr>
                                        <p:cTn id="71" dur="20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76" dur="10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39A1-B915-1354-AE42-FBC4477449A6}"/>
              </a:ext>
            </a:extLst>
          </p:cNvPr>
          <p:cNvSpPr>
            <a:spLocks noGrp="1"/>
          </p:cNvSpPr>
          <p:nvPr>
            <p:ph type="title"/>
          </p:nvPr>
        </p:nvSpPr>
        <p:spPr>
          <a:xfrm>
            <a:off x="646111" y="452718"/>
            <a:ext cx="9404723" cy="797584"/>
          </a:xfrm>
        </p:spPr>
        <p:txBody>
          <a:bodyPr/>
          <a:lstStyle/>
          <a:p>
            <a:r>
              <a:rPr lang="en-IN" dirty="0"/>
              <a:t>MODEL BULIDING:</a:t>
            </a:r>
          </a:p>
        </p:txBody>
      </p:sp>
      <p:sp>
        <p:nvSpPr>
          <p:cNvPr id="3" name="Content Placeholder 2">
            <a:extLst>
              <a:ext uri="{FF2B5EF4-FFF2-40B4-BE49-F238E27FC236}">
                <a16:creationId xmlns:a16="http://schemas.microsoft.com/office/drawing/2014/main" id="{9A832EBB-0699-05FF-920F-3A7097FEB104}"/>
              </a:ext>
            </a:extLst>
          </p:cNvPr>
          <p:cNvSpPr>
            <a:spLocks noGrp="1"/>
          </p:cNvSpPr>
          <p:nvPr>
            <p:ph idx="1"/>
          </p:nvPr>
        </p:nvSpPr>
        <p:spPr>
          <a:xfrm>
            <a:off x="802434" y="1250302"/>
            <a:ext cx="9247420" cy="5458408"/>
          </a:xfrm>
        </p:spPr>
        <p:txBody>
          <a:bodyPr/>
          <a:lstStyle/>
          <a:p>
            <a:r>
              <a:rPr lang="en-IN" dirty="0"/>
              <a:t>AS DATASET IS COMPLETELY CATEGORICAL I USED MACHINE LEARNING ALGORITHMS WHICH CAN WORK WITH CATEGORICAL DATA.</a:t>
            </a:r>
          </a:p>
          <a:p>
            <a:r>
              <a:rPr lang="en-IN" dirty="0"/>
              <a:t>THE ALGORITHMS WHICH CAN WORK WITH CATEGORICAL DATA ARE LOGISTIC REGRESSION , DECISION TREE , RANDOM FOREST , K-NEAREST NEIGHBOUR , SUPPORT VECTOR MACHINE AND ENSEMBLE TECHNIQUE.</a:t>
            </a:r>
          </a:p>
          <a:p>
            <a:r>
              <a:rPr lang="en-IN" dirty="0"/>
              <a:t>FIRST I STARTED WITH LOGISTIC THEN DECISION TREE AFTER THAT I APPLY ALL THE ALGORITHMS WHICH CAN HANDLE CATEGORICAL DATA.</a:t>
            </a:r>
          </a:p>
          <a:p>
            <a:r>
              <a:rPr lang="en-IN" dirty="0"/>
              <a:t>BUT FROM OBSERVATION I GET TO KNOW THAT MODELS STILL NOT GIVING BETTER RESULT AS PER THE TARGET.</a:t>
            </a:r>
          </a:p>
          <a:p>
            <a:r>
              <a:rPr lang="en-IN" dirty="0"/>
              <a:t>SO I HAVE USE CONCEPT OF UNDERSAMPLING AND OVERSAMPLING FOR BETTER RESULT AND IN CLASSIFICARTION ALGORITHMS I USED HYPER-PARAMETER TUNING FOR EQULVALENT PERFORMANCE OF MODEL.</a:t>
            </a:r>
          </a:p>
          <a:p>
            <a:r>
              <a:rPr lang="en-IN" dirty="0"/>
              <a:t>DURING THIS OPERATIONS DATASET RECORDS GET REDUCED FROM 211748 TO 40451.</a:t>
            </a:r>
          </a:p>
          <a:p>
            <a:endParaRPr lang="en-IN" dirty="0"/>
          </a:p>
        </p:txBody>
      </p:sp>
    </p:spTree>
    <p:extLst>
      <p:ext uri="{BB962C8B-B14F-4D97-AF65-F5344CB8AC3E}">
        <p14:creationId xmlns:p14="http://schemas.microsoft.com/office/powerpoint/2010/main" val="423142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amond(in)">
                                      <p:cBhvr>
                                        <p:cTn id="16" dur="2000"/>
                                        <p:tgtEl>
                                          <p:spTgt spid="3">
                                            <p:txEl>
                                              <p:pRg st="1" end="1"/>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amond(in)">
                                      <p:cBhvr>
                                        <p:cTn id="25" dur="2000"/>
                                        <p:tgtEl>
                                          <p:spTgt spid="3">
                                            <p:txEl>
                                              <p:pRg st="4" end="4"/>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in)">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27C8-64C7-C3F9-4C8F-B67B7C587E9D}"/>
              </a:ext>
            </a:extLst>
          </p:cNvPr>
          <p:cNvSpPr>
            <a:spLocks noGrp="1"/>
          </p:cNvSpPr>
          <p:nvPr>
            <p:ph type="title"/>
          </p:nvPr>
        </p:nvSpPr>
        <p:spPr>
          <a:xfrm>
            <a:off x="646111" y="452718"/>
            <a:ext cx="9404723" cy="685617"/>
          </a:xfrm>
        </p:spPr>
        <p:txBody>
          <a:bodyPr/>
          <a:lstStyle/>
          <a:p>
            <a:r>
              <a:rPr lang="en-IN" dirty="0"/>
              <a:t>MODEL BUILDING:</a:t>
            </a:r>
          </a:p>
        </p:txBody>
      </p:sp>
      <p:sp>
        <p:nvSpPr>
          <p:cNvPr id="3" name="Content Placeholder 2">
            <a:extLst>
              <a:ext uri="{FF2B5EF4-FFF2-40B4-BE49-F238E27FC236}">
                <a16:creationId xmlns:a16="http://schemas.microsoft.com/office/drawing/2014/main" id="{5B22C218-388C-4D4A-01AD-71AA49AEC2F9}"/>
              </a:ext>
            </a:extLst>
          </p:cNvPr>
          <p:cNvSpPr>
            <a:spLocks noGrp="1"/>
          </p:cNvSpPr>
          <p:nvPr>
            <p:ph idx="1"/>
          </p:nvPr>
        </p:nvSpPr>
        <p:spPr>
          <a:xfrm>
            <a:off x="727788" y="1138335"/>
            <a:ext cx="9322065" cy="5495729"/>
          </a:xfrm>
        </p:spPr>
        <p:txBody>
          <a:bodyPr/>
          <a:lstStyle/>
          <a:p>
            <a:r>
              <a:rPr lang="en-IN" dirty="0"/>
              <a:t>AS ALL ALGORITHMS NOT GIVING THE GOOD RESULT MEANS DATASET DEFINITELY HAS CLASS IMBALANCE.</a:t>
            </a:r>
          </a:p>
          <a:p>
            <a:r>
              <a:rPr lang="en-IN" dirty="0"/>
              <a:t>ALSO DATASET IS DIVIDED IN TRAIN-TETS FORMAT AS PER WORLDWIDE STANDARD I.E; 80:20 CRITERIA.</a:t>
            </a:r>
          </a:p>
          <a:p>
            <a:r>
              <a:rPr lang="en-IN" dirty="0"/>
              <a:t>CLASS IMBALANCE MEANS REPRESENTATION OF ONE CLASS IS MORE THAN OTHER CLASS.</a:t>
            </a:r>
          </a:p>
          <a:p>
            <a:r>
              <a:rPr lang="en-IN" dirty="0"/>
              <a:t>SO TO SOLVE THIS ISSUE I USED THE CONCEPT UNDERSAMPLING AND OVERSAMPLING.</a:t>
            </a:r>
          </a:p>
          <a:p>
            <a:r>
              <a:rPr lang="en-IN" dirty="0"/>
              <a:t>FIRST I GO WITH OVERSAMPLING MEANS INCREASING THE RECORD OF LOWER REPRSENTED CLASS.</a:t>
            </a:r>
          </a:p>
          <a:p>
            <a:r>
              <a:rPr lang="en-IN" dirty="0"/>
              <a:t>BUT STILL I DIDN’T GET PROPER RESULT FROM THAT AS ACCURACY IS STILL BELOW 60% SO LASTLY I GO FOR ANOTHER OPTION I.E; UNDERSAMPLING.</a:t>
            </a:r>
          </a:p>
          <a:p>
            <a:r>
              <a:rPr lang="en-IN" dirty="0"/>
              <a:t>UNDERSAMPLING MEANS DECREASING THE RECORD OF UPPER REPRESENTED CLASS.</a:t>
            </a:r>
          </a:p>
          <a:p>
            <a:endParaRPr lang="en-IN" dirty="0"/>
          </a:p>
        </p:txBody>
      </p:sp>
    </p:spTree>
    <p:extLst>
      <p:ext uri="{BB962C8B-B14F-4D97-AF65-F5344CB8AC3E}">
        <p14:creationId xmlns:p14="http://schemas.microsoft.com/office/powerpoint/2010/main" val="74083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2000"/>
                                        <p:tgtEl>
                                          <p:spTgt spid="3">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heel(1)">
                                      <p:cBhvr>
                                        <p:cTn id="30"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E49-1F40-0883-070B-4D6CDB530424}"/>
              </a:ext>
            </a:extLst>
          </p:cNvPr>
          <p:cNvSpPr>
            <a:spLocks noGrp="1"/>
          </p:cNvSpPr>
          <p:nvPr>
            <p:ph type="title"/>
          </p:nvPr>
        </p:nvSpPr>
        <p:spPr>
          <a:xfrm>
            <a:off x="646111" y="452718"/>
            <a:ext cx="9404723" cy="657626"/>
          </a:xfrm>
        </p:spPr>
        <p:txBody>
          <a:bodyPr/>
          <a:lstStyle/>
          <a:p>
            <a:r>
              <a:rPr lang="en-IN" dirty="0"/>
              <a:t>MODEL BUILDING:</a:t>
            </a:r>
          </a:p>
        </p:txBody>
      </p:sp>
      <p:sp>
        <p:nvSpPr>
          <p:cNvPr id="3" name="Content Placeholder 2">
            <a:extLst>
              <a:ext uri="{FF2B5EF4-FFF2-40B4-BE49-F238E27FC236}">
                <a16:creationId xmlns:a16="http://schemas.microsoft.com/office/drawing/2014/main" id="{E92D36BA-FA91-A552-D58F-58DB8A8972FB}"/>
              </a:ext>
            </a:extLst>
          </p:cNvPr>
          <p:cNvSpPr>
            <a:spLocks noGrp="1"/>
          </p:cNvSpPr>
          <p:nvPr>
            <p:ph idx="1"/>
          </p:nvPr>
        </p:nvSpPr>
        <p:spPr>
          <a:xfrm>
            <a:off x="765110" y="1110344"/>
            <a:ext cx="9284743" cy="5138056"/>
          </a:xfrm>
        </p:spPr>
        <p:txBody>
          <a:bodyPr/>
          <a:lstStyle/>
          <a:p>
            <a:r>
              <a:rPr lang="en-IN" dirty="0"/>
              <a:t>I STARTED TO DELETE  RANDOM RECORDS FROM DATASET STEPWISELY.</a:t>
            </a:r>
          </a:p>
          <a:p>
            <a:r>
              <a:rPr lang="en-IN" dirty="0"/>
              <a:t>I DELETED THE RECORDS TILL THE I GETTING THE PROPER RESULT FROM ALGORITHMS.</a:t>
            </a:r>
          </a:p>
          <a:p>
            <a:r>
              <a:rPr lang="en-IN" dirty="0"/>
              <a:t>I DELETED TOTAL OF 171297 RECORDS UNTIL THE PROPER RESULT IS NOT ACHIEVED.</a:t>
            </a:r>
          </a:p>
          <a:p>
            <a:r>
              <a:rPr lang="en-IN" dirty="0"/>
              <a:t>IN DECISION TREE AND RANDOM FOREST I HAVE DONE THE HYPER-PARAMETER TUNING FOR BETTER RESULT.</a:t>
            </a:r>
          </a:p>
          <a:p>
            <a:r>
              <a:rPr lang="en-IN" dirty="0"/>
              <a:t>MEANS I ADDED A HYPER-PARAMETER OF CLASS WEIGHT AS BALANCED FOR ENHANCING THE PERFORMANCE.</a:t>
            </a:r>
          </a:p>
          <a:p>
            <a:r>
              <a:rPr lang="en-IN" dirty="0"/>
              <a:t>IN K-NEAREST NEIGHBOUR SAME CONCEPT OF UNDERSAMPLING IS IMPLEMENTED WITH K-NEIGHBOURS VALUE FIXING AT 6.</a:t>
            </a:r>
          </a:p>
          <a:p>
            <a:r>
              <a:rPr lang="en-IN" dirty="0"/>
              <a:t>IN SUPPORT VECTOR MACHINE WITH THE CONCEPT OF UNDERSAMPLING I USED THE POLYNOMIAL KERNEL WITH DREGREE 2.</a:t>
            </a:r>
          </a:p>
          <a:p>
            <a:endParaRPr lang="en-IN" dirty="0"/>
          </a:p>
        </p:txBody>
      </p:sp>
    </p:spTree>
    <p:extLst>
      <p:ext uri="{BB962C8B-B14F-4D97-AF65-F5344CB8AC3E}">
        <p14:creationId xmlns:p14="http://schemas.microsoft.com/office/powerpoint/2010/main" val="12477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10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10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10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6A6A-BCFB-3A7E-DF89-E803BBB35990}"/>
              </a:ext>
            </a:extLst>
          </p:cNvPr>
          <p:cNvSpPr>
            <a:spLocks noGrp="1"/>
          </p:cNvSpPr>
          <p:nvPr>
            <p:ph type="title"/>
          </p:nvPr>
        </p:nvSpPr>
        <p:spPr>
          <a:xfrm>
            <a:off x="646111" y="452718"/>
            <a:ext cx="9404723" cy="713610"/>
          </a:xfrm>
        </p:spPr>
        <p:txBody>
          <a:bodyPr/>
          <a:lstStyle/>
          <a:p>
            <a:r>
              <a:rPr lang="en-IN" dirty="0"/>
              <a:t>MODEL BUILDING:</a:t>
            </a:r>
            <a:br>
              <a:rPr lang="en-IN" dirty="0"/>
            </a:br>
            <a:endParaRPr lang="en-IN" dirty="0"/>
          </a:p>
        </p:txBody>
      </p:sp>
      <p:sp>
        <p:nvSpPr>
          <p:cNvPr id="3" name="Content Placeholder 2">
            <a:extLst>
              <a:ext uri="{FF2B5EF4-FFF2-40B4-BE49-F238E27FC236}">
                <a16:creationId xmlns:a16="http://schemas.microsoft.com/office/drawing/2014/main" id="{CB8BCFDF-CF64-EBD7-7391-4F76C25C4591}"/>
              </a:ext>
            </a:extLst>
          </p:cNvPr>
          <p:cNvSpPr>
            <a:spLocks noGrp="1"/>
          </p:cNvSpPr>
          <p:nvPr>
            <p:ph idx="1"/>
          </p:nvPr>
        </p:nvSpPr>
        <p:spPr>
          <a:xfrm>
            <a:off x="727788" y="1166327"/>
            <a:ext cx="9322065" cy="5617027"/>
          </a:xfrm>
        </p:spPr>
        <p:txBody>
          <a:bodyPr/>
          <a:lstStyle/>
          <a:p>
            <a:r>
              <a:rPr lang="en-IN" dirty="0"/>
              <a:t>THEN I USED ENSEMBLE METHOD.</a:t>
            </a:r>
          </a:p>
          <a:p>
            <a:r>
              <a:rPr lang="en-IN" dirty="0"/>
              <a:t>ENSEMBLE IS TECHNIQUE WHICH CAN GATHER RESULT OF WEAK LEARNERS I.E; GATHER RESULT OF MULTIPLE ML ALGORITHMS TO OBTAIN BETTER RESULT FOR PREDICTIVE PURPOSE.</a:t>
            </a:r>
          </a:p>
          <a:p>
            <a:r>
              <a:rPr lang="en-IN" dirty="0"/>
              <a:t>IN ENSEMBLE I USED ADA BOOST CLASSIFIER , XG-BOOST AND GRADIENT BOOSTING CLASSIFIER TO FIND PROPER ACCURACY OF THE MODEL.	</a:t>
            </a:r>
          </a:p>
        </p:txBody>
      </p:sp>
      <p:pic>
        <p:nvPicPr>
          <p:cNvPr id="5" name="Picture 4">
            <a:extLst>
              <a:ext uri="{FF2B5EF4-FFF2-40B4-BE49-F238E27FC236}">
                <a16:creationId xmlns:a16="http://schemas.microsoft.com/office/drawing/2014/main" id="{2AE397A2-48D4-7557-C518-52346111A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72" y="3554962"/>
            <a:ext cx="6858000" cy="3126579"/>
          </a:xfrm>
          <a:prstGeom prst="rect">
            <a:avLst/>
          </a:prstGeom>
        </p:spPr>
      </p:pic>
    </p:spTree>
    <p:extLst>
      <p:ext uri="{BB962C8B-B14F-4D97-AF65-F5344CB8AC3E}">
        <p14:creationId xmlns:p14="http://schemas.microsoft.com/office/powerpoint/2010/main" val="425087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DDD2-EB2E-4DF1-FCB0-A9A5234413E2}"/>
              </a:ext>
            </a:extLst>
          </p:cNvPr>
          <p:cNvSpPr>
            <a:spLocks noGrp="1"/>
          </p:cNvSpPr>
          <p:nvPr>
            <p:ph type="title"/>
          </p:nvPr>
        </p:nvSpPr>
        <p:spPr/>
        <p:txBody>
          <a:bodyPr/>
          <a:lstStyle/>
          <a:p>
            <a:r>
              <a:rPr lang="en-IN" dirty="0"/>
              <a:t>TOOLS AND PLATFORM:</a:t>
            </a:r>
          </a:p>
        </p:txBody>
      </p:sp>
      <p:sp>
        <p:nvSpPr>
          <p:cNvPr id="3" name="Content Placeholder 2">
            <a:extLst>
              <a:ext uri="{FF2B5EF4-FFF2-40B4-BE49-F238E27FC236}">
                <a16:creationId xmlns:a16="http://schemas.microsoft.com/office/drawing/2014/main" id="{80BD976D-9C54-4556-6747-FE1B5AA30500}"/>
              </a:ext>
            </a:extLst>
          </p:cNvPr>
          <p:cNvSpPr>
            <a:spLocks noGrp="1"/>
          </p:cNvSpPr>
          <p:nvPr>
            <p:ph idx="1"/>
          </p:nvPr>
        </p:nvSpPr>
        <p:spPr>
          <a:xfrm>
            <a:off x="811764" y="1203650"/>
            <a:ext cx="9238090" cy="5044750"/>
          </a:xfrm>
        </p:spPr>
        <p:txBody>
          <a:bodyPr/>
          <a:lstStyle/>
          <a:p>
            <a:r>
              <a:rPr lang="en-IN" dirty="0"/>
              <a:t>THIS PROJECT IS COMPLTELY RUN ON EXCEL , JUPYTER NOTEBOOK RELATED TO PYTHON PROGRAMMING LANGUAGE.</a:t>
            </a:r>
          </a:p>
          <a:p>
            <a:r>
              <a:rPr lang="en-IN" dirty="0"/>
              <a:t>FOR EDA ANALYSIS I USED MATPLOTLIB AND SEABORN LIBRARY. </a:t>
            </a:r>
          </a:p>
          <a:p>
            <a:r>
              <a:rPr lang="en-IN" dirty="0"/>
              <a:t>FOR MODEL BUILDING AND FOR PROPER RESULT I USED PANDAS, NUMPY, ML LIBRARY RELATED TO LOGISTIC, DECISION TREE , RANDOM FOREST , K-NEAREST NEIGHBOUR , SUPPORT VECTOR MACHINE AND LIBRARY RELATED TO ENSEMBLE TECHNIQUE.</a:t>
            </a:r>
          </a:p>
          <a:p>
            <a:r>
              <a:rPr lang="en-IN" dirty="0"/>
              <a:t>ALSO DATA VISUALIZATION TOOLS LIKE TABLEAU IS ALSO USED FOR SHORT ANALYSIS MEANS WHAT I HAVE DONE PROJECT.</a:t>
            </a:r>
          </a:p>
          <a:p>
            <a:r>
              <a:rPr lang="en-IN" dirty="0"/>
              <a:t>AND M.S. POWER POINT FOR DETAILING OF MY PROJECT AND CONVERTING IT INTO PRESENTATION FORMAT.</a:t>
            </a:r>
          </a:p>
          <a:p>
            <a:r>
              <a:rPr lang="en-IN" dirty="0"/>
              <a:t>AS IT IS RUN ON JUPYTER NOTEBOOK ANACONDA PROMPT AS A PLATFORM IS USED.</a:t>
            </a:r>
          </a:p>
        </p:txBody>
      </p:sp>
    </p:spTree>
    <p:extLst>
      <p:ext uri="{BB962C8B-B14F-4D97-AF65-F5344CB8AC3E}">
        <p14:creationId xmlns:p14="http://schemas.microsoft.com/office/powerpoint/2010/main" val="104434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0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0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0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0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10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73A1-7A54-00B1-0C41-EAD3A86C6F07}"/>
              </a:ext>
            </a:extLst>
          </p:cNvPr>
          <p:cNvSpPr>
            <a:spLocks noGrp="1"/>
          </p:cNvSpPr>
          <p:nvPr>
            <p:ph type="title"/>
          </p:nvPr>
        </p:nvSpPr>
        <p:spPr>
          <a:xfrm>
            <a:off x="646111" y="452718"/>
            <a:ext cx="9404723" cy="797584"/>
          </a:xfrm>
        </p:spPr>
        <p:txBody>
          <a:bodyPr/>
          <a:lstStyle/>
          <a:p>
            <a:r>
              <a:rPr lang="en-IN" dirty="0"/>
              <a:t>OBJECTIVE:</a:t>
            </a:r>
          </a:p>
        </p:txBody>
      </p:sp>
      <p:sp>
        <p:nvSpPr>
          <p:cNvPr id="3" name="Content Placeholder 2">
            <a:extLst>
              <a:ext uri="{FF2B5EF4-FFF2-40B4-BE49-F238E27FC236}">
                <a16:creationId xmlns:a16="http://schemas.microsoft.com/office/drawing/2014/main" id="{E38D8885-0DF5-5399-5EB0-7C1C10EED533}"/>
              </a:ext>
            </a:extLst>
          </p:cNvPr>
          <p:cNvSpPr>
            <a:spLocks noGrp="1"/>
          </p:cNvSpPr>
          <p:nvPr>
            <p:ph idx="1"/>
          </p:nvPr>
        </p:nvSpPr>
        <p:spPr>
          <a:xfrm>
            <a:off x="802434" y="1250302"/>
            <a:ext cx="9247420" cy="4998097"/>
          </a:xfrm>
        </p:spPr>
        <p:txBody>
          <a:bodyPr/>
          <a:lstStyle/>
          <a:p>
            <a:r>
              <a:rPr lang="en-IN" dirty="0"/>
              <a:t>BUILD THE MODEL WHICH CAN DETECT THE HEART DISEASE IN PATIENT IN GIVEN RANGE OF PROBLEM STATEMENT.</a:t>
            </a:r>
          </a:p>
          <a:p>
            <a:r>
              <a:rPr lang="en-IN" dirty="0"/>
              <a:t>USE OF DIFFERENT  MEACHINE LEARNING ALGORITHMS TO DETERMINE WHICH IS BEST FIT TO DETECT THE DISEASE.</a:t>
            </a:r>
          </a:p>
          <a:p>
            <a:r>
              <a:rPr lang="en-IN" dirty="0"/>
              <a:t>DETERMINE USE OF DATA SCIENCE IN MEDICAL INDUSTRY AND GO IN DEEP ABOUT ITS CONCEPTS.</a:t>
            </a:r>
          </a:p>
          <a:p>
            <a:r>
              <a:rPr lang="en-IN" dirty="0"/>
              <a:t>TRY TO HANDLE THE DATA CAREFULLY , UNDERSTAND ABOUT DATA INTERPRETATION AND ENHANCE OUR ABILITY FOR FUTURE WORK.</a:t>
            </a:r>
          </a:p>
          <a:p>
            <a:endParaRPr lang="en-IN" dirty="0"/>
          </a:p>
        </p:txBody>
      </p:sp>
    </p:spTree>
    <p:extLst>
      <p:ext uri="{BB962C8B-B14F-4D97-AF65-F5344CB8AC3E}">
        <p14:creationId xmlns:p14="http://schemas.microsoft.com/office/powerpoint/2010/main" val="144364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2" end="2"/>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anim calcmode="lin" valueType="num">
                                      <p:cBhvr>
                                        <p:cTn id="2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2F08-8887-FA74-E9F2-974B3F624D1A}"/>
              </a:ext>
            </a:extLst>
          </p:cNvPr>
          <p:cNvSpPr>
            <a:spLocks noGrp="1"/>
          </p:cNvSpPr>
          <p:nvPr>
            <p:ph type="title"/>
          </p:nvPr>
        </p:nvSpPr>
        <p:spPr>
          <a:xfrm>
            <a:off x="646111" y="452718"/>
            <a:ext cx="9404723" cy="806915"/>
          </a:xfrm>
        </p:spPr>
        <p:txBody>
          <a:bodyPr/>
          <a:lstStyle/>
          <a:p>
            <a:r>
              <a:rPr lang="en-IN" dirty="0"/>
              <a:t>CHALLENGES:</a:t>
            </a:r>
          </a:p>
        </p:txBody>
      </p:sp>
      <p:sp>
        <p:nvSpPr>
          <p:cNvPr id="3" name="Content Placeholder 2">
            <a:extLst>
              <a:ext uri="{FF2B5EF4-FFF2-40B4-BE49-F238E27FC236}">
                <a16:creationId xmlns:a16="http://schemas.microsoft.com/office/drawing/2014/main" id="{606B7BBD-8D0C-32C2-859F-0CD337A7383A}"/>
              </a:ext>
            </a:extLst>
          </p:cNvPr>
          <p:cNvSpPr>
            <a:spLocks noGrp="1"/>
          </p:cNvSpPr>
          <p:nvPr>
            <p:ph idx="1"/>
          </p:nvPr>
        </p:nvSpPr>
        <p:spPr>
          <a:xfrm>
            <a:off x="811764" y="1259633"/>
            <a:ext cx="9238090" cy="5430415"/>
          </a:xfrm>
        </p:spPr>
        <p:txBody>
          <a:bodyPr>
            <a:normAutofit/>
          </a:bodyPr>
          <a:lstStyle/>
          <a:p>
            <a:r>
              <a:rPr lang="en-IN" dirty="0"/>
              <a:t>I FACED THREE BIGGEST CHALLENGES IN THE PROJECT:</a:t>
            </a:r>
          </a:p>
          <a:p>
            <a:pPr marL="457200" indent="-457200">
              <a:buClr>
                <a:srgbClr val="FFFF00"/>
              </a:buClr>
              <a:buFont typeface="+mj-lt"/>
              <a:buAutoNum type="arabicPeriod"/>
            </a:pPr>
            <a:r>
              <a:rPr lang="en-IN" dirty="0"/>
              <a:t>FIRST HANDLING OF THE DATA- AS FIRSTLY THESE DATASET CONTAIN TOTAL 3 LAKH RECORD SO ANALYSING IT THAT TIME IS QUITE DIFFICULT. AFTER THAT DELETING EXTRA RECORDS STEPWISE IS QUITE TIME-CONSUMING.</a:t>
            </a:r>
          </a:p>
          <a:p>
            <a:pPr marL="457200" indent="-457200">
              <a:buClr>
                <a:srgbClr val="FFFF00"/>
              </a:buClr>
              <a:buFont typeface="+mj-lt"/>
              <a:buAutoNum type="arabicPeriod"/>
            </a:pPr>
            <a:r>
              <a:rPr lang="en-IN" dirty="0"/>
              <a:t>CLASS IMBALANCE-THIS ANOTHER HUGE PROBLEM I FACED DURING PROJECT.AS RECORDS WITH NO HEART DISEASE ARE FAR GREAT NUMBER THAN YES IN HEART DISEASE. SO DURING UNDERSAMPLING I HAVE TO DELETE RECORDS SLOWLY AND IN LIMLTED AMOUNT FOR NOT HAMPERING THE ML ALGORITHMS OPERATIONS. DELETING THESE RANDOM RECORDS IS TIME CONSUMING. AND THEN AGAIN RANDOMIZING THE RECORDS IN EXCEL FOR AVOIDING SEQUENTIALITY.</a:t>
            </a:r>
          </a:p>
          <a:p>
            <a:pPr marL="457200" indent="-457200">
              <a:buClr>
                <a:srgbClr val="FFFF00"/>
              </a:buClr>
              <a:buFont typeface="+mj-lt"/>
              <a:buAutoNum type="arabicPeriod"/>
            </a:pPr>
            <a:r>
              <a:rPr lang="en-IN" dirty="0"/>
              <a:t>INSIGNIFICANT VARIABLE-IN DATASET SOME INSIGNIFICANT VARIABLES ARE THERE WHICH HAMPERING THE RESULT. I HAVE TO DROP THAT DURING MODEL-BUILDING BUT HOW MANY COLUMNS OR VARIABLE ARE THERE I HAVE TO DETERMINE THAT.</a:t>
            </a:r>
          </a:p>
        </p:txBody>
      </p:sp>
    </p:spTree>
    <p:extLst>
      <p:ext uri="{BB962C8B-B14F-4D97-AF65-F5344CB8AC3E}">
        <p14:creationId xmlns:p14="http://schemas.microsoft.com/office/powerpoint/2010/main" val="24593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2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4"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5"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6"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7"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8"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9"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0" dur="2000" decel="50000">
                                          <p:stCondLst>
                                            <p:cond delay="0"/>
                                          </p:stCondLst>
                                        </p:cTn>
                                        <p:tgtEl>
                                          <p:spTgt spid="3">
                                            <p:txEl>
                                              <p:pRg st="1" end="1"/>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4"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5"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6"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7"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8"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9"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0" dur="2000" decel="50000">
                                          <p:stCondLst>
                                            <p:cond delay="0"/>
                                          </p:stCondLst>
                                        </p:cTn>
                                        <p:tgtEl>
                                          <p:spTgt spid="3">
                                            <p:txEl>
                                              <p:pRg st="2" end="2"/>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2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C9AD-DEB6-4B7D-5674-1CAEE13177D0}"/>
              </a:ext>
            </a:extLst>
          </p:cNvPr>
          <p:cNvSpPr>
            <a:spLocks noGrp="1"/>
          </p:cNvSpPr>
          <p:nvPr>
            <p:ph type="title"/>
          </p:nvPr>
        </p:nvSpPr>
        <p:spPr>
          <a:xfrm>
            <a:off x="718457" y="452718"/>
            <a:ext cx="9332377" cy="692959"/>
          </a:xfrm>
        </p:spPr>
        <p:txBody>
          <a:bodyPr/>
          <a:lstStyle/>
          <a:p>
            <a:r>
              <a:rPr lang="en-IN" dirty="0"/>
              <a:t>SOLUTION ON CHALLENGES:</a:t>
            </a:r>
          </a:p>
        </p:txBody>
      </p:sp>
      <p:sp>
        <p:nvSpPr>
          <p:cNvPr id="3" name="Content Placeholder 2">
            <a:extLst>
              <a:ext uri="{FF2B5EF4-FFF2-40B4-BE49-F238E27FC236}">
                <a16:creationId xmlns:a16="http://schemas.microsoft.com/office/drawing/2014/main" id="{0C6FA18F-D50E-1B50-1F39-DCCEE1E334C1}"/>
              </a:ext>
            </a:extLst>
          </p:cNvPr>
          <p:cNvSpPr>
            <a:spLocks noGrp="1"/>
          </p:cNvSpPr>
          <p:nvPr>
            <p:ph idx="1"/>
          </p:nvPr>
        </p:nvSpPr>
        <p:spPr>
          <a:xfrm>
            <a:off x="793102" y="1147666"/>
            <a:ext cx="9256751" cy="5100734"/>
          </a:xfrm>
        </p:spPr>
        <p:txBody>
          <a:bodyPr/>
          <a:lstStyle/>
          <a:p>
            <a:pPr marL="457200" indent="-457200">
              <a:buClr>
                <a:srgbClr val="FFFF00"/>
              </a:buClr>
              <a:buFont typeface="+mj-lt"/>
              <a:buAutoNum type="arabicPeriod"/>
            </a:pPr>
            <a:r>
              <a:rPr lang="en-IN" dirty="0"/>
              <a:t>USING PROPER COMMANDS AND TOOLS I HANDLE THE DATA IN EXCEL.</a:t>
            </a:r>
          </a:p>
          <a:p>
            <a:pPr marL="457200" indent="-457200">
              <a:buClr>
                <a:srgbClr val="FFFF00"/>
              </a:buClr>
              <a:buFont typeface="+mj-lt"/>
              <a:buAutoNum type="arabicPeriod"/>
            </a:pPr>
            <a:r>
              <a:rPr lang="en-IN" dirty="0"/>
              <a:t>I SOLVE THE CLASS IMBALANCE PROBLEM USING UNDERSAMPLING AND HYPER-PARAMETER TUNING CONCEPTS WHICH ARE BEST FITTED FOR MODEL PERFORMANCE.</a:t>
            </a:r>
          </a:p>
          <a:p>
            <a:pPr marL="457200" indent="-457200">
              <a:buClr>
                <a:srgbClr val="FFFF00"/>
              </a:buClr>
              <a:buFont typeface="+mj-lt"/>
              <a:buAutoNum type="arabicPeriod"/>
            </a:pPr>
            <a:r>
              <a:rPr lang="en-IN" dirty="0"/>
              <a:t>USING CORRLEATION AND HEATMAP I DETERMINE WHICH VARIABLE IS GIVING NEGLIGIBLE RESULT AGAINST TARGET VARIABLE SO I DROP THAT VARIABLE DURING MODEL BUILDING.</a:t>
            </a:r>
          </a:p>
        </p:txBody>
      </p:sp>
      <p:pic>
        <p:nvPicPr>
          <p:cNvPr id="5" name="Picture 4">
            <a:extLst>
              <a:ext uri="{FF2B5EF4-FFF2-40B4-BE49-F238E27FC236}">
                <a16:creationId xmlns:a16="http://schemas.microsoft.com/office/drawing/2014/main" id="{831BB9BB-13E1-83F6-6CA9-5C8539FB3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70" y="3759116"/>
            <a:ext cx="10281859" cy="2491273"/>
          </a:xfrm>
          <a:prstGeom prst="rect">
            <a:avLst/>
          </a:prstGeom>
        </p:spPr>
      </p:pic>
    </p:spTree>
    <p:extLst>
      <p:ext uri="{BB962C8B-B14F-4D97-AF65-F5344CB8AC3E}">
        <p14:creationId xmlns:p14="http://schemas.microsoft.com/office/powerpoint/2010/main" val="25142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4AD1-14E9-2EE7-A644-A89E133A1616}"/>
              </a:ext>
            </a:extLst>
          </p:cNvPr>
          <p:cNvSpPr>
            <a:spLocks noGrp="1"/>
          </p:cNvSpPr>
          <p:nvPr>
            <p:ph type="title"/>
          </p:nvPr>
        </p:nvSpPr>
        <p:spPr>
          <a:xfrm>
            <a:off x="646111" y="452718"/>
            <a:ext cx="9404723" cy="694948"/>
          </a:xfrm>
        </p:spPr>
        <p:txBody>
          <a:bodyPr/>
          <a:lstStyle/>
          <a:p>
            <a:r>
              <a:rPr lang="en-IN" dirty="0"/>
              <a:t>ADVANTAGES:</a:t>
            </a:r>
          </a:p>
        </p:txBody>
      </p:sp>
      <p:sp>
        <p:nvSpPr>
          <p:cNvPr id="3" name="Content Placeholder 2">
            <a:extLst>
              <a:ext uri="{FF2B5EF4-FFF2-40B4-BE49-F238E27FC236}">
                <a16:creationId xmlns:a16="http://schemas.microsoft.com/office/drawing/2014/main" id="{D8C5D92D-71D4-5412-9B4A-1BF44AA43D7C}"/>
              </a:ext>
            </a:extLst>
          </p:cNvPr>
          <p:cNvSpPr>
            <a:spLocks noGrp="1"/>
          </p:cNvSpPr>
          <p:nvPr>
            <p:ph idx="1"/>
          </p:nvPr>
        </p:nvSpPr>
        <p:spPr>
          <a:xfrm>
            <a:off x="802434" y="1147666"/>
            <a:ext cx="9247420" cy="4963885"/>
          </a:xfrm>
        </p:spPr>
        <p:txBody>
          <a:bodyPr/>
          <a:lstStyle/>
          <a:p>
            <a:r>
              <a:rPr lang="en-IN" dirty="0"/>
              <a:t>AS WE ALL KNOW MACHINE LEARNING HAS HUGE IMPACT ON DIFFERENT FIELDS AND MEDICAL FIELS IS ONE OF THEM.</a:t>
            </a:r>
          </a:p>
          <a:p>
            <a:r>
              <a:rPr lang="en-IN" dirty="0"/>
              <a:t>DUE TO ML HANDLING THE VAST DATA RELATED TO PATIENTS, MEDICATIONS, PROFIT OR LOSS OF HOSPITAL IS GETTING EASY.</a:t>
            </a:r>
          </a:p>
          <a:p>
            <a:r>
              <a:rPr lang="en-IN" dirty="0"/>
              <a:t>ML ALSO HELPING THE MEDICAL FIELD FOR UPLIFTING THE QUALITY OF SERVICE GIVING TO THE PATIENTS AND BUSINESS RELATED TO MEDICAL DRUGS AND MEDICATION OF RARE DISEASE.</a:t>
            </a:r>
          </a:p>
          <a:p>
            <a:r>
              <a:rPr lang="en-IN" dirty="0"/>
              <a:t>ALSO PREDICTIVE ANALYSIS OF DISEASE HEPLING IN SAVING TIME AND GIVING PROPER HELP TO NEEDY ONE.</a:t>
            </a:r>
          </a:p>
          <a:p>
            <a:r>
              <a:rPr lang="en-IN" dirty="0"/>
              <a:t>ALSO DATA INTERPRETING IS ALSO GET QUITE HANDY BECAUSE OF MACHINE LEARNING.</a:t>
            </a:r>
          </a:p>
          <a:p>
            <a:r>
              <a:rPr lang="en-IN" dirty="0"/>
              <a:t>MACHINE LEARNING GIVE A HAND TO INCREASE THE PERFORMANCE OF THE FIELD WITH MODERN WAY OF DATAOPERATIONS.</a:t>
            </a:r>
          </a:p>
        </p:txBody>
      </p:sp>
    </p:spTree>
    <p:extLst>
      <p:ext uri="{BB962C8B-B14F-4D97-AF65-F5344CB8AC3E}">
        <p14:creationId xmlns:p14="http://schemas.microsoft.com/office/powerpoint/2010/main" val="229473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2000"/>
                                        <p:tgtEl>
                                          <p:spTgt spid="3">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81F7-C32B-CE41-9DBE-7B891764A052}"/>
              </a:ext>
            </a:extLst>
          </p:cNvPr>
          <p:cNvSpPr>
            <a:spLocks noGrp="1"/>
          </p:cNvSpPr>
          <p:nvPr>
            <p:ph type="title"/>
          </p:nvPr>
        </p:nvSpPr>
        <p:spPr>
          <a:xfrm>
            <a:off x="646111" y="452718"/>
            <a:ext cx="9404723" cy="797584"/>
          </a:xfrm>
        </p:spPr>
        <p:txBody>
          <a:bodyPr/>
          <a:lstStyle/>
          <a:p>
            <a:r>
              <a:rPr lang="en-IN" dirty="0"/>
              <a:t>DISADVANTAGES:</a:t>
            </a:r>
            <a:br>
              <a:rPr lang="en-IN" dirty="0"/>
            </a:br>
            <a:endParaRPr lang="en-IN" dirty="0"/>
          </a:p>
        </p:txBody>
      </p:sp>
      <p:sp>
        <p:nvSpPr>
          <p:cNvPr id="3" name="Content Placeholder 2">
            <a:extLst>
              <a:ext uri="{FF2B5EF4-FFF2-40B4-BE49-F238E27FC236}">
                <a16:creationId xmlns:a16="http://schemas.microsoft.com/office/drawing/2014/main" id="{A0EF8D1F-0AB8-3B81-11DB-3668FF519CE0}"/>
              </a:ext>
            </a:extLst>
          </p:cNvPr>
          <p:cNvSpPr>
            <a:spLocks noGrp="1"/>
          </p:cNvSpPr>
          <p:nvPr>
            <p:ph idx="1"/>
          </p:nvPr>
        </p:nvSpPr>
        <p:spPr>
          <a:xfrm>
            <a:off x="793102" y="1250302"/>
            <a:ext cx="9256751" cy="4998097"/>
          </a:xfrm>
        </p:spPr>
        <p:txBody>
          <a:bodyPr/>
          <a:lstStyle/>
          <a:p>
            <a:r>
              <a:rPr lang="en-IN" dirty="0"/>
              <a:t>AS BECAUSE OF MACHINE LEARNING AUTOMATION IS INTRODUCE IN THE FIELD SOMETIMES IT GET DIFFCULT TO GET COMPLETELY RELAY ON MACHINE.</a:t>
            </a:r>
          </a:p>
          <a:p>
            <a:r>
              <a:rPr lang="en-IN" dirty="0"/>
              <a:t>GIVING PROPER INSTRUCTION TO MACHINE ACCORDING TO THE TARGET SATISFACTION IS NOT EASY AS THAT.</a:t>
            </a:r>
          </a:p>
          <a:p>
            <a:r>
              <a:rPr lang="en-IN" dirty="0"/>
              <a:t>AS IT STILL IMPROVING WITH TIME SO EXCESS USE OF MACHINE LEARNING MAY HAMPER THE PERFORMANCE OF HUMANS IN THE FIELD.\</a:t>
            </a:r>
          </a:p>
          <a:p>
            <a:r>
              <a:rPr lang="en-IN" dirty="0"/>
              <a:t>SOMETIMES DURING PREDICTIVE ANALYSIS WE NEED TO DO DATA CALIBERATION FOR MACHINE LEARNING GIVING PROPER RESULT ON THE UPDATED DATA.</a:t>
            </a:r>
          </a:p>
          <a:p>
            <a:r>
              <a:rPr lang="en-IN" dirty="0"/>
              <a:t>ALSO MACHINE LEARNING IS SENSITIVE TO ERRORS. SO IF WE GET BIASED RESULT FROM IMPROPER DATASET SO IT MAY LEAD TO IRRELEVANT INFORMATION TO CUSTOMERS. THAT’S WHY THIS ERRORS NEED TO BE DETECTED IN TIME OR IT MAY HAMPER THE PERFORMANCE OF FIELD.</a:t>
            </a:r>
          </a:p>
        </p:txBody>
      </p:sp>
    </p:spTree>
    <p:extLst>
      <p:ext uri="{BB962C8B-B14F-4D97-AF65-F5344CB8AC3E}">
        <p14:creationId xmlns:p14="http://schemas.microsoft.com/office/powerpoint/2010/main" val="390178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2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2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2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2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2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200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2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2000"/>
                                        <p:tgtEl>
                                          <p:spTgt spid="3">
                                            <p:txEl>
                                              <p:pRg st="3" end="3"/>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2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5B46-450C-F541-7CDE-9382475576E4}"/>
              </a:ext>
            </a:extLst>
          </p:cNvPr>
          <p:cNvSpPr>
            <a:spLocks noGrp="1"/>
          </p:cNvSpPr>
          <p:nvPr>
            <p:ph type="title"/>
          </p:nvPr>
        </p:nvSpPr>
        <p:spPr/>
        <p:txBody>
          <a:bodyPr/>
          <a:lstStyle/>
          <a:p>
            <a:r>
              <a:rPr lang="en-IN" dirty="0"/>
              <a:t>APPLICATIONS , BENEFITS AND AMOUNT OF TIME:</a:t>
            </a:r>
          </a:p>
        </p:txBody>
      </p:sp>
      <p:sp>
        <p:nvSpPr>
          <p:cNvPr id="3" name="Content Placeholder 2">
            <a:extLst>
              <a:ext uri="{FF2B5EF4-FFF2-40B4-BE49-F238E27FC236}">
                <a16:creationId xmlns:a16="http://schemas.microsoft.com/office/drawing/2014/main" id="{7EE539D0-09A0-4D74-A9BB-3E48D259E258}"/>
              </a:ext>
            </a:extLst>
          </p:cNvPr>
          <p:cNvSpPr>
            <a:spLocks noGrp="1"/>
          </p:cNvSpPr>
          <p:nvPr>
            <p:ph idx="1"/>
          </p:nvPr>
        </p:nvSpPr>
        <p:spPr/>
        <p:txBody>
          <a:bodyPr/>
          <a:lstStyle/>
          <a:p>
            <a:r>
              <a:rPr lang="en-IN" dirty="0"/>
              <a:t>APPLICATIONS-SIGINIFICANT HEALTH SECTORS USING MACHINE LEARNING FOR DATA HANDLING,MANAGEMENTAND ALSO FOR PREDICTIVE ANALYSIS BY WHICH THEY CAN DETECT DISEASE EASILY. ALSO USING ML THEY PLAN FOR PROPER SERVICE OF MEDICATION AND IMPROVEMENT OF THE FIELD.</a:t>
            </a:r>
          </a:p>
          <a:p>
            <a:r>
              <a:rPr lang="en-IN" dirty="0"/>
              <a:t>BENEFIT- ML HELPS US TO HANDLE THE DATA AND ANALYSIS IT SAVES OUR TIME AND IMPROVE PERFORMANCE OF FIELD AND UPLIFT THE BUSINESS FOR FUTURE DEVELOPMENT.</a:t>
            </a:r>
          </a:p>
          <a:p>
            <a:r>
              <a:rPr lang="en-IN" dirty="0"/>
              <a:t>AMOUNT OF TIME-FROM SEARCHING OF DATA TO THE EXECUTION OF RESULT I NEEDED TOTAL OF18 DAYS FOR COMPLETION OF THE PROJECT.</a:t>
            </a:r>
          </a:p>
        </p:txBody>
      </p:sp>
    </p:spTree>
    <p:extLst>
      <p:ext uri="{BB962C8B-B14F-4D97-AF65-F5344CB8AC3E}">
        <p14:creationId xmlns:p14="http://schemas.microsoft.com/office/powerpoint/2010/main" val="30538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FC31-BC3E-67A8-A467-895CDCC60C22}"/>
              </a:ext>
            </a:extLst>
          </p:cNvPr>
          <p:cNvSpPr>
            <a:spLocks noGrp="1"/>
          </p:cNvSpPr>
          <p:nvPr>
            <p:ph type="title"/>
          </p:nvPr>
        </p:nvSpPr>
        <p:spPr/>
        <p:txBody>
          <a:bodyPr/>
          <a:lstStyle/>
          <a:p>
            <a:pPr algn="ctr"/>
            <a:r>
              <a:rPr lang="en-IN" dirty="0">
                <a:solidFill>
                  <a:srgbClr val="FF0000"/>
                </a:solidFill>
              </a:rPr>
              <a:t>CONCLUSION</a:t>
            </a:r>
          </a:p>
        </p:txBody>
      </p:sp>
      <p:sp>
        <p:nvSpPr>
          <p:cNvPr id="3" name="Text Placeholder 2">
            <a:extLst>
              <a:ext uri="{FF2B5EF4-FFF2-40B4-BE49-F238E27FC236}">
                <a16:creationId xmlns:a16="http://schemas.microsoft.com/office/drawing/2014/main" id="{75BC5F59-5FAD-52FF-D54D-30E811D9DF8E}"/>
              </a:ext>
            </a:extLst>
          </p:cNvPr>
          <p:cNvSpPr>
            <a:spLocks noGrp="1"/>
          </p:cNvSpPr>
          <p:nvPr>
            <p:ph type="body" sz="half" idx="2"/>
          </p:nvPr>
        </p:nvSpPr>
        <p:spPr/>
        <p:txBody>
          <a:bodyPr>
            <a:normAutofit/>
          </a:bodyPr>
          <a:lstStyle/>
          <a:p>
            <a:pPr algn="ctr"/>
            <a:r>
              <a:rPr lang="en-IN" sz="3200" dirty="0">
                <a:solidFill>
                  <a:srgbClr val="FFFF00"/>
                </a:solidFill>
              </a:rPr>
              <a:t>[LAST PART]</a:t>
            </a:r>
          </a:p>
        </p:txBody>
      </p:sp>
    </p:spTree>
    <p:extLst>
      <p:ext uri="{BB962C8B-B14F-4D97-AF65-F5344CB8AC3E}">
        <p14:creationId xmlns:p14="http://schemas.microsoft.com/office/powerpoint/2010/main" val="313843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FCF4-D8D6-BAD0-ADD7-479DF84BD08D}"/>
              </a:ext>
            </a:extLst>
          </p:cNvPr>
          <p:cNvSpPr>
            <a:spLocks noGrp="1"/>
          </p:cNvSpPr>
          <p:nvPr>
            <p:ph type="title"/>
          </p:nvPr>
        </p:nvSpPr>
        <p:spPr>
          <a:xfrm>
            <a:off x="646111" y="452718"/>
            <a:ext cx="9404723" cy="769592"/>
          </a:xfrm>
        </p:spPr>
        <p:txBody>
          <a:bodyPr/>
          <a:lstStyle/>
          <a:p>
            <a:r>
              <a:rPr lang="en-IN" dirty="0"/>
              <a:t>OUTCOME AND ACCURACY:</a:t>
            </a:r>
          </a:p>
        </p:txBody>
      </p:sp>
      <p:sp>
        <p:nvSpPr>
          <p:cNvPr id="3" name="Content Placeholder 2">
            <a:extLst>
              <a:ext uri="{FF2B5EF4-FFF2-40B4-BE49-F238E27FC236}">
                <a16:creationId xmlns:a16="http://schemas.microsoft.com/office/drawing/2014/main" id="{27FE3734-7743-1B1C-3326-D662F104340D}"/>
              </a:ext>
            </a:extLst>
          </p:cNvPr>
          <p:cNvSpPr>
            <a:spLocks noGrp="1"/>
          </p:cNvSpPr>
          <p:nvPr>
            <p:ph idx="1"/>
          </p:nvPr>
        </p:nvSpPr>
        <p:spPr>
          <a:xfrm>
            <a:off x="765110" y="1222310"/>
            <a:ext cx="9284743" cy="5449078"/>
          </a:xfrm>
        </p:spPr>
        <p:txBody>
          <a:bodyPr/>
          <a:lstStyle/>
          <a:p>
            <a:r>
              <a:rPr lang="en-IN" dirty="0"/>
              <a:t>FROM RESULT INTERPRETATION I OBSERVE THAT THE MODEL WHICH CAN DETECT HEART DISEASE WITH HIGH ACCURACY IS LOGISTIC REGRESSION, RANDOM FOREST , SUPPORT VECTOR MACHINE , AND ADA BOOST , XG-BOOST AND GRADIENT BOOSTING ENSEMBLE TECHNIOUE.</a:t>
            </a:r>
          </a:p>
          <a:p>
            <a:r>
              <a:rPr lang="en-IN" dirty="0"/>
              <a:t> LOGISTIC REGRESSION MODEL ABLE TO DETECT HEART DISEASE WITH 77% ACCURACY.</a:t>
            </a:r>
          </a:p>
          <a:p>
            <a:r>
              <a:rPr lang="en-IN" dirty="0"/>
              <a:t>RANDOM FOREST MODEL ABLE TO DETECT HEART DISEASE WITH 74% ACCURACY.</a:t>
            </a:r>
          </a:p>
          <a:p>
            <a:r>
              <a:rPr lang="en-IN" dirty="0"/>
              <a:t>SUPPORT VECTOR MACHINE MODEL DETECT THE HEART DISEASE WITH 73% ACCURACY.</a:t>
            </a:r>
          </a:p>
          <a:p>
            <a:r>
              <a:rPr lang="en-IN" dirty="0"/>
              <a:t>AND ENSEMBLE ADA BOOST MODEL , XG-BOOST MODEL AND GRADIENT-BOOST MODEL DETECT THE HEART DISEASE WITH 76% , 76% , 77% ACCURACY.</a:t>
            </a:r>
          </a:p>
          <a:p>
            <a:r>
              <a:rPr lang="en-IN" dirty="0"/>
              <a:t>DECISION TREE AND K-NEAREST NEIGHBOUR ARE NOT GOOD FOR PREDICTING HEART DISEASE.</a:t>
            </a:r>
          </a:p>
        </p:txBody>
      </p:sp>
    </p:spTree>
    <p:extLst>
      <p:ext uri="{BB962C8B-B14F-4D97-AF65-F5344CB8AC3E}">
        <p14:creationId xmlns:p14="http://schemas.microsoft.com/office/powerpoint/2010/main" val="82292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2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3">
                                            <p:txEl>
                                              <p:pRg st="0" end="0"/>
                                            </p:txEl>
                                          </p:spTgt>
                                        </p:tgtEl>
                                        <p:attrNameLst>
                                          <p:attrName>ppt_x</p:attrName>
                                          <p:attrName>ppt_y</p:attrName>
                                        </p:attrNameLst>
                                      </p:cBhvr>
                                    </p:animMotion>
                                    <p:animEffect transition="in" filter="fade">
                                      <p:cBhvr>
                                        <p:cTn id="14" dur="2000"/>
                                        <p:tgtEl>
                                          <p:spTgt spid="3">
                                            <p:txEl>
                                              <p:pRg st="0" end="0"/>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Scale>
                                      <p:cBhvr>
                                        <p:cTn id="17"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000" decel="50000" fill="hold">
                                          <p:stCondLst>
                                            <p:cond delay="0"/>
                                          </p:stCondLst>
                                        </p:cTn>
                                        <p:tgtEl>
                                          <p:spTgt spid="3">
                                            <p:txEl>
                                              <p:pRg st="1" end="1"/>
                                            </p:txEl>
                                          </p:spTgt>
                                        </p:tgtEl>
                                        <p:attrNameLst>
                                          <p:attrName>ppt_x</p:attrName>
                                          <p:attrName>ppt_y</p:attrName>
                                        </p:attrNameLst>
                                      </p:cBhvr>
                                    </p:animMotion>
                                    <p:animEffect transition="in" filter="fade">
                                      <p:cBhvr>
                                        <p:cTn id="19" dur="2000"/>
                                        <p:tgtEl>
                                          <p:spTgt spid="3">
                                            <p:txEl>
                                              <p:pRg st="1" end="1"/>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Scale>
                                      <p:cBhvr>
                                        <p:cTn id="22" dur="2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2000" decel="50000" fill="hold">
                                          <p:stCondLst>
                                            <p:cond delay="0"/>
                                          </p:stCondLst>
                                        </p:cTn>
                                        <p:tgtEl>
                                          <p:spTgt spid="3">
                                            <p:txEl>
                                              <p:pRg st="2" end="2"/>
                                            </p:txEl>
                                          </p:spTgt>
                                        </p:tgtEl>
                                        <p:attrNameLst>
                                          <p:attrName>ppt_x</p:attrName>
                                          <p:attrName>ppt_y</p:attrName>
                                        </p:attrNameLst>
                                      </p:cBhvr>
                                    </p:animMotion>
                                    <p:animEffect transition="in" filter="fade">
                                      <p:cBhvr>
                                        <p:cTn id="24" dur="2000"/>
                                        <p:tgtEl>
                                          <p:spTgt spid="3">
                                            <p:txEl>
                                              <p:pRg st="2" end="2"/>
                                            </p:txEl>
                                          </p:spTgt>
                                        </p:tgtEl>
                                      </p:cBhvr>
                                    </p:animEffect>
                                  </p:childTnLst>
                                </p:cTn>
                              </p:par>
                              <p:par>
                                <p:cTn id="25" presetID="5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Scale>
                                      <p:cBhvr>
                                        <p:cTn id="27" dur="2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2000" decel="50000" fill="hold">
                                          <p:stCondLst>
                                            <p:cond delay="0"/>
                                          </p:stCondLst>
                                        </p:cTn>
                                        <p:tgtEl>
                                          <p:spTgt spid="3">
                                            <p:txEl>
                                              <p:pRg st="3" end="3"/>
                                            </p:txEl>
                                          </p:spTgt>
                                        </p:tgtEl>
                                        <p:attrNameLst>
                                          <p:attrName>ppt_x</p:attrName>
                                          <p:attrName>ppt_y</p:attrName>
                                        </p:attrNameLst>
                                      </p:cBhvr>
                                    </p:animMotion>
                                    <p:animEffect transition="in" filter="fade">
                                      <p:cBhvr>
                                        <p:cTn id="29" dur="2000"/>
                                        <p:tgtEl>
                                          <p:spTgt spid="3">
                                            <p:txEl>
                                              <p:pRg st="3" end="3"/>
                                            </p:txEl>
                                          </p:spTgt>
                                        </p:tgtEl>
                                      </p:cBhvr>
                                    </p:animEffect>
                                  </p:childTnLst>
                                </p:cTn>
                              </p:par>
                              <p:par>
                                <p:cTn id="30" presetID="5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Scale>
                                      <p:cBhvr>
                                        <p:cTn id="32"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2000" decel="50000" fill="hold">
                                          <p:stCondLst>
                                            <p:cond delay="0"/>
                                          </p:stCondLst>
                                        </p:cTn>
                                        <p:tgtEl>
                                          <p:spTgt spid="3">
                                            <p:txEl>
                                              <p:pRg st="4" end="4"/>
                                            </p:txEl>
                                          </p:spTgt>
                                        </p:tgtEl>
                                        <p:attrNameLst>
                                          <p:attrName>ppt_x</p:attrName>
                                          <p:attrName>ppt_y</p:attrName>
                                        </p:attrNameLst>
                                      </p:cBhvr>
                                    </p:animMotion>
                                    <p:animEffect transition="in" filter="fade">
                                      <p:cBhvr>
                                        <p:cTn id="34" dur="2000"/>
                                        <p:tgtEl>
                                          <p:spTgt spid="3">
                                            <p:txEl>
                                              <p:pRg st="4" end="4"/>
                                            </p:txEl>
                                          </p:spTgt>
                                        </p:tgtEl>
                                      </p:cBhvr>
                                    </p:animEffect>
                                  </p:childTnLst>
                                </p:cTn>
                              </p:par>
                              <p:par>
                                <p:cTn id="35" presetID="5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Scale>
                                      <p:cBhvr>
                                        <p:cTn id="37"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2000" decel="50000" fill="hold">
                                          <p:stCondLst>
                                            <p:cond delay="0"/>
                                          </p:stCondLst>
                                        </p:cTn>
                                        <p:tgtEl>
                                          <p:spTgt spid="3">
                                            <p:txEl>
                                              <p:pRg st="5" end="5"/>
                                            </p:txEl>
                                          </p:spTgt>
                                        </p:tgtEl>
                                        <p:attrNameLst>
                                          <p:attrName>ppt_x</p:attrName>
                                          <p:attrName>ppt_y</p:attrName>
                                        </p:attrNameLst>
                                      </p:cBhvr>
                                    </p:animMotion>
                                    <p:animEffect transition="in" filter="fade">
                                      <p:cBhvr>
                                        <p:cTn id="3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A7D7-D97E-7D44-C9C6-91C1D055EE38}"/>
              </a:ext>
            </a:extLst>
          </p:cNvPr>
          <p:cNvSpPr>
            <a:spLocks noGrp="1"/>
          </p:cNvSpPr>
          <p:nvPr>
            <p:ph type="title"/>
          </p:nvPr>
        </p:nvSpPr>
        <p:spPr/>
        <p:txBody>
          <a:bodyPr/>
          <a:lstStyle/>
          <a:p>
            <a:r>
              <a:rPr lang="en-IN" dirty="0"/>
              <a:t>DETAILED ACCURACY OF DIFFERENT ALGORITHMS:</a:t>
            </a:r>
          </a:p>
        </p:txBody>
      </p:sp>
      <p:graphicFrame>
        <p:nvGraphicFramePr>
          <p:cNvPr id="4" name="Table 4">
            <a:extLst>
              <a:ext uri="{FF2B5EF4-FFF2-40B4-BE49-F238E27FC236}">
                <a16:creationId xmlns:a16="http://schemas.microsoft.com/office/drawing/2014/main" id="{66238F62-0B8F-C641-FB2E-0FCF30EA7A76}"/>
              </a:ext>
            </a:extLst>
          </p:cNvPr>
          <p:cNvGraphicFramePr>
            <a:graphicFrameLocks noGrp="1"/>
          </p:cNvGraphicFramePr>
          <p:nvPr>
            <p:ph idx="1"/>
            <p:extLst>
              <p:ext uri="{D42A27DB-BD31-4B8C-83A1-F6EECF244321}">
                <p14:modId xmlns:p14="http://schemas.microsoft.com/office/powerpoint/2010/main" val="1030596589"/>
              </p:ext>
            </p:extLst>
          </p:nvPr>
        </p:nvGraphicFramePr>
        <p:xfrm>
          <a:off x="1327619" y="1955884"/>
          <a:ext cx="8947150" cy="4552038"/>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962426761"/>
                    </a:ext>
                  </a:extLst>
                </a:gridCol>
                <a:gridCol w="4473575">
                  <a:extLst>
                    <a:ext uri="{9D8B030D-6E8A-4147-A177-3AD203B41FA5}">
                      <a16:colId xmlns:a16="http://schemas.microsoft.com/office/drawing/2014/main" val="4147901457"/>
                    </a:ext>
                  </a:extLst>
                </a:gridCol>
              </a:tblGrid>
              <a:tr h="505782">
                <a:tc>
                  <a:txBody>
                    <a:bodyPr/>
                    <a:lstStyle/>
                    <a:p>
                      <a:pPr algn="ctr"/>
                      <a:r>
                        <a:rPr lang="en-IN" dirty="0"/>
                        <a:t>MODEL</a:t>
                      </a:r>
                    </a:p>
                  </a:txBody>
                  <a:tcPr/>
                </a:tc>
                <a:tc>
                  <a:txBody>
                    <a:bodyPr/>
                    <a:lstStyle/>
                    <a:p>
                      <a:pPr algn="ctr"/>
                      <a:r>
                        <a:rPr lang="en-IN" dirty="0"/>
                        <a:t>ACCURACY</a:t>
                      </a:r>
                    </a:p>
                  </a:txBody>
                  <a:tcPr/>
                </a:tc>
                <a:extLst>
                  <a:ext uri="{0D108BD9-81ED-4DB2-BD59-A6C34878D82A}">
                    <a16:rowId xmlns:a16="http://schemas.microsoft.com/office/drawing/2014/main" val="4158918218"/>
                  </a:ext>
                </a:extLst>
              </a:tr>
              <a:tr h="505782">
                <a:tc>
                  <a:txBody>
                    <a:bodyPr/>
                    <a:lstStyle/>
                    <a:p>
                      <a:pPr algn="ctr"/>
                      <a:r>
                        <a:rPr lang="en-IN" dirty="0"/>
                        <a:t>LOGISTIC REGRESSION </a:t>
                      </a:r>
                    </a:p>
                  </a:txBody>
                  <a:tcPr/>
                </a:tc>
                <a:tc>
                  <a:txBody>
                    <a:bodyPr/>
                    <a:lstStyle/>
                    <a:p>
                      <a:pPr algn="ctr"/>
                      <a:r>
                        <a:rPr lang="en-IN" dirty="0"/>
                        <a:t>77%</a:t>
                      </a:r>
                    </a:p>
                  </a:txBody>
                  <a:tcPr/>
                </a:tc>
                <a:extLst>
                  <a:ext uri="{0D108BD9-81ED-4DB2-BD59-A6C34878D82A}">
                    <a16:rowId xmlns:a16="http://schemas.microsoft.com/office/drawing/2014/main" val="703395861"/>
                  </a:ext>
                </a:extLst>
              </a:tr>
              <a:tr h="505782">
                <a:tc>
                  <a:txBody>
                    <a:bodyPr/>
                    <a:lstStyle/>
                    <a:p>
                      <a:pPr algn="ctr"/>
                      <a:r>
                        <a:rPr lang="en-IN" dirty="0"/>
                        <a:t>DECISION TREE</a:t>
                      </a:r>
                    </a:p>
                  </a:txBody>
                  <a:tcPr/>
                </a:tc>
                <a:tc>
                  <a:txBody>
                    <a:bodyPr/>
                    <a:lstStyle/>
                    <a:p>
                      <a:pPr algn="ctr"/>
                      <a:r>
                        <a:rPr lang="en-IN" dirty="0"/>
                        <a:t>68%</a:t>
                      </a:r>
                    </a:p>
                  </a:txBody>
                  <a:tcPr/>
                </a:tc>
                <a:extLst>
                  <a:ext uri="{0D108BD9-81ED-4DB2-BD59-A6C34878D82A}">
                    <a16:rowId xmlns:a16="http://schemas.microsoft.com/office/drawing/2014/main" val="785530165"/>
                  </a:ext>
                </a:extLst>
              </a:tr>
              <a:tr h="505782">
                <a:tc>
                  <a:txBody>
                    <a:bodyPr/>
                    <a:lstStyle/>
                    <a:p>
                      <a:pPr algn="ctr"/>
                      <a:r>
                        <a:rPr lang="en-IN" dirty="0"/>
                        <a:t>RANDOM FOREST</a:t>
                      </a:r>
                    </a:p>
                  </a:txBody>
                  <a:tcPr/>
                </a:tc>
                <a:tc>
                  <a:txBody>
                    <a:bodyPr/>
                    <a:lstStyle/>
                    <a:p>
                      <a:pPr algn="ctr"/>
                      <a:r>
                        <a:rPr lang="en-IN" dirty="0"/>
                        <a:t>74%</a:t>
                      </a:r>
                    </a:p>
                  </a:txBody>
                  <a:tcPr/>
                </a:tc>
                <a:extLst>
                  <a:ext uri="{0D108BD9-81ED-4DB2-BD59-A6C34878D82A}">
                    <a16:rowId xmlns:a16="http://schemas.microsoft.com/office/drawing/2014/main" val="843568385"/>
                  </a:ext>
                </a:extLst>
              </a:tr>
              <a:tr h="505782">
                <a:tc>
                  <a:txBody>
                    <a:bodyPr/>
                    <a:lstStyle/>
                    <a:p>
                      <a:pPr algn="ctr"/>
                      <a:r>
                        <a:rPr lang="en-IN" dirty="0"/>
                        <a:t>K-NEAREST NEIGHBOUR</a:t>
                      </a:r>
                    </a:p>
                  </a:txBody>
                  <a:tcPr/>
                </a:tc>
                <a:tc>
                  <a:txBody>
                    <a:bodyPr/>
                    <a:lstStyle/>
                    <a:p>
                      <a:pPr algn="ctr"/>
                      <a:r>
                        <a:rPr lang="en-IN" dirty="0"/>
                        <a:t>71%</a:t>
                      </a:r>
                    </a:p>
                  </a:txBody>
                  <a:tcPr/>
                </a:tc>
                <a:extLst>
                  <a:ext uri="{0D108BD9-81ED-4DB2-BD59-A6C34878D82A}">
                    <a16:rowId xmlns:a16="http://schemas.microsoft.com/office/drawing/2014/main" val="1291508793"/>
                  </a:ext>
                </a:extLst>
              </a:tr>
              <a:tr h="505782">
                <a:tc>
                  <a:txBody>
                    <a:bodyPr/>
                    <a:lstStyle/>
                    <a:p>
                      <a:pPr algn="ctr"/>
                      <a:r>
                        <a:rPr lang="en-IN" dirty="0"/>
                        <a:t>SUPPORT VECTOR MACHINE</a:t>
                      </a:r>
                    </a:p>
                  </a:txBody>
                  <a:tcPr/>
                </a:tc>
                <a:tc>
                  <a:txBody>
                    <a:bodyPr/>
                    <a:lstStyle/>
                    <a:p>
                      <a:pPr algn="ctr"/>
                      <a:r>
                        <a:rPr lang="en-IN" dirty="0"/>
                        <a:t>73%</a:t>
                      </a:r>
                    </a:p>
                  </a:txBody>
                  <a:tcPr/>
                </a:tc>
                <a:extLst>
                  <a:ext uri="{0D108BD9-81ED-4DB2-BD59-A6C34878D82A}">
                    <a16:rowId xmlns:a16="http://schemas.microsoft.com/office/drawing/2014/main" val="3483681436"/>
                  </a:ext>
                </a:extLst>
              </a:tr>
              <a:tr h="505782">
                <a:tc>
                  <a:txBody>
                    <a:bodyPr/>
                    <a:lstStyle/>
                    <a:p>
                      <a:pPr algn="ctr"/>
                      <a:r>
                        <a:rPr lang="en-IN" dirty="0"/>
                        <a:t>ADA-BOOST(ENSEMBLE)</a:t>
                      </a:r>
                    </a:p>
                  </a:txBody>
                  <a:tcPr/>
                </a:tc>
                <a:tc>
                  <a:txBody>
                    <a:bodyPr/>
                    <a:lstStyle/>
                    <a:p>
                      <a:pPr algn="ctr"/>
                      <a:r>
                        <a:rPr lang="en-IN" dirty="0"/>
                        <a:t>76%</a:t>
                      </a:r>
                    </a:p>
                  </a:txBody>
                  <a:tcPr/>
                </a:tc>
                <a:extLst>
                  <a:ext uri="{0D108BD9-81ED-4DB2-BD59-A6C34878D82A}">
                    <a16:rowId xmlns:a16="http://schemas.microsoft.com/office/drawing/2014/main" val="1093968305"/>
                  </a:ext>
                </a:extLst>
              </a:tr>
              <a:tr h="505782">
                <a:tc>
                  <a:txBody>
                    <a:bodyPr/>
                    <a:lstStyle/>
                    <a:p>
                      <a:pPr algn="ctr"/>
                      <a:r>
                        <a:rPr lang="en-IN" dirty="0"/>
                        <a:t>XG-BOOST(ENSEMBLE)</a:t>
                      </a:r>
                    </a:p>
                  </a:txBody>
                  <a:tcPr/>
                </a:tc>
                <a:tc>
                  <a:txBody>
                    <a:bodyPr/>
                    <a:lstStyle/>
                    <a:p>
                      <a:pPr algn="ctr"/>
                      <a:r>
                        <a:rPr lang="en-IN" dirty="0"/>
                        <a:t>76%</a:t>
                      </a:r>
                    </a:p>
                  </a:txBody>
                  <a:tcPr/>
                </a:tc>
                <a:extLst>
                  <a:ext uri="{0D108BD9-81ED-4DB2-BD59-A6C34878D82A}">
                    <a16:rowId xmlns:a16="http://schemas.microsoft.com/office/drawing/2014/main" val="2972945075"/>
                  </a:ext>
                </a:extLst>
              </a:tr>
              <a:tr h="505782">
                <a:tc>
                  <a:txBody>
                    <a:bodyPr/>
                    <a:lstStyle/>
                    <a:p>
                      <a:pPr algn="ctr"/>
                      <a:r>
                        <a:rPr lang="en-IN" dirty="0"/>
                        <a:t>GRADIENT-BOOSTING(ENSEMBLE)</a:t>
                      </a:r>
                    </a:p>
                  </a:txBody>
                  <a:tcPr/>
                </a:tc>
                <a:tc>
                  <a:txBody>
                    <a:bodyPr/>
                    <a:lstStyle/>
                    <a:p>
                      <a:pPr algn="ctr"/>
                      <a:r>
                        <a:rPr lang="en-IN" dirty="0"/>
                        <a:t>77%</a:t>
                      </a:r>
                    </a:p>
                  </a:txBody>
                  <a:tcPr/>
                </a:tc>
                <a:extLst>
                  <a:ext uri="{0D108BD9-81ED-4DB2-BD59-A6C34878D82A}">
                    <a16:rowId xmlns:a16="http://schemas.microsoft.com/office/drawing/2014/main" val="1052752362"/>
                  </a:ext>
                </a:extLst>
              </a:tr>
            </a:tbl>
          </a:graphicData>
        </a:graphic>
      </p:graphicFrame>
    </p:spTree>
    <p:extLst>
      <p:ext uri="{BB962C8B-B14F-4D97-AF65-F5344CB8AC3E}">
        <p14:creationId xmlns:p14="http://schemas.microsoft.com/office/powerpoint/2010/main" val="103349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E66E-90B8-1B1A-4277-AADAE4F13F02}"/>
              </a:ext>
            </a:extLst>
          </p:cNvPr>
          <p:cNvSpPr>
            <a:spLocks noGrp="1"/>
          </p:cNvSpPr>
          <p:nvPr>
            <p:ph type="title"/>
          </p:nvPr>
        </p:nvSpPr>
        <p:spPr>
          <a:xfrm>
            <a:off x="646111" y="452718"/>
            <a:ext cx="9404723" cy="704278"/>
          </a:xfrm>
        </p:spPr>
        <p:txBody>
          <a:bodyPr/>
          <a:lstStyle/>
          <a:p>
            <a:r>
              <a:rPr lang="en-IN" dirty="0"/>
              <a:t>IMPROVEMENT:</a:t>
            </a:r>
          </a:p>
        </p:txBody>
      </p:sp>
      <p:sp>
        <p:nvSpPr>
          <p:cNvPr id="3" name="Content Placeholder 2">
            <a:extLst>
              <a:ext uri="{FF2B5EF4-FFF2-40B4-BE49-F238E27FC236}">
                <a16:creationId xmlns:a16="http://schemas.microsoft.com/office/drawing/2014/main" id="{58AF9914-9A9E-426A-CC37-D2302A7DCC6B}"/>
              </a:ext>
            </a:extLst>
          </p:cNvPr>
          <p:cNvSpPr>
            <a:spLocks noGrp="1"/>
          </p:cNvSpPr>
          <p:nvPr>
            <p:ph idx="1"/>
          </p:nvPr>
        </p:nvSpPr>
        <p:spPr>
          <a:xfrm>
            <a:off x="793102" y="1240972"/>
            <a:ext cx="9256751" cy="5402424"/>
          </a:xfrm>
        </p:spPr>
        <p:txBody>
          <a:bodyPr>
            <a:normAutofit lnSpcReduction="10000"/>
          </a:bodyPr>
          <a:lstStyle/>
          <a:p>
            <a:r>
              <a:rPr lang="en-IN" dirty="0"/>
              <a:t>MAIN KEY FACTOR FOR IMPROVING ML MODELS IS THEIR PEFORMANCE AND ACCURACY. SO TAKING CONSIDERATIONS OF THIS OUR MODEL SHOULD  EXPLAIN IN WHICH AREA PATIENT MAINTAIN THEIR HEALTH SO THEY DON’T TO VISIT THE HOSPITAL IN FUTURE.</a:t>
            </a:r>
          </a:p>
          <a:p>
            <a:r>
              <a:rPr lang="en-IN" dirty="0"/>
              <a:t>ALSO AS PER DETECTION OUR MODEL SHOULD RECOGNIZE ON WHICH BASIS WE DIDN’T CATCH DISEASE WHICH SUPPOSE TO BE DETECTED AS PER THE PREVIOUS AND CURRENT RECORDS.</a:t>
            </a:r>
          </a:p>
          <a:p>
            <a:r>
              <a:rPr lang="en-IN" dirty="0"/>
              <a:t>WE SHOULD REVIEW INITIAL CONDITION OF DATASET AND SELECTING PROPER ALGORITHMS FOR RESULT.</a:t>
            </a:r>
          </a:p>
          <a:p>
            <a:r>
              <a:rPr lang="en-IN" dirty="0"/>
              <a:t>WE MUST SEE THE DATASET WE WORKING ON IS UNDERFITTED OR OVERFITTED.</a:t>
            </a:r>
          </a:p>
          <a:p>
            <a:r>
              <a:rPr lang="en-IN" dirty="0"/>
              <a:t>ALSO WE NEED TO SEE THAT IN WHICH AREA OUR MODEL IS FAILING SO THAT WE CAN IMPROVE THAT AND GO FOR MORE SUCCESS RATE OF CATCHING DISEASE.</a:t>
            </a:r>
          </a:p>
          <a:p>
            <a:r>
              <a:rPr lang="en-IN" dirty="0"/>
              <a:t>ALSO WE IMPROVE THE MODEL BY FEATURE ENGINEERING AND DATA AUGMENTATION.</a:t>
            </a:r>
          </a:p>
        </p:txBody>
      </p:sp>
    </p:spTree>
    <p:extLst>
      <p:ext uri="{BB962C8B-B14F-4D97-AF65-F5344CB8AC3E}">
        <p14:creationId xmlns:p14="http://schemas.microsoft.com/office/powerpoint/2010/main" val="425628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500"/>
                                        <p:tgtEl>
                                          <p:spTgt spid="3">
                                            <p:txEl>
                                              <p:pRg st="0" end="0"/>
                                            </p:txEl>
                                          </p:spTgt>
                                        </p:tgtEl>
                                      </p:cBhvr>
                                    </p:animEffect>
                                    <p:anim calcmode="lin" valueType="num">
                                      <p:cBhvr>
                                        <p:cTn id="13"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3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50" accel="100000" fill="hold">
                                          <p:stCondLst>
                                            <p:cond delay="135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500"/>
                                        <p:tgtEl>
                                          <p:spTgt spid="3">
                                            <p:txEl>
                                              <p:pRg st="1" end="1"/>
                                            </p:txEl>
                                          </p:spTgt>
                                        </p:tgtEl>
                                      </p:cBhvr>
                                    </p:animEffect>
                                    <p:anim calcmode="lin" valueType="num">
                                      <p:cBhvr>
                                        <p:cTn id="19"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3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50" accel="100000" fill="hold">
                                          <p:stCondLst>
                                            <p:cond delay="135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500"/>
                                        <p:tgtEl>
                                          <p:spTgt spid="3">
                                            <p:txEl>
                                              <p:pRg st="2" end="2"/>
                                            </p:txEl>
                                          </p:spTgt>
                                        </p:tgtEl>
                                      </p:cBhvr>
                                    </p:animEffect>
                                    <p:anim calcmode="lin" valueType="num">
                                      <p:cBhvr>
                                        <p:cTn id="25"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3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50" accel="100000" fill="hold">
                                          <p:stCondLst>
                                            <p:cond delay="135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500"/>
                                        <p:tgtEl>
                                          <p:spTgt spid="3">
                                            <p:txEl>
                                              <p:pRg st="3" end="3"/>
                                            </p:txEl>
                                          </p:spTgt>
                                        </p:tgtEl>
                                      </p:cBhvr>
                                    </p:animEffect>
                                    <p:anim calcmode="lin" valueType="num">
                                      <p:cBhvr>
                                        <p:cTn id="31"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3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50" accel="100000" fill="hold">
                                          <p:stCondLst>
                                            <p:cond delay="135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500"/>
                                        <p:tgtEl>
                                          <p:spTgt spid="3">
                                            <p:txEl>
                                              <p:pRg st="4" end="4"/>
                                            </p:txEl>
                                          </p:spTgt>
                                        </p:tgtEl>
                                      </p:cBhvr>
                                    </p:animEffect>
                                    <p:anim calcmode="lin" valueType="num">
                                      <p:cBhvr>
                                        <p:cTn id="37"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3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9" dur="150" accel="100000" fill="hold">
                                          <p:stCondLst>
                                            <p:cond delay="135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500"/>
                                        <p:tgtEl>
                                          <p:spTgt spid="3">
                                            <p:txEl>
                                              <p:pRg st="5" end="5"/>
                                            </p:txEl>
                                          </p:spTgt>
                                        </p:tgtEl>
                                      </p:cBhvr>
                                    </p:animEffect>
                                    <p:anim calcmode="lin" valueType="num">
                                      <p:cBhvr>
                                        <p:cTn id="43"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3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5" dur="150" accel="100000" fill="hold">
                                          <p:stCondLst>
                                            <p:cond delay="13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8CEE-45F2-DAEA-F8E9-E82E7F5A2D5B}"/>
              </a:ext>
            </a:extLst>
          </p:cNvPr>
          <p:cNvSpPr>
            <a:spLocks noGrp="1"/>
          </p:cNvSpPr>
          <p:nvPr>
            <p:ph type="title"/>
          </p:nvPr>
        </p:nvSpPr>
        <p:spPr>
          <a:xfrm>
            <a:off x="646111" y="452718"/>
            <a:ext cx="9404723" cy="722939"/>
          </a:xfrm>
        </p:spPr>
        <p:txBody>
          <a:bodyPr/>
          <a:lstStyle/>
          <a:p>
            <a:r>
              <a:rPr lang="en-IN" dirty="0"/>
              <a:t>SUGGESTIONS:</a:t>
            </a:r>
          </a:p>
        </p:txBody>
      </p:sp>
      <p:sp>
        <p:nvSpPr>
          <p:cNvPr id="3" name="Content Placeholder 2">
            <a:extLst>
              <a:ext uri="{FF2B5EF4-FFF2-40B4-BE49-F238E27FC236}">
                <a16:creationId xmlns:a16="http://schemas.microsoft.com/office/drawing/2014/main" id="{E04DC3A3-768C-D5CC-150E-7AD6ED7A1DBA}"/>
              </a:ext>
            </a:extLst>
          </p:cNvPr>
          <p:cNvSpPr>
            <a:spLocks noGrp="1"/>
          </p:cNvSpPr>
          <p:nvPr>
            <p:ph idx="1"/>
          </p:nvPr>
        </p:nvSpPr>
        <p:spPr>
          <a:xfrm>
            <a:off x="867748" y="1175657"/>
            <a:ext cx="9182106" cy="5091403"/>
          </a:xfrm>
        </p:spPr>
        <p:txBody>
          <a:bodyPr/>
          <a:lstStyle/>
          <a:p>
            <a:r>
              <a:rPr lang="en-IN" dirty="0"/>
              <a:t>FROM UNDERSTANDING THE DATA TO RESULT INTERPRETATION I CONCLUDED THAT DATA CALIBERATION IS NEEDED DURING THE MODEL EXECUTION FOR PROPER RESULT.</a:t>
            </a:r>
          </a:p>
          <a:p>
            <a:r>
              <a:rPr lang="en-IN" dirty="0"/>
              <a:t>UNDERSAMPLING AND OVERSAMPLING MAY GIVE GOOD RESULT AFTER IMPLEMENTING BUT THAT NOT ALWAYS OPTION FOR TARGETING THE GOAL.</a:t>
            </a:r>
          </a:p>
          <a:p>
            <a:r>
              <a:rPr lang="en-IN" dirty="0"/>
              <a:t>AS  TO AVOID OVERFITTING OR UNDERFITTING THE DATA MUST BE WELL ORGRANIZED.</a:t>
            </a:r>
          </a:p>
          <a:p>
            <a:r>
              <a:rPr lang="en-IN" dirty="0"/>
              <a:t>TO IMPROVE THE MODEL ACCURACY WE MUST SEE WHERE THE MODEL IS GIVING POOR RESULT AND WE MUST TRY TO IMPROVE THAT FIELD.</a:t>
            </a:r>
          </a:p>
        </p:txBody>
      </p:sp>
    </p:spTree>
    <p:extLst>
      <p:ext uri="{BB962C8B-B14F-4D97-AF65-F5344CB8AC3E}">
        <p14:creationId xmlns:p14="http://schemas.microsoft.com/office/powerpoint/2010/main" val="376488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500"/>
                                        <p:tgtEl>
                                          <p:spTgt spid="3">
                                            <p:txEl>
                                              <p:pRg st="0" end="0"/>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5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8" dur="1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500"/>
                                        <p:tgtEl>
                                          <p:spTgt spid="3">
                                            <p:txEl>
                                              <p:pRg st="1" end="1"/>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5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3" dur="1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4" dur="1500"/>
                                        <p:tgtEl>
                                          <p:spTgt spid="3">
                                            <p:txEl>
                                              <p:pRg st="2" end="2"/>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5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8" dur="1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5ECD-17C6-67B5-24F3-D90643605AB1}"/>
              </a:ext>
            </a:extLst>
          </p:cNvPr>
          <p:cNvSpPr>
            <a:spLocks noGrp="1"/>
          </p:cNvSpPr>
          <p:nvPr>
            <p:ph type="title"/>
          </p:nvPr>
        </p:nvSpPr>
        <p:spPr>
          <a:xfrm>
            <a:off x="646111" y="452718"/>
            <a:ext cx="9404723" cy="722939"/>
          </a:xfrm>
        </p:spPr>
        <p:txBody>
          <a:bodyPr/>
          <a:lstStyle/>
          <a:p>
            <a:r>
              <a:rPr lang="en-IN" dirty="0"/>
              <a:t>WHY I CHOOSE THIS PROJECT?</a:t>
            </a:r>
          </a:p>
        </p:txBody>
      </p:sp>
      <p:sp>
        <p:nvSpPr>
          <p:cNvPr id="3" name="Content Placeholder 2">
            <a:extLst>
              <a:ext uri="{FF2B5EF4-FFF2-40B4-BE49-F238E27FC236}">
                <a16:creationId xmlns:a16="http://schemas.microsoft.com/office/drawing/2014/main" id="{682694FF-AA8D-C53C-1B8D-8AA8B776D299}"/>
              </a:ext>
            </a:extLst>
          </p:cNvPr>
          <p:cNvSpPr>
            <a:spLocks noGrp="1"/>
          </p:cNvSpPr>
          <p:nvPr>
            <p:ph idx="1"/>
          </p:nvPr>
        </p:nvSpPr>
        <p:spPr>
          <a:xfrm>
            <a:off x="1103312" y="1268964"/>
            <a:ext cx="8946541" cy="4979436"/>
          </a:xfrm>
        </p:spPr>
        <p:txBody>
          <a:bodyPr>
            <a:normAutofit lnSpcReduction="10000"/>
          </a:bodyPr>
          <a:lstStyle/>
          <a:p>
            <a:r>
              <a:rPr lang="en-IN" dirty="0"/>
              <a:t>IN DATA SCIENCE  SOMETIMES CATEGORICAL DATA IS NOT EASY TO HANDLE BECAUSE  EVEN THOUGH ALL VALUES IN NUMBERS THEY REPRESENT DIFFERENT VALUES WHICH IS BELONG TO DIFFERENT CATEGORIES THAT’T WHY IT IS DIFFICULT TO PREDICT WHICH NUMBER IS BELONG TO WHICH CATEGORY OR VALUE.</a:t>
            </a:r>
          </a:p>
          <a:p>
            <a:r>
              <a:rPr lang="en-IN" dirty="0"/>
              <a:t>AS WE ALL KNOW ANY INDUSTRY CONTAINS LOTS OF RECORDED DATA REGARDING THEIR PAST PROGESS  , CURRENT PROGESS ON WHICH THEY PLAN FOR THEIR FUTURE OR TRY DIFFERENT TECHNIQUES TO ENHANCE THEIR PRFORMANCE.</a:t>
            </a:r>
          </a:p>
          <a:p>
            <a:r>
              <a:rPr lang="en-IN" dirty="0"/>
              <a:t>LIKE ANOTHER INDUSTRY MEDICAL INDUSTRY ALSO TRY TO RECOGNIZE AND TRY THEIR BEST TO CURE AND DISEASE BEFORE THEY GET WORSEN SO THEY USING DATA SCIENCE FOR THEIR EFFORTS TO CURE PEOPLE FROM ANY DANGEROUS DISEASE.</a:t>
            </a:r>
          </a:p>
          <a:p>
            <a:r>
              <a:rPr lang="en-IN" dirty="0"/>
              <a:t>HEART DISEASE IS ONE OF THE BIGGEST PROBLEM FOR HUMAN HEALTH THAT’S WHY PREDICTING IT BEFORE IT GETTING WORSE IS THE BEST WAY TO SAVE A LIFE.</a:t>
            </a:r>
          </a:p>
        </p:txBody>
      </p:sp>
    </p:spTree>
    <p:extLst>
      <p:ext uri="{BB962C8B-B14F-4D97-AF65-F5344CB8AC3E}">
        <p14:creationId xmlns:p14="http://schemas.microsoft.com/office/powerpoint/2010/main" val="156057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4"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0" end="0"/>
                                            </p:txEl>
                                          </p:spTgt>
                                        </p:tgtEl>
                                        <p:attrNameLst>
                                          <p:attrName>ppt_w</p:attrName>
                                        </p:attrNameLst>
                                      </p:cBhvr>
                                      <p:tavLst>
                                        <p:tav tm="0">
                                          <p:val>
                                            <p:fltVal val="0"/>
                                          </p:val>
                                        </p:tav>
                                        <p:tav tm="100000">
                                          <p:val>
                                            <p:strVal val="#ppt_w"/>
                                          </p:val>
                                        </p:tav>
                                      </p:tavLst>
                                    </p:anim>
                                  </p:childTnLst>
                                </p:cTn>
                              </p:par>
                              <p:par>
                                <p:cTn id="16" presetID="35"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anim calcmode="lin" valueType="num">
                                      <p:cBhvr>
                                        <p:cTn id="19"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0"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1" end="1"/>
                                            </p:txEl>
                                          </p:spTgt>
                                        </p:tgtEl>
                                        <p:attrNameLst>
                                          <p:attrName>ppt_w</p:attrName>
                                        </p:attrNameLst>
                                      </p:cBhvr>
                                      <p:tavLst>
                                        <p:tav tm="0">
                                          <p:val>
                                            <p:fltVal val="0"/>
                                          </p:val>
                                        </p:tav>
                                        <p:tav tm="100000">
                                          <p:val>
                                            <p:strVal val="#ppt_w"/>
                                          </p:val>
                                        </p:tav>
                                      </p:tavLst>
                                    </p:anim>
                                  </p:childTnLst>
                                </p:cTn>
                              </p:par>
                              <p:par>
                                <p:cTn id="22" presetID="35"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6"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2" end="2"/>
                                            </p:txEl>
                                          </p:spTgt>
                                        </p:tgtEl>
                                        <p:attrNameLst>
                                          <p:attrName>ppt_w</p:attrName>
                                        </p:attrNameLst>
                                      </p:cBhvr>
                                      <p:tavLst>
                                        <p:tav tm="0">
                                          <p:val>
                                            <p:fltVal val="0"/>
                                          </p:val>
                                        </p:tav>
                                        <p:tav tm="100000">
                                          <p:val>
                                            <p:strVal val="#ppt_w"/>
                                          </p:val>
                                        </p:tav>
                                      </p:tavLst>
                                    </p:anim>
                                  </p:childTnLst>
                                </p:cTn>
                              </p:par>
                              <p:par>
                                <p:cTn id="28" presetID="35"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anim calcmode="lin" valueType="num">
                                      <p:cBhvr>
                                        <p:cTn id="31"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6EBE-2469-A891-4710-D493F374E7B3}"/>
              </a:ext>
            </a:extLst>
          </p:cNvPr>
          <p:cNvSpPr>
            <a:spLocks noGrp="1"/>
          </p:cNvSpPr>
          <p:nvPr>
            <p:ph type="title"/>
          </p:nvPr>
        </p:nvSpPr>
        <p:spPr>
          <a:xfrm>
            <a:off x="1467205" y="3307885"/>
            <a:ext cx="9404723" cy="1400530"/>
          </a:xfrm>
        </p:spPr>
        <p:txBody>
          <a:bodyPr/>
          <a:lstStyle/>
          <a:p>
            <a:pPr algn="ctr"/>
            <a:r>
              <a:rPr lang="en-IN" dirty="0">
                <a:solidFill>
                  <a:srgbClr val="FFFF00"/>
                </a:solidFill>
              </a:rPr>
              <a:t>THANK YOU</a:t>
            </a:r>
          </a:p>
        </p:txBody>
      </p:sp>
    </p:spTree>
    <p:extLst>
      <p:ext uri="{BB962C8B-B14F-4D97-AF65-F5344CB8AC3E}">
        <p14:creationId xmlns:p14="http://schemas.microsoft.com/office/powerpoint/2010/main" val="5964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B569-F90D-65D2-E960-A0292779AA6A}"/>
              </a:ext>
            </a:extLst>
          </p:cNvPr>
          <p:cNvSpPr>
            <a:spLocks noGrp="1"/>
          </p:cNvSpPr>
          <p:nvPr>
            <p:ph type="title"/>
          </p:nvPr>
        </p:nvSpPr>
        <p:spPr/>
        <p:txBody>
          <a:bodyPr/>
          <a:lstStyle/>
          <a:p>
            <a:r>
              <a:rPr lang="en-IN" dirty="0"/>
              <a:t>WHY I CHOOSE THIS PROJECT?</a:t>
            </a:r>
          </a:p>
        </p:txBody>
      </p:sp>
      <p:sp>
        <p:nvSpPr>
          <p:cNvPr id="3" name="Content Placeholder 2">
            <a:extLst>
              <a:ext uri="{FF2B5EF4-FFF2-40B4-BE49-F238E27FC236}">
                <a16:creationId xmlns:a16="http://schemas.microsoft.com/office/drawing/2014/main" id="{D4A2EB93-4ACC-0448-B5D8-4D338F29C7AE}"/>
              </a:ext>
            </a:extLst>
          </p:cNvPr>
          <p:cNvSpPr>
            <a:spLocks noGrp="1"/>
          </p:cNvSpPr>
          <p:nvPr>
            <p:ph idx="1"/>
          </p:nvPr>
        </p:nvSpPr>
        <p:spPr>
          <a:xfrm>
            <a:off x="755780" y="1203650"/>
            <a:ext cx="9294073" cy="5044750"/>
          </a:xfrm>
        </p:spPr>
        <p:txBody>
          <a:bodyPr/>
          <a:lstStyle/>
          <a:p>
            <a:r>
              <a:rPr lang="en-IN" dirty="0"/>
              <a:t>ALSO IN MEDICAL FIELD HANDLING OF DATA RELATED TO PATIENT IS QUIET DIFFICULT AS IT CONTAINS LOTS OF RECORDS REGRADING PAST HISTORY , CURRENT AFFAIRS AND ALSO ON GOING REVOLUTION IN DATA HANDLING AND MANAGING.</a:t>
            </a:r>
          </a:p>
          <a:p>
            <a:r>
              <a:rPr lang="en-IN" dirty="0"/>
              <a:t>ALSO THOSE WHO DOESN’T AFFECTED BY AND DISEASE MANAGING AND KEEPING ON THEIR PROGRESS IS NOT SO EASY.</a:t>
            </a:r>
          </a:p>
          <a:p>
            <a:r>
              <a:rPr lang="en-IN" dirty="0"/>
              <a:t>THE DATA I GOT IS QUITE DIFFICULT TO HANDLE AND ALSO IT CONTAINS LOTS OF CHALLENGES BY WHICH I CAN LEARN MORE ABOUT DATA OPERATIONS AND ITS MANAGING ON DIFFERENT SCALE.</a:t>
            </a:r>
          </a:p>
        </p:txBody>
      </p:sp>
    </p:spTree>
    <p:extLst>
      <p:ext uri="{BB962C8B-B14F-4D97-AF65-F5344CB8AC3E}">
        <p14:creationId xmlns:p14="http://schemas.microsoft.com/office/powerpoint/2010/main" val="36381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B2FC-5694-6550-BC41-016C1C7DBC1E}"/>
              </a:ext>
            </a:extLst>
          </p:cNvPr>
          <p:cNvSpPr>
            <a:spLocks noGrp="1"/>
          </p:cNvSpPr>
          <p:nvPr>
            <p:ph type="title"/>
          </p:nvPr>
        </p:nvSpPr>
        <p:spPr/>
        <p:txBody>
          <a:bodyPr/>
          <a:lstStyle/>
          <a:p>
            <a:r>
              <a:rPr lang="en-IN" dirty="0"/>
              <a:t>GOAL SETTING OF THE PROJECT:</a:t>
            </a:r>
          </a:p>
        </p:txBody>
      </p:sp>
      <p:sp>
        <p:nvSpPr>
          <p:cNvPr id="3" name="Content Placeholder 2">
            <a:extLst>
              <a:ext uri="{FF2B5EF4-FFF2-40B4-BE49-F238E27FC236}">
                <a16:creationId xmlns:a16="http://schemas.microsoft.com/office/drawing/2014/main" id="{0533CAC5-61F6-8DCE-F9A2-0632DE78788E}"/>
              </a:ext>
            </a:extLst>
          </p:cNvPr>
          <p:cNvSpPr>
            <a:spLocks noGrp="1"/>
          </p:cNvSpPr>
          <p:nvPr>
            <p:ph idx="1"/>
          </p:nvPr>
        </p:nvSpPr>
        <p:spPr>
          <a:xfrm>
            <a:off x="867748" y="1203650"/>
            <a:ext cx="9182106" cy="5044750"/>
          </a:xfrm>
        </p:spPr>
        <p:txBody>
          <a:bodyPr/>
          <a:lstStyle/>
          <a:p>
            <a:r>
              <a:rPr lang="en-IN" dirty="0"/>
              <a:t>LEARN MORE ABOUT CATEGORICAL VALUES AND ITS COMPATIBILITY WITH ML ALGORITHMS.</a:t>
            </a:r>
          </a:p>
          <a:p>
            <a:r>
              <a:rPr lang="en-IN" dirty="0"/>
              <a:t>COMPLETELY UNDERSTAND THE DATA BY DOING PRIMARY ANALYSIS.</a:t>
            </a:r>
          </a:p>
          <a:p>
            <a:r>
              <a:rPr lang="en-IN" dirty="0"/>
              <a:t>LEARN ABOUT DIFFERENT ML ALGORITHMS AND ITS ABILITY TO HANDLE THE DATA</a:t>
            </a:r>
          </a:p>
          <a:p>
            <a:r>
              <a:rPr lang="en-IN" dirty="0"/>
              <a:t>IMPLEMENTING THE OPERATIONS WHICH CAN OVERCOME THE EFFECT OF CLASS IMBALANCE AND ITS USE IN MODEL BUILDING.</a:t>
            </a:r>
          </a:p>
          <a:p>
            <a:r>
              <a:rPr lang="en-IN" dirty="0"/>
              <a:t>UNDERSTAND ABOUT ENSEMBLE METHOD WORKING AND ITS APPLICATION IN MODEL BUILDING.</a:t>
            </a:r>
          </a:p>
          <a:p>
            <a:r>
              <a:rPr lang="en-IN" dirty="0"/>
              <a:t>AND BUILD THE MODEL WHICH CAN CATCH THE HEART DISEASE PATIENT WITH HIGH ACCURACY.</a:t>
            </a:r>
          </a:p>
        </p:txBody>
      </p:sp>
    </p:spTree>
    <p:extLst>
      <p:ext uri="{BB962C8B-B14F-4D97-AF65-F5344CB8AC3E}">
        <p14:creationId xmlns:p14="http://schemas.microsoft.com/office/powerpoint/2010/main" val="163391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E79D-1ADA-5905-F74C-3A991AC94658}"/>
              </a:ext>
            </a:extLst>
          </p:cNvPr>
          <p:cNvSpPr>
            <a:spLocks noGrp="1"/>
          </p:cNvSpPr>
          <p:nvPr>
            <p:ph type="title"/>
          </p:nvPr>
        </p:nvSpPr>
        <p:spPr>
          <a:xfrm>
            <a:off x="646111" y="452718"/>
            <a:ext cx="9404723" cy="806915"/>
          </a:xfrm>
        </p:spPr>
        <p:txBody>
          <a:bodyPr/>
          <a:lstStyle/>
          <a:p>
            <a:r>
              <a:rPr lang="en-IN" dirty="0"/>
              <a:t>PLANNING ON PROJECT:</a:t>
            </a:r>
          </a:p>
        </p:txBody>
      </p:sp>
      <p:sp>
        <p:nvSpPr>
          <p:cNvPr id="3" name="Content Placeholder 2">
            <a:extLst>
              <a:ext uri="{FF2B5EF4-FFF2-40B4-BE49-F238E27FC236}">
                <a16:creationId xmlns:a16="http://schemas.microsoft.com/office/drawing/2014/main" id="{60DCF34B-6806-862C-BA48-AAE812350906}"/>
              </a:ext>
            </a:extLst>
          </p:cNvPr>
          <p:cNvSpPr>
            <a:spLocks noGrp="1"/>
          </p:cNvSpPr>
          <p:nvPr>
            <p:ph idx="1"/>
          </p:nvPr>
        </p:nvSpPr>
        <p:spPr>
          <a:xfrm>
            <a:off x="746448" y="1194318"/>
            <a:ext cx="9303405" cy="5054081"/>
          </a:xfrm>
        </p:spPr>
        <p:txBody>
          <a:bodyPr/>
          <a:lstStyle/>
          <a:p>
            <a:r>
              <a:rPr lang="en-IN" dirty="0"/>
              <a:t>DATASET I GOT IS COMPLETELY RELATED CATEGORICAL SENSE THAT’S WHY THAT MUCH CLEANING AND PROCESSING ON DATA IS NOT MUCH NEEDED.</a:t>
            </a:r>
          </a:p>
          <a:p>
            <a:r>
              <a:rPr lang="en-IN" dirty="0"/>
              <a:t>FIRSTLY I UNDERSTAND THE DATA FROM START THAT MEANS HOW MANY RECORDS IT CONTAINS , HOW MANY COLUMNS IT HAS ALSO IS THEIR ANY CLASS IMBALANCE IN THE DATA OR NOT AND IT HAS ANY MISSING VALUES.</a:t>
            </a:r>
          </a:p>
          <a:p>
            <a:r>
              <a:rPr lang="en-IN" dirty="0"/>
              <a:t>THEN I DONE EDA ANALYSIS ON THE DATA TO UNDERSTAND IT PROPERLY.</a:t>
            </a:r>
          </a:p>
          <a:p>
            <a:r>
              <a:rPr lang="en-IN" dirty="0"/>
              <a:t>THEN ACCORDING TO PROBLEM STATEMENT SELCTION OF RANGE IS DONE AND DELETING OF OTHER RECORDS PROCEED.</a:t>
            </a:r>
          </a:p>
          <a:p>
            <a:endParaRPr lang="en-IN" dirty="0"/>
          </a:p>
        </p:txBody>
      </p:sp>
    </p:spTree>
    <p:extLst>
      <p:ext uri="{BB962C8B-B14F-4D97-AF65-F5344CB8AC3E}">
        <p14:creationId xmlns:p14="http://schemas.microsoft.com/office/powerpoint/2010/main" val="41636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CC9D-1B00-FA00-5B1F-1378C167BD7B}"/>
              </a:ext>
            </a:extLst>
          </p:cNvPr>
          <p:cNvSpPr>
            <a:spLocks noGrp="1"/>
          </p:cNvSpPr>
          <p:nvPr>
            <p:ph type="title"/>
          </p:nvPr>
        </p:nvSpPr>
        <p:spPr>
          <a:xfrm>
            <a:off x="646111" y="452718"/>
            <a:ext cx="9404723" cy="834906"/>
          </a:xfrm>
        </p:spPr>
        <p:txBody>
          <a:bodyPr/>
          <a:lstStyle/>
          <a:p>
            <a:r>
              <a:rPr lang="en-IN" dirty="0"/>
              <a:t>PLANNING ON PROJECT:</a:t>
            </a:r>
          </a:p>
        </p:txBody>
      </p:sp>
      <p:sp>
        <p:nvSpPr>
          <p:cNvPr id="3" name="Content Placeholder 2">
            <a:extLst>
              <a:ext uri="{FF2B5EF4-FFF2-40B4-BE49-F238E27FC236}">
                <a16:creationId xmlns:a16="http://schemas.microsoft.com/office/drawing/2014/main" id="{84E06411-0660-B233-3178-50733AC72787}"/>
              </a:ext>
            </a:extLst>
          </p:cNvPr>
          <p:cNvSpPr>
            <a:spLocks noGrp="1"/>
          </p:cNvSpPr>
          <p:nvPr>
            <p:ph idx="1"/>
          </p:nvPr>
        </p:nvSpPr>
        <p:spPr>
          <a:xfrm>
            <a:off x="755780" y="1212980"/>
            <a:ext cx="9294073" cy="5035419"/>
          </a:xfrm>
        </p:spPr>
        <p:txBody>
          <a:bodyPr/>
          <a:lstStyle/>
          <a:p>
            <a:r>
              <a:rPr lang="en-IN" dirty="0"/>
              <a:t>THEN MAIN MODEL BUILDING IS STARTED, I USE DIFFERENT ML ALGORITHMS TO FIND OUT WHICH ONE IS GOOD IN DETECTING THE DISEASE.</a:t>
            </a:r>
          </a:p>
          <a:p>
            <a:r>
              <a:rPr lang="en-IN" dirty="0"/>
              <a:t>DIFFERENT OPERATIONS ARE DONE TO ENHANCE THE PERFORMANCE OF THE ALGORITHMS FOR BETTER RESULT.</a:t>
            </a:r>
          </a:p>
          <a:p>
            <a:r>
              <a:rPr lang="en-IN" dirty="0"/>
              <a:t>THEN ENSEMBLE  METHOD IS DONE FOR BETTER AND BEST MODEL GET SELECTED.</a:t>
            </a:r>
          </a:p>
        </p:txBody>
      </p:sp>
    </p:spTree>
    <p:extLst>
      <p:ext uri="{BB962C8B-B14F-4D97-AF65-F5344CB8AC3E}">
        <p14:creationId xmlns:p14="http://schemas.microsoft.com/office/powerpoint/2010/main" val="161906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25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25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FA4-9280-CBE1-77CF-2E332581B507}"/>
              </a:ext>
            </a:extLst>
          </p:cNvPr>
          <p:cNvSpPr>
            <a:spLocks noGrp="1"/>
          </p:cNvSpPr>
          <p:nvPr>
            <p:ph type="title"/>
          </p:nvPr>
        </p:nvSpPr>
        <p:spPr/>
        <p:txBody>
          <a:bodyPr/>
          <a:lstStyle/>
          <a:p>
            <a:r>
              <a:rPr lang="en-IN" dirty="0"/>
              <a:t>PROCEDURE ON THE DATA FOR MODEL BUILDING:</a:t>
            </a:r>
            <a:br>
              <a:rPr lang="en-IN" dirty="0"/>
            </a:br>
            <a:endParaRPr lang="en-IN" dirty="0"/>
          </a:p>
        </p:txBody>
      </p:sp>
      <p:sp>
        <p:nvSpPr>
          <p:cNvPr id="3" name="Content Placeholder 2">
            <a:extLst>
              <a:ext uri="{FF2B5EF4-FFF2-40B4-BE49-F238E27FC236}">
                <a16:creationId xmlns:a16="http://schemas.microsoft.com/office/drawing/2014/main" id="{DDC96520-29ED-3E65-3D21-305E6D72A77B}"/>
              </a:ext>
            </a:extLst>
          </p:cNvPr>
          <p:cNvSpPr>
            <a:spLocks noGrp="1"/>
          </p:cNvSpPr>
          <p:nvPr>
            <p:ph idx="1"/>
          </p:nvPr>
        </p:nvSpPr>
        <p:spPr/>
        <p:txBody>
          <a:bodyPr/>
          <a:lstStyle/>
          <a:p>
            <a:r>
              <a:rPr lang="en-IN" dirty="0"/>
              <a:t>UNDERSTANDING THE DATA PROPERLY.</a:t>
            </a:r>
          </a:p>
          <a:p>
            <a:r>
              <a:rPr lang="en-IN" dirty="0"/>
              <a:t>SELECTION OF RANGE AS PER PROBLEM STATEMENT.</a:t>
            </a:r>
          </a:p>
          <a:p>
            <a:r>
              <a:rPr lang="en-IN" dirty="0"/>
              <a:t>EDA ANALYSIS</a:t>
            </a:r>
          </a:p>
          <a:p>
            <a:r>
              <a:rPr lang="en-IN" dirty="0"/>
              <a:t>CHECKING FOR OUTLIERS.</a:t>
            </a:r>
          </a:p>
          <a:p>
            <a:r>
              <a:rPr lang="en-IN" dirty="0"/>
              <a:t>MODEL BUILDING USING LOGISTIC REGRESSION , DECISION TREE , RANDOM FOREST , K-NEAREST NEIGHBOUR , SUPPORT VECTOR MACHINE.</a:t>
            </a:r>
          </a:p>
          <a:p>
            <a:r>
              <a:rPr lang="en-IN" dirty="0"/>
              <a:t>CHECKING FOR CLASS IMBALANCE AND IF IT IS THEIR DO DIFFERENT OPERATIONS FOR REMOVING ITS EFFECT ON RESULTS.</a:t>
            </a:r>
          </a:p>
          <a:p>
            <a:r>
              <a:rPr lang="en-IN" dirty="0"/>
              <a:t>DELIVER CONCLUSION AND CHOOSE BEST MODEL FOR PREDICTION.</a:t>
            </a:r>
          </a:p>
        </p:txBody>
      </p:sp>
    </p:spTree>
    <p:extLst>
      <p:ext uri="{BB962C8B-B14F-4D97-AF65-F5344CB8AC3E}">
        <p14:creationId xmlns:p14="http://schemas.microsoft.com/office/powerpoint/2010/main" val="25430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wipe(down)">
                                      <p:cBhvr>
                                        <p:cTn id="94" dur="580">
                                          <p:stCondLst>
                                            <p:cond delay="0"/>
                                          </p:stCondLst>
                                        </p:cTn>
                                        <p:tgtEl>
                                          <p:spTgt spid="3">
                                            <p:txEl>
                                              <p:pRg st="5" end="5"/>
                                            </p:txEl>
                                          </p:spTgt>
                                        </p:tgtEl>
                                      </p:cBhvr>
                                    </p:animEffect>
                                    <p:anim calcmode="lin" valueType="num">
                                      <p:cBhvr>
                                        <p:cTn id="9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3">
                                            <p:txEl>
                                              <p:pRg st="5" end="5"/>
                                            </p:txEl>
                                          </p:spTgt>
                                        </p:tgtEl>
                                      </p:cBhvr>
                                      <p:to x="100000" y="60000"/>
                                    </p:animScale>
                                    <p:animScale>
                                      <p:cBhvr>
                                        <p:cTn id="101" dur="166" decel="50000">
                                          <p:stCondLst>
                                            <p:cond delay="676"/>
                                          </p:stCondLst>
                                        </p:cTn>
                                        <p:tgtEl>
                                          <p:spTgt spid="3">
                                            <p:txEl>
                                              <p:pRg st="5" end="5"/>
                                            </p:txEl>
                                          </p:spTgt>
                                        </p:tgtEl>
                                      </p:cBhvr>
                                      <p:to x="100000" y="100000"/>
                                    </p:animScale>
                                    <p:animScale>
                                      <p:cBhvr>
                                        <p:cTn id="102" dur="26">
                                          <p:stCondLst>
                                            <p:cond delay="1312"/>
                                          </p:stCondLst>
                                        </p:cTn>
                                        <p:tgtEl>
                                          <p:spTgt spid="3">
                                            <p:txEl>
                                              <p:pRg st="5" end="5"/>
                                            </p:txEl>
                                          </p:spTgt>
                                        </p:tgtEl>
                                      </p:cBhvr>
                                      <p:to x="100000" y="80000"/>
                                    </p:animScale>
                                    <p:animScale>
                                      <p:cBhvr>
                                        <p:cTn id="103" dur="166" decel="50000">
                                          <p:stCondLst>
                                            <p:cond delay="1338"/>
                                          </p:stCondLst>
                                        </p:cTn>
                                        <p:tgtEl>
                                          <p:spTgt spid="3">
                                            <p:txEl>
                                              <p:pRg st="5" end="5"/>
                                            </p:txEl>
                                          </p:spTgt>
                                        </p:tgtEl>
                                      </p:cBhvr>
                                      <p:to x="100000" y="100000"/>
                                    </p:animScale>
                                    <p:animScale>
                                      <p:cBhvr>
                                        <p:cTn id="104" dur="26">
                                          <p:stCondLst>
                                            <p:cond delay="1642"/>
                                          </p:stCondLst>
                                        </p:cTn>
                                        <p:tgtEl>
                                          <p:spTgt spid="3">
                                            <p:txEl>
                                              <p:pRg st="5" end="5"/>
                                            </p:txEl>
                                          </p:spTgt>
                                        </p:tgtEl>
                                      </p:cBhvr>
                                      <p:to x="100000" y="90000"/>
                                    </p:animScale>
                                    <p:animScale>
                                      <p:cBhvr>
                                        <p:cTn id="105" dur="166" decel="50000">
                                          <p:stCondLst>
                                            <p:cond delay="1668"/>
                                          </p:stCondLst>
                                        </p:cTn>
                                        <p:tgtEl>
                                          <p:spTgt spid="3">
                                            <p:txEl>
                                              <p:pRg st="5" end="5"/>
                                            </p:txEl>
                                          </p:spTgt>
                                        </p:tgtEl>
                                      </p:cBhvr>
                                      <p:to x="100000" y="100000"/>
                                    </p:animScale>
                                    <p:animScale>
                                      <p:cBhvr>
                                        <p:cTn id="106" dur="26">
                                          <p:stCondLst>
                                            <p:cond delay="1808"/>
                                          </p:stCondLst>
                                        </p:cTn>
                                        <p:tgtEl>
                                          <p:spTgt spid="3">
                                            <p:txEl>
                                              <p:pRg st="5" end="5"/>
                                            </p:txEl>
                                          </p:spTgt>
                                        </p:tgtEl>
                                      </p:cBhvr>
                                      <p:to x="100000" y="95000"/>
                                    </p:animScale>
                                    <p:animScale>
                                      <p:cBhvr>
                                        <p:cTn id="107" dur="166" decel="50000">
                                          <p:stCondLst>
                                            <p:cond delay="1834"/>
                                          </p:stCondLst>
                                        </p:cTn>
                                        <p:tgtEl>
                                          <p:spTgt spid="3">
                                            <p:txEl>
                                              <p:pRg st="5" end="5"/>
                                            </p:txEl>
                                          </p:spTgt>
                                        </p:tgtEl>
                                      </p:cBhvr>
                                      <p:to x="100000" y="100000"/>
                                    </p:animScale>
                                  </p:childTnLst>
                                </p:cTn>
                              </p:par>
                              <p:par>
                                <p:cTn id="108" presetID="26" presetClass="entr" presetSubtype="0" fill="hold" nodeType="with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down)">
                                      <p:cBhvr>
                                        <p:cTn id="110" dur="580">
                                          <p:stCondLst>
                                            <p:cond delay="0"/>
                                          </p:stCondLst>
                                        </p:cTn>
                                        <p:tgtEl>
                                          <p:spTgt spid="3">
                                            <p:txEl>
                                              <p:pRg st="6" end="6"/>
                                            </p:txEl>
                                          </p:spTgt>
                                        </p:tgtEl>
                                      </p:cBhvr>
                                    </p:animEffect>
                                    <p:anim calcmode="lin" valueType="num">
                                      <p:cBhvr>
                                        <p:cTn id="11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6" dur="26">
                                          <p:stCondLst>
                                            <p:cond delay="650"/>
                                          </p:stCondLst>
                                        </p:cTn>
                                        <p:tgtEl>
                                          <p:spTgt spid="3">
                                            <p:txEl>
                                              <p:pRg st="6" end="6"/>
                                            </p:txEl>
                                          </p:spTgt>
                                        </p:tgtEl>
                                      </p:cBhvr>
                                      <p:to x="100000" y="60000"/>
                                    </p:animScale>
                                    <p:animScale>
                                      <p:cBhvr>
                                        <p:cTn id="117" dur="166" decel="50000">
                                          <p:stCondLst>
                                            <p:cond delay="676"/>
                                          </p:stCondLst>
                                        </p:cTn>
                                        <p:tgtEl>
                                          <p:spTgt spid="3">
                                            <p:txEl>
                                              <p:pRg st="6" end="6"/>
                                            </p:txEl>
                                          </p:spTgt>
                                        </p:tgtEl>
                                      </p:cBhvr>
                                      <p:to x="100000" y="100000"/>
                                    </p:animScale>
                                    <p:animScale>
                                      <p:cBhvr>
                                        <p:cTn id="118" dur="26">
                                          <p:stCondLst>
                                            <p:cond delay="1312"/>
                                          </p:stCondLst>
                                        </p:cTn>
                                        <p:tgtEl>
                                          <p:spTgt spid="3">
                                            <p:txEl>
                                              <p:pRg st="6" end="6"/>
                                            </p:txEl>
                                          </p:spTgt>
                                        </p:tgtEl>
                                      </p:cBhvr>
                                      <p:to x="100000" y="80000"/>
                                    </p:animScale>
                                    <p:animScale>
                                      <p:cBhvr>
                                        <p:cTn id="119" dur="166" decel="50000">
                                          <p:stCondLst>
                                            <p:cond delay="1338"/>
                                          </p:stCondLst>
                                        </p:cTn>
                                        <p:tgtEl>
                                          <p:spTgt spid="3">
                                            <p:txEl>
                                              <p:pRg st="6" end="6"/>
                                            </p:txEl>
                                          </p:spTgt>
                                        </p:tgtEl>
                                      </p:cBhvr>
                                      <p:to x="100000" y="100000"/>
                                    </p:animScale>
                                    <p:animScale>
                                      <p:cBhvr>
                                        <p:cTn id="120" dur="26">
                                          <p:stCondLst>
                                            <p:cond delay="1642"/>
                                          </p:stCondLst>
                                        </p:cTn>
                                        <p:tgtEl>
                                          <p:spTgt spid="3">
                                            <p:txEl>
                                              <p:pRg st="6" end="6"/>
                                            </p:txEl>
                                          </p:spTgt>
                                        </p:tgtEl>
                                      </p:cBhvr>
                                      <p:to x="100000" y="90000"/>
                                    </p:animScale>
                                    <p:animScale>
                                      <p:cBhvr>
                                        <p:cTn id="121" dur="166" decel="50000">
                                          <p:stCondLst>
                                            <p:cond delay="1668"/>
                                          </p:stCondLst>
                                        </p:cTn>
                                        <p:tgtEl>
                                          <p:spTgt spid="3">
                                            <p:txEl>
                                              <p:pRg st="6" end="6"/>
                                            </p:txEl>
                                          </p:spTgt>
                                        </p:tgtEl>
                                      </p:cBhvr>
                                      <p:to x="100000" y="100000"/>
                                    </p:animScale>
                                    <p:animScale>
                                      <p:cBhvr>
                                        <p:cTn id="122" dur="26">
                                          <p:stCondLst>
                                            <p:cond delay="1808"/>
                                          </p:stCondLst>
                                        </p:cTn>
                                        <p:tgtEl>
                                          <p:spTgt spid="3">
                                            <p:txEl>
                                              <p:pRg st="6" end="6"/>
                                            </p:txEl>
                                          </p:spTgt>
                                        </p:tgtEl>
                                      </p:cBhvr>
                                      <p:to x="100000" y="95000"/>
                                    </p:animScale>
                                    <p:animScale>
                                      <p:cBhvr>
                                        <p:cTn id="123"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597</TotalTime>
  <Words>2998</Words>
  <Application>Microsoft Office PowerPoint</Application>
  <PresentationFormat>Widescreen</PresentationFormat>
  <Paragraphs>219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Gothic</vt:lpstr>
      <vt:lpstr>Wingdings 3</vt:lpstr>
      <vt:lpstr>Ion</vt:lpstr>
      <vt:lpstr>CASTPONE PROJECT - 1</vt:lpstr>
      <vt:lpstr>HEART   DISEASE   DETECTION </vt:lpstr>
      <vt:lpstr>OBJECTIVE:</vt:lpstr>
      <vt:lpstr>WHY I CHOOSE THIS PROJECT?</vt:lpstr>
      <vt:lpstr>WHY I CHOOSE THIS PROJECT?</vt:lpstr>
      <vt:lpstr>GOAL SETTING OF THE PROJECT:</vt:lpstr>
      <vt:lpstr>PLANNING ON PROJECT:</vt:lpstr>
      <vt:lpstr>PLANNING ON PROJECT:</vt:lpstr>
      <vt:lpstr>PROCEDURE ON THE DATA FOR MODEL BUILDING: </vt:lpstr>
      <vt:lpstr>MAIN PART</vt:lpstr>
      <vt:lpstr>PROBLEM STATEMENT:</vt:lpstr>
      <vt:lpstr>ABOUT DATASET:</vt:lpstr>
      <vt:lpstr>ABOUT DATASET: </vt:lpstr>
      <vt:lpstr>DATASET ATTRIBUTES:</vt:lpstr>
      <vt:lpstr>DATA ATTRIBUTES:</vt:lpstr>
      <vt:lpstr>DATA ATTRIBUTES:</vt:lpstr>
      <vt:lpstr>SELECTION OF RANGE:</vt:lpstr>
      <vt:lpstr>EDA ANALYSIS:</vt:lpstr>
      <vt:lpstr>EDA ANALYSIS:</vt:lpstr>
      <vt:lpstr>EDA ANALYSIS:</vt:lpstr>
      <vt:lpstr>EDA ANALYSIS:</vt:lpstr>
      <vt:lpstr>EDA ANALYSIS:</vt:lpstr>
      <vt:lpstr>EDA ANALYSIS:</vt:lpstr>
      <vt:lpstr>EDA ANALYSIS:</vt:lpstr>
      <vt:lpstr>MODEL BULIDING:</vt:lpstr>
      <vt:lpstr>MODEL BUILDING:</vt:lpstr>
      <vt:lpstr>MODEL BUILDING:</vt:lpstr>
      <vt:lpstr>MODEL BUILDING: </vt:lpstr>
      <vt:lpstr>TOOLS AND PLATFORM:</vt:lpstr>
      <vt:lpstr>CHALLENGES:</vt:lpstr>
      <vt:lpstr>SOLUTION ON CHALLENGES:</vt:lpstr>
      <vt:lpstr>ADVANTAGES:</vt:lpstr>
      <vt:lpstr>DISADVANTAGES: </vt:lpstr>
      <vt:lpstr>APPLICATIONS , BENEFITS AND AMOUNT OF TIME:</vt:lpstr>
      <vt:lpstr>CONCLUSION</vt:lpstr>
      <vt:lpstr>OUTCOME AND ACCURACY:</vt:lpstr>
      <vt:lpstr>DETAILED ACCURACY OF DIFFERENT ALGORITHMS:</vt:lpstr>
      <vt:lpstr>IMPROVEMENT:</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CASTPONE PROJECT - 1</dc:title>
  <dc:creator>Aishwary Marathe</dc:creator>
  <cp:lastModifiedBy>Aishwary Marathe</cp:lastModifiedBy>
  <cp:revision>3</cp:revision>
  <dcterms:created xsi:type="dcterms:W3CDTF">2023-09-09T07:15:31Z</dcterms:created>
  <dcterms:modified xsi:type="dcterms:W3CDTF">2023-09-13T08:03:34Z</dcterms:modified>
</cp:coreProperties>
</file>