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3" r:id="rId25"/>
    <p:sldId id="284" r:id="rId26"/>
    <p:sldId id="285" r:id="rId27"/>
    <p:sldId id="286" r:id="rId28"/>
    <p:sldId id="279" r:id="rId29"/>
    <p:sldId id="280" r:id="rId30"/>
    <p:sldId id="281" r:id="rId31"/>
    <p:sldId id="290"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9D703-5B8C-42B8-ADBB-19DFD64733C2}"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351008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12320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1282592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389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405785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9D703-5B8C-42B8-ADBB-19DFD64733C2}"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395312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9D703-5B8C-42B8-ADBB-19DFD64733C2}"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2188283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9D703-5B8C-42B8-ADBB-19DFD64733C2}"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302535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9D703-5B8C-42B8-ADBB-19DFD64733C2}"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221037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9D703-5B8C-42B8-ADBB-19DFD64733C2}"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263620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9D703-5B8C-42B8-ADBB-19DFD64733C2}"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357281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170027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9D703-5B8C-42B8-ADBB-19DFD64733C2}"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107672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9D703-5B8C-42B8-ADBB-19DFD64733C2}"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90603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9D703-5B8C-42B8-ADBB-19DFD64733C2}"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61252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66735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9D703-5B8C-42B8-ADBB-19DFD64733C2}"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BE2F5-32C5-436E-9A3D-A0469F05F60C}" type="slidenum">
              <a:rPr lang="en-IN" smtClean="0"/>
              <a:t>‹#›</a:t>
            </a:fld>
            <a:endParaRPr lang="en-IN"/>
          </a:p>
        </p:txBody>
      </p:sp>
    </p:spTree>
    <p:extLst>
      <p:ext uri="{BB962C8B-B14F-4D97-AF65-F5344CB8AC3E}">
        <p14:creationId xmlns:p14="http://schemas.microsoft.com/office/powerpoint/2010/main" val="77213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49D703-5B8C-42B8-ADBB-19DFD64733C2}" type="datetimeFigureOut">
              <a:rPr lang="en-IN" smtClean="0"/>
              <a:t>27-09-2023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5BBE2F5-32C5-436E-9A3D-A0469F05F60C}" type="slidenum">
              <a:rPr lang="en-IN" smtClean="0"/>
              <a:t>‹#›</a:t>
            </a:fld>
            <a:endParaRPr lang="en-IN"/>
          </a:p>
        </p:txBody>
      </p:sp>
    </p:spTree>
    <p:extLst>
      <p:ext uri="{BB962C8B-B14F-4D97-AF65-F5344CB8AC3E}">
        <p14:creationId xmlns:p14="http://schemas.microsoft.com/office/powerpoint/2010/main" val="23793493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28BF-A54C-43DE-D6F5-9F4D644DCC19}"/>
              </a:ext>
            </a:extLst>
          </p:cNvPr>
          <p:cNvSpPr>
            <a:spLocks noGrp="1"/>
          </p:cNvSpPr>
          <p:nvPr>
            <p:ph type="title"/>
          </p:nvPr>
        </p:nvSpPr>
        <p:spPr>
          <a:xfrm>
            <a:off x="1143001" y="2062065"/>
            <a:ext cx="10131425" cy="3480319"/>
          </a:xfrm>
        </p:spPr>
        <p:txBody>
          <a:bodyPr>
            <a:normAutofit/>
          </a:bodyPr>
          <a:lstStyle/>
          <a:p>
            <a:pPr algn="ctr"/>
            <a:r>
              <a:rPr lang="en-IN" sz="4800" dirty="0">
                <a:solidFill>
                  <a:srgbClr val="FFFF00"/>
                </a:solidFill>
              </a:rPr>
              <a:t>CASTPONE PROJECT – 2</a:t>
            </a:r>
            <a:br>
              <a:rPr lang="en-IN" sz="4800" dirty="0">
                <a:solidFill>
                  <a:srgbClr val="FFFF00"/>
                </a:solidFill>
              </a:rPr>
            </a:br>
            <a:br>
              <a:rPr lang="en-IN" sz="4800" dirty="0">
                <a:solidFill>
                  <a:srgbClr val="FFFF00"/>
                </a:solidFill>
              </a:rPr>
            </a:br>
            <a:br>
              <a:rPr lang="en-IN" dirty="0"/>
            </a:br>
            <a:r>
              <a:rPr lang="en-IN" dirty="0">
                <a:solidFill>
                  <a:srgbClr val="FF0000"/>
                </a:solidFill>
              </a:rPr>
              <a:t>INTRODUCTION</a:t>
            </a:r>
          </a:p>
        </p:txBody>
      </p:sp>
    </p:spTree>
    <p:extLst>
      <p:ext uri="{BB962C8B-B14F-4D97-AF65-F5344CB8AC3E}">
        <p14:creationId xmlns:p14="http://schemas.microsoft.com/office/powerpoint/2010/main" val="290911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6314-F14D-3DF1-C378-F7480E21A9A0}"/>
              </a:ext>
            </a:extLst>
          </p:cNvPr>
          <p:cNvSpPr>
            <a:spLocks noGrp="1"/>
          </p:cNvSpPr>
          <p:nvPr>
            <p:ph type="title"/>
          </p:nvPr>
        </p:nvSpPr>
        <p:spPr>
          <a:xfrm>
            <a:off x="913795" y="609601"/>
            <a:ext cx="10353761" cy="734008"/>
          </a:xfrm>
        </p:spPr>
        <p:txBody>
          <a:bodyPr/>
          <a:lstStyle/>
          <a:p>
            <a:pPr algn="l"/>
            <a:r>
              <a:rPr lang="en-IN" dirty="0"/>
              <a:t>PROBLEM STATEMENT:</a:t>
            </a:r>
          </a:p>
        </p:txBody>
      </p:sp>
      <p:sp>
        <p:nvSpPr>
          <p:cNvPr id="3" name="Content Placeholder 2">
            <a:extLst>
              <a:ext uri="{FF2B5EF4-FFF2-40B4-BE49-F238E27FC236}">
                <a16:creationId xmlns:a16="http://schemas.microsoft.com/office/drawing/2014/main" id="{87C9FFE0-754A-7126-48FC-22DA6437E460}"/>
              </a:ext>
            </a:extLst>
          </p:cNvPr>
          <p:cNvSpPr>
            <a:spLocks noGrp="1"/>
          </p:cNvSpPr>
          <p:nvPr>
            <p:ph idx="1"/>
          </p:nvPr>
        </p:nvSpPr>
        <p:spPr>
          <a:xfrm>
            <a:off x="913795" y="1240971"/>
            <a:ext cx="10353762" cy="2267339"/>
          </a:xfrm>
        </p:spPr>
        <p:txBody>
          <a:bodyPr>
            <a:normAutofit lnSpcReduction="10000"/>
          </a:bodyPr>
          <a:lstStyle/>
          <a:p>
            <a:r>
              <a:rPr lang="en-IN" dirty="0"/>
              <a:t>To provide a sentiment analysis system for customer review classification, that may be helpful to analyse the information  where opinions are highly unstructured and are either positive or negative.</a:t>
            </a:r>
          </a:p>
          <a:p>
            <a:r>
              <a:rPr lang="en-IN" dirty="0"/>
              <a:t>Do the sentiment analysis of restaurant reviews and interpret the customer behaviour towards different restaurants and find the best fitted model for classification of the reviews for future development of restaurant management industry.</a:t>
            </a:r>
          </a:p>
          <a:p>
            <a:endParaRPr lang="en-IN" dirty="0"/>
          </a:p>
        </p:txBody>
      </p:sp>
      <p:pic>
        <p:nvPicPr>
          <p:cNvPr id="5" name="Picture 4">
            <a:extLst>
              <a:ext uri="{FF2B5EF4-FFF2-40B4-BE49-F238E27FC236}">
                <a16:creationId xmlns:a16="http://schemas.microsoft.com/office/drawing/2014/main" id="{17C26231-FEB8-A5D2-49B2-51248294F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3592286"/>
            <a:ext cx="9965093" cy="2656113"/>
          </a:xfrm>
          <a:prstGeom prst="rect">
            <a:avLst/>
          </a:prstGeom>
        </p:spPr>
      </p:pic>
    </p:spTree>
    <p:extLst>
      <p:ext uri="{BB962C8B-B14F-4D97-AF65-F5344CB8AC3E}">
        <p14:creationId xmlns:p14="http://schemas.microsoft.com/office/powerpoint/2010/main" val="30576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DD3D-81FB-EB00-E20A-BC1050B6AB40}"/>
              </a:ext>
            </a:extLst>
          </p:cNvPr>
          <p:cNvSpPr>
            <a:spLocks noGrp="1"/>
          </p:cNvSpPr>
          <p:nvPr>
            <p:ph type="title"/>
          </p:nvPr>
        </p:nvSpPr>
        <p:spPr>
          <a:xfrm>
            <a:off x="913795" y="609601"/>
            <a:ext cx="10353761" cy="724678"/>
          </a:xfrm>
        </p:spPr>
        <p:txBody>
          <a:bodyPr/>
          <a:lstStyle/>
          <a:p>
            <a:pPr algn="l"/>
            <a:r>
              <a:rPr lang="en-IN" dirty="0"/>
              <a:t>ABOUT DATASET:</a:t>
            </a:r>
          </a:p>
        </p:txBody>
      </p:sp>
      <p:sp>
        <p:nvSpPr>
          <p:cNvPr id="3" name="Content Placeholder 2">
            <a:extLst>
              <a:ext uri="{FF2B5EF4-FFF2-40B4-BE49-F238E27FC236}">
                <a16:creationId xmlns:a16="http://schemas.microsoft.com/office/drawing/2014/main" id="{774669CA-F879-C41C-99B1-6F43BCEE80ED}"/>
              </a:ext>
            </a:extLst>
          </p:cNvPr>
          <p:cNvSpPr>
            <a:spLocks noGrp="1"/>
          </p:cNvSpPr>
          <p:nvPr>
            <p:ph idx="1"/>
          </p:nvPr>
        </p:nvSpPr>
        <p:spPr>
          <a:xfrm>
            <a:off x="913795" y="1259633"/>
            <a:ext cx="10353762" cy="5159828"/>
          </a:xfrm>
        </p:spPr>
        <p:txBody>
          <a:bodyPr/>
          <a:lstStyle/>
          <a:p>
            <a:r>
              <a:rPr lang="en-IN" dirty="0"/>
              <a:t>The dataset I get for target achieving is complete unstructured with customer reviews and its rating details.</a:t>
            </a:r>
          </a:p>
          <a:p>
            <a:r>
              <a:rPr lang="en-IN" dirty="0"/>
              <a:t>The dataset is completely suited for NLP process and its operations.</a:t>
            </a:r>
          </a:p>
          <a:p>
            <a:r>
              <a:rPr lang="en-IN" dirty="0"/>
              <a:t>The dataset contains 10000 rows with 8 columns.</a:t>
            </a:r>
          </a:p>
          <a:p>
            <a:r>
              <a:rPr lang="en-IN" dirty="0"/>
              <a:t>It contains reviews of different restaurants done by customer as per their service and other related stuff regarding food.</a:t>
            </a:r>
          </a:p>
          <a:p>
            <a:r>
              <a:rPr lang="en-IN" dirty="0"/>
              <a:t>It also contains name of the customer , its rating given to the restaurants and at what time the rating is posted.</a:t>
            </a:r>
          </a:p>
          <a:p>
            <a:r>
              <a:rPr lang="en-IN" dirty="0"/>
              <a:t>The data is completely natural language base with not any continuous value in it.</a:t>
            </a:r>
          </a:p>
          <a:p>
            <a:r>
              <a:rPr lang="en-IN" dirty="0"/>
              <a:t>It is structured for sentiment analysis by which it can focuses on customer behaviour towards restaurant management system.</a:t>
            </a:r>
          </a:p>
          <a:p>
            <a:endParaRPr lang="en-IN" dirty="0"/>
          </a:p>
        </p:txBody>
      </p:sp>
    </p:spTree>
    <p:extLst>
      <p:ext uri="{BB962C8B-B14F-4D97-AF65-F5344CB8AC3E}">
        <p14:creationId xmlns:p14="http://schemas.microsoft.com/office/powerpoint/2010/main" val="358862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2000"/>
                                        <p:tgtEl>
                                          <p:spTgt spid="3">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heel(1)">
                                      <p:cBhvr>
                                        <p:cTn id="30"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DE4B-A303-FD8C-7A56-5773D0CFB0E5}"/>
              </a:ext>
            </a:extLst>
          </p:cNvPr>
          <p:cNvSpPr>
            <a:spLocks noGrp="1"/>
          </p:cNvSpPr>
          <p:nvPr>
            <p:ph type="title"/>
          </p:nvPr>
        </p:nvSpPr>
        <p:spPr>
          <a:xfrm>
            <a:off x="913795" y="609600"/>
            <a:ext cx="10353761" cy="780661"/>
          </a:xfrm>
        </p:spPr>
        <p:txBody>
          <a:bodyPr/>
          <a:lstStyle/>
          <a:p>
            <a:pPr algn="l"/>
            <a:r>
              <a:rPr lang="en-IN" dirty="0"/>
              <a:t>DATASET ATTRIBUTES:</a:t>
            </a:r>
          </a:p>
        </p:txBody>
      </p:sp>
      <p:sp>
        <p:nvSpPr>
          <p:cNvPr id="3" name="Content Placeholder 2">
            <a:extLst>
              <a:ext uri="{FF2B5EF4-FFF2-40B4-BE49-F238E27FC236}">
                <a16:creationId xmlns:a16="http://schemas.microsoft.com/office/drawing/2014/main" id="{5B5D19E2-B843-3130-7E41-D8306B39F7B2}"/>
              </a:ext>
            </a:extLst>
          </p:cNvPr>
          <p:cNvSpPr>
            <a:spLocks noGrp="1"/>
          </p:cNvSpPr>
          <p:nvPr>
            <p:ph idx="1"/>
          </p:nvPr>
        </p:nvSpPr>
        <p:spPr>
          <a:xfrm>
            <a:off x="913795" y="1324947"/>
            <a:ext cx="10353762" cy="4466253"/>
          </a:xfrm>
        </p:spPr>
        <p:txBody>
          <a:bodyPr/>
          <a:lstStyle/>
          <a:p>
            <a:pPr marL="457200" indent="-457200">
              <a:buClr>
                <a:srgbClr val="FFFF00"/>
              </a:buClr>
              <a:buFont typeface="+mj-lt"/>
              <a:buAutoNum type="arabicPeriod"/>
            </a:pPr>
            <a:r>
              <a:rPr lang="en-IN" dirty="0"/>
              <a:t>Restaurant : Name of the restaurant.</a:t>
            </a:r>
          </a:p>
          <a:p>
            <a:pPr marL="457200" indent="-457200">
              <a:buClr>
                <a:srgbClr val="FFFF00"/>
              </a:buClr>
              <a:buFont typeface="+mj-lt"/>
              <a:buAutoNum type="arabicPeriod"/>
            </a:pPr>
            <a:r>
              <a:rPr lang="en-IN" dirty="0"/>
              <a:t>Reviewer : Name of the customer which give review to the restaurant.</a:t>
            </a:r>
          </a:p>
          <a:p>
            <a:pPr marL="457200" indent="-457200">
              <a:buClr>
                <a:srgbClr val="FFFF00"/>
              </a:buClr>
              <a:buFont typeface="+mj-lt"/>
              <a:buAutoNum type="arabicPeriod"/>
            </a:pPr>
            <a:r>
              <a:rPr lang="en-IN" dirty="0"/>
              <a:t>Review : Review of the customer.</a:t>
            </a:r>
          </a:p>
          <a:p>
            <a:pPr marL="457200" indent="-457200">
              <a:buClr>
                <a:srgbClr val="FFFF00"/>
              </a:buClr>
              <a:buFont typeface="+mj-lt"/>
              <a:buAutoNum type="arabicPeriod"/>
            </a:pPr>
            <a:r>
              <a:rPr lang="en-IN" dirty="0"/>
              <a:t>Rating : Points given by the customer to restaurants in the scale of 1 to 5 to describe its compatibility in all manners.</a:t>
            </a:r>
          </a:p>
          <a:p>
            <a:pPr marL="457200" indent="-457200">
              <a:buClr>
                <a:srgbClr val="FFFF00"/>
              </a:buClr>
              <a:buFont typeface="+mj-lt"/>
              <a:buAutoNum type="arabicPeriod"/>
            </a:pPr>
            <a:r>
              <a:rPr lang="en-IN" dirty="0"/>
              <a:t>Metadata : Data related to reviews and its followers.</a:t>
            </a:r>
          </a:p>
          <a:p>
            <a:pPr marL="457200" indent="-457200">
              <a:buClr>
                <a:srgbClr val="FFFF00"/>
              </a:buClr>
              <a:buFont typeface="+mj-lt"/>
              <a:buAutoNum type="arabicPeriod"/>
            </a:pPr>
            <a:r>
              <a:rPr lang="en-IN" dirty="0"/>
              <a:t>Time : Time related to the posting of review by the customer.</a:t>
            </a:r>
          </a:p>
          <a:p>
            <a:pPr marL="457200" indent="-457200">
              <a:buClr>
                <a:srgbClr val="FFFF00"/>
              </a:buClr>
              <a:buFont typeface="+mj-lt"/>
              <a:buAutoNum type="arabicPeriod"/>
            </a:pPr>
            <a:r>
              <a:rPr lang="en-IN" dirty="0"/>
              <a:t>Pictures : Data related to customer pictures.</a:t>
            </a:r>
          </a:p>
          <a:p>
            <a:pPr marL="457200" indent="-457200">
              <a:buClr>
                <a:srgbClr val="FFFF00"/>
              </a:buClr>
              <a:buFont typeface="+mj-lt"/>
              <a:buAutoNum type="arabicPeriod"/>
            </a:pPr>
            <a:r>
              <a:rPr lang="en-IN" dirty="0"/>
              <a:t>7514 : A numerical column with only one value.</a:t>
            </a:r>
          </a:p>
          <a:p>
            <a:pPr marL="457200" indent="-457200">
              <a:buClr>
                <a:srgbClr val="FFFF00"/>
              </a:buClr>
              <a:buFont typeface="+mj-lt"/>
              <a:buAutoNum type="arabicPeriod"/>
            </a:pPr>
            <a:endParaRPr lang="en-IN" dirty="0"/>
          </a:p>
        </p:txBody>
      </p:sp>
    </p:spTree>
    <p:extLst>
      <p:ext uri="{BB962C8B-B14F-4D97-AF65-F5344CB8AC3E}">
        <p14:creationId xmlns:p14="http://schemas.microsoft.com/office/powerpoint/2010/main" val="6425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2000"/>
                                        <p:tgtEl>
                                          <p:spTgt spid="3">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in)">
                                      <p:cBhvr>
                                        <p:cTn id="16" dur="2000"/>
                                        <p:tgtEl>
                                          <p:spTgt spid="3">
                                            <p:txEl>
                                              <p:pRg st="1" end="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2000"/>
                                        <p:tgtEl>
                                          <p:spTgt spid="3">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2000"/>
                                        <p:tgtEl>
                                          <p:spTgt spid="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2000"/>
                                        <p:tgtEl>
                                          <p:spTgt spid="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ox(in)">
                                      <p:cBhvr>
                                        <p:cTn id="31" dur="2000"/>
                                        <p:tgtEl>
                                          <p:spTgt spid="3">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B254-77E6-0DA0-917B-36388AEDAD76}"/>
              </a:ext>
            </a:extLst>
          </p:cNvPr>
          <p:cNvSpPr>
            <a:spLocks noGrp="1"/>
          </p:cNvSpPr>
          <p:nvPr>
            <p:ph type="title"/>
          </p:nvPr>
        </p:nvSpPr>
        <p:spPr>
          <a:xfrm>
            <a:off x="913795" y="609601"/>
            <a:ext cx="10353761" cy="1116561"/>
          </a:xfrm>
        </p:spPr>
        <p:txBody>
          <a:bodyPr/>
          <a:lstStyle/>
          <a:p>
            <a:pPr algn="l"/>
            <a:r>
              <a:rPr lang="en-IN" dirty="0"/>
              <a:t>LOADING THE DATASET AND IMPORTING LIBRARIES:</a:t>
            </a:r>
          </a:p>
        </p:txBody>
      </p:sp>
      <p:sp>
        <p:nvSpPr>
          <p:cNvPr id="3" name="Content Placeholder 2">
            <a:extLst>
              <a:ext uri="{FF2B5EF4-FFF2-40B4-BE49-F238E27FC236}">
                <a16:creationId xmlns:a16="http://schemas.microsoft.com/office/drawing/2014/main" id="{9898D02A-1C93-9745-8225-4406D87B48D8}"/>
              </a:ext>
            </a:extLst>
          </p:cNvPr>
          <p:cNvSpPr>
            <a:spLocks noGrp="1"/>
          </p:cNvSpPr>
          <p:nvPr>
            <p:ph idx="1"/>
          </p:nvPr>
        </p:nvSpPr>
        <p:spPr>
          <a:xfrm>
            <a:off x="913795" y="1726162"/>
            <a:ext cx="10353762" cy="5010539"/>
          </a:xfrm>
        </p:spPr>
        <p:txBody>
          <a:bodyPr/>
          <a:lstStyle/>
          <a:p>
            <a:r>
              <a:rPr lang="en-IN" dirty="0"/>
              <a:t>Firstly I loaded the dataset in python and saw its detailed structure means how it looks like.</a:t>
            </a:r>
          </a:p>
          <a:p>
            <a:r>
              <a:rPr lang="en-IN" dirty="0"/>
              <a:t>Then I import the needed libraries which are getting further useful for model building and target achieving.</a:t>
            </a:r>
          </a:p>
          <a:p>
            <a:endParaRPr lang="en-IN" dirty="0"/>
          </a:p>
          <a:p>
            <a:pPr marL="0" indent="0">
              <a:buNone/>
            </a:pPr>
            <a:endParaRPr lang="en-IN" dirty="0"/>
          </a:p>
        </p:txBody>
      </p:sp>
      <p:pic>
        <p:nvPicPr>
          <p:cNvPr id="5" name="Picture 4">
            <a:extLst>
              <a:ext uri="{FF2B5EF4-FFF2-40B4-BE49-F238E27FC236}">
                <a16:creationId xmlns:a16="http://schemas.microsoft.com/office/drawing/2014/main" id="{5F928E6A-B7E1-B99A-B0BB-1EE49500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205" y="3429000"/>
            <a:ext cx="9045724" cy="2819400"/>
          </a:xfrm>
          <a:prstGeom prst="rect">
            <a:avLst/>
          </a:prstGeom>
        </p:spPr>
      </p:pic>
      <p:sp>
        <p:nvSpPr>
          <p:cNvPr id="6" name="TextBox 5">
            <a:extLst>
              <a:ext uri="{FF2B5EF4-FFF2-40B4-BE49-F238E27FC236}">
                <a16:creationId xmlns:a16="http://schemas.microsoft.com/office/drawing/2014/main" id="{8E300A0F-D22E-78E0-C2C1-16B4463E8935}"/>
              </a:ext>
            </a:extLst>
          </p:cNvPr>
          <p:cNvSpPr txBox="1"/>
          <p:nvPr/>
        </p:nvSpPr>
        <p:spPr>
          <a:xfrm>
            <a:off x="3954626" y="6248400"/>
            <a:ext cx="3834882" cy="369332"/>
          </a:xfrm>
          <a:prstGeom prst="rect">
            <a:avLst/>
          </a:prstGeom>
          <a:noFill/>
        </p:spPr>
        <p:txBody>
          <a:bodyPr wrap="square" rtlCol="0">
            <a:spAutoFit/>
          </a:bodyPr>
          <a:lstStyle/>
          <a:p>
            <a:pPr algn="ctr"/>
            <a:r>
              <a:rPr lang="en-IN" dirty="0"/>
              <a:t>DATASET LOADING</a:t>
            </a:r>
          </a:p>
        </p:txBody>
      </p:sp>
    </p:spTree>
    <p:extLst>
      <p:ext uri="{BB962C8B-B14F-4D97-AF65-F5344CB8AC3E}">
        <p14:creationId xmlns:p14="http://schemas.microsoft.com/office/powerpoint/2010/main" val="10846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heel(1)">
                                      <p:cBhvr>
                                        <p:cTn id="30"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F83C-CC44-E9D3-5F40-E36D76649C54}"/>
              </a:ext>
            </a:extLst>
          </p:cNvPr>
          <p:cNvSpPr>
            <a:spLocks noGrp="1"/>
          </p:cNvSpPr>
          <p:nvPr>
            <p:ph type="title"/>
          </p:nvPr>
        </p:nvSpPr>
        <p:spPr>
          <a:xfrm>
            <a:off x="913795" y="609600"/>
            <a:ext cx="10353761" cy="780661"/>
          </a:xfrm>
        </p:spPr>
        <p:txBody>
          <a:bodyPr/>
          <a:lstStyle/>
          <a:p>
            <a:pPr algn="l"/>
            <a:r>
              <a:rPr lang="en-IN" dirty="0"/>
              <a:t>DATA CLEANING:</a:t>
            </a:r>
          </a:p>
        </p:txBody>
      </p:sp>
      <p:sp>
        <p:nvSpPr>
          <p:cNvPr id="3" name="Content Placeholder 2">
            <a:extLst>
              <a:ext uri="{FF2B5EF4-FFF2-40B4-BE49-F238E27FC236}">
                <a16:creationId xmlns:a16="http://schemas.microsoft.com/office/drawing/2014/main" id="{A257900A-FE63-8D64-8950-D848D922B266}"/>
              </a:ext>
            </a:extLst>
          </p:cNvPr>
          <p:cNvSpPr>
            <a:spLocks noGrp="1"/>
          </p:cNvSpPr>
          <p:nvPr>
            <p:ph idx="1"/>
          </p:nvPr>
        </p:nvSpPr>
        <p:spPr>
          <a:xfrm>
            <a:off x="913795" y="1278293"/>
            <a:ext cx="10353762" cy="5365103"/>
          </a:xfrm>
        </p:spPr>
        <p:txBody>
          <a:bodyPr/>
          <a:lstStyle/>
          <a:p>
            <a:r>
              <a:rPr lang="en-IN" dirty="0"/>
              <a:t>For data cleaning I obtain the primary info about each column means column type, column contain and data size.</a:t>
            </a:r>
          </a:p>
          <a:p>
            <a:r>
              <a:rPr lang="en-IN" dirty="0"/>
              <a:t>As firstly mentioned the data has 10000 rows with 8 columns. Their type are mentioned in the picture.</a:t>
            </a:r>
          </a:p>
          <a:p>
            <a:r>
              <a:rPr lang="en-IN" dirty="0"/>
              <a:t>Then I drop the column ‘7514’ as it has only one value and its of no use in further data processing.</a:t>
            </a:r>
          </a:p>
          <a:p>
            <a:pPr marL="0" indent="0">
              <a:buNone/>
            </a:pPr>
            <a:endParaRPr lang="en-IN" dirty="0"/>
          </a:p>
        </p:txBody>
      </p:sp>
      <p:pic>
        <p:nvPicPr>
          <p:cNvPr id="5" name="Picture 4">
            <a:extLst>
              <a:ext uri="{FF2B5EF4-FFF2-40B4-BE49-F238E27FC236}">
                <a16:creationId xmlns:a16="http://schemas.microsoft.com/office/drawing/2014/main" id="{117E20BD-EEB8-C3A9-0C67-8D7A4848B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805" y="3929650"/>
            <a:ext cx="3223539" cy="2133785"/>
          </a:xfrm>
          <a:prstGeom prst="rect">
            <a:avLst/>
          </a:prstGeom>
        </p:spPr>
      </p:pic>
      <p:pic>
        <p:nvPicPr>
          <p:cNvPr id="7" name="Picture 6">
            <a:extLst>
              <a:ext uri="{FF2B5EF4-FFF2-40B4-BE49-F238E27FC236}">
                <a16:creationId xmlns:a16="http://schemas.microsoft.com/office/drawing/2014/main" id="{564A0764-33AC-CCEB-1343-D06483B20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354" y="3929651"/>
            <a:ext cx="5778841" cy="2133784"/>
          </a:xfrm>
          <a:prstGeom prst="rect">
            <a:avLst/>
          </a:prstGeom>
        </p:spPr>
      </p:pic>
      <p:sp>
        <p:nvSpPr>
          <p:cNvPr id="8" name="TextBox 7">
            <a:extLst>
              <a:ext uri="{FF2B5EF4-FFF2-40B4-BE49-F238E27FC236}">
                <a16:creationId xmlns:a16="http://schemas.microsoft.com/office/drawing/2014/main" id="{C881B1E7-7771-317F-8D06-5405B4B12E66}"/>
              </a:ext>
            </a:extLst>
          </p:cNvPr>
          <p:cNvSpPr txBox="1"/>
          <p:nvPr/>
        </p:nvSpPr>
        <p:spPr>
          <a:xfrm>
            <a:off x="1367805" y="6248400"/>
            <a:ext cx="3316162" cy="369332"/>
          </a:xfrm>
          <a:prstGeom prst="rect">
            <a:avLst/>
          </a:prstGeom>
          <a:noFill/>
        </p:spPr>
        <p:txBody>
          <a:bodyPr wrap="square" rtlCol="0">
            <a:spAutoFit/>
          </a:bodyPr>
          <a:lstStyle/>
          <a:p>
            <a:r>
              <a:rPr lang="en-IN" dirty="0"/>
              <a:t>A)Column type information</a:t>
            </a:r>
          </a:p>
        </p:txBody>
      </p:sp>
      <p:sp>
        <p:nvSpPr>
          <p:cNvPr id="9" name="TextBox 8">
            <a:extLst>
              <a:ext uri="{FF2B5EF4-FFF2-40B4-BE49-F238E27FC236}">
                <a16:creationId xmlns:a16="http://schemas.microsoft.com/office/drawing/2014/main" id="{057A1E60-6066-5132-72CA-5FC64A7D780F}"/>
              </a:ext>
            </a:extLst>
          </p:cNvPr>
          <p:cNvSpPr txBox="1"/>
          <p:nvPr/>
        </p:nvSpPr>
        <p:spPr>
          <a:xfrm>
            <a:off x="5365102" y="6281874"/>
            <a:ext cx="5337110" cy="369332"/>
          </a:xfrm>
          <a:prstGeom prst="rect">
            <a:avLst/>
          </a:prstGeom>
          <a:noFill/>
        </p:spPr>
        <p:txBody>
          <a:bodyPr wrap="square" rtlCol="0">
            <a:spAutoFit/>
          </a:bodyPr>
          <a:lstStyle/>
          <a:p>
            <a:r>
              <a:rPr lang="en-IN" dirty="0"/>
              <a:t>B)Appearance of data after dropping the column</a:t>
            </a:r>
          </a:p>
        </p:txBody>
      </p:sp>
    </p:spTree>
    <p:extLst>
      <p:ext uri="{BB962C8B-B14F-4D97-AF65-F5344CB8AC3E}">
        <p14:creationId xmlns:p14="http://schemas.microsoft.com/office/powerpoint/2010/main" val="26751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1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15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2" dur="75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45"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694E-81D3-FD9F-CCFF-2F63F9F6ADC2}"/>
              </a:ext>
            </a:extLst>
          </p:cNvPr>
          <p:cNvSpPr>
            <a:spLocks noGrp="1"/>
          </p:cNvSpPr>
          <p:nvPr>
            <p:ph type="title"/>
          </p:nvPr>
        </p:nvSpPr>
        <p:spPr>
          <a:xfrm>
            <a:off x="913795" y="609600"/>
            <a:ext cx="10353761" cy="622041"/>
          </a:xfrm>
        </p:spPr>
        <p:txBody>
          <a:bodyPr/>
          <a:lstStyle/>
          <a:p>
            <a:pPr algn="l"/>
            <a:r>
              <a:rPr lang="en-IN" dirty="0"/>
              <a:t>DATA CLEANING:</a:t>
            </a:r>
          </a:p>
        </p:txBody>
      </p:sp>
      <p:sp>
        <p:nvSpPr>
          <p:cNvPr id="3" name="Content Placeholder 2">
            <a:extLst>
              <a:ext uri="{FF2B5EF4-FFF2-40B4-BE49-F238E27FC236}">
                <a16:creationId xmlns:a16="http://schemas.microsoft.com/office/drawing/2014/main" id="{8E7045BD-1274-038F-5305-DBC22691A290}"/>
              </a:ext>
            </a:extLst>
          </p:cNvPr>
          <p:cNvSpPr>
            <a:spLocks noGrp="1"/>
          </p:cNvSpPr>
          <p:nvPr>
            <p:ph idx="1"/>
          </p:nvPr>
        </p:nvSpPr>
        <p:spPr>
          <a:xfrm>
            <a:off x="913795" y="1231640"/>
            <a:ext cx="10353762" cy="5355771"/>
          </a:xfrm>
        </p:spPr>
        <p:txBody>
          <a:bodyPr/>
          <a:lstStyle/>
          <a:p>
            <a:r>
              <a:rPr lang="en-IN" dirty="0"/>
              <a:t>Then I check for any duplicate values in the dataset. And found there are 36 duplicate values in the dataset. So I remove that values using data processing.</a:t>
            </a:r>
          </a:p>
          <a:p>
            <a:r>
              <a:rPr lang="en-IN" dirty="0"/>
              <a:t>Then I check for any null values in the dataset and drop them for further simple analysis and also get detail information about dataset using describe function.</a:t>
            </a:r>
          </a:p>
        </p:txBody>
      </p:sp>
      <p:pic>
        <p:nvPicPr>
          <p:cNvPr id="5" name="Picture 4">
            <a:extLst>
              <a:ext uri="{FF2B5EF4-FFF2-40B4-BE49-F238E27FC236}">
                <a16:creationId xmlns:a16="http://schemas.microsoft.com/office/drawing/2014/main" id="{403449A8-9D8C-02F3-E132-5C2E7A98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315" y="3203035"/>
            <a:ext cx="4320987" cy="2423326"/>
          </a:xfrm>
          <a:prstGeom prst="rect">
            <a:avLst/>
          </a:prstGeom>
        </p:spPr>
      </p:pic>
      <p:pic>
        <p:nvPicPr>
          <p:cNvPr id="7" name="Picture 6">
            <a:extLst>
              <a:ext uri="{FF2B5EF4-FFF2-40B4-BE49-F238E27FC236}">
                <a16:creationId xmlns:a16="http://schemas.microsoft.com/office/drawing/2014/main" id="{2FA21404-45FA-D9A2-57A8-DFA0AB292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065" y="3203033"/>
            <a:ext cx="3396343" cy="2423327"/>
          </a:xfrm>
          <a:prstGeom prst="rect">
            <a:avLst/>
          </a:prstGeom>
        </p:spPr>
      </p:pic>
      <p:sp>
        <p:nvSpPr>
          <p:cNvPr id="8" name="TextBox 7">
            <a:extLst>
              <a:ext uri="{FF2B5EF4-FFF2-40B4-BE49-F238E27FC236}">
                <a16:creationId xmlns:a16="http://schemas.microsoft.com/office/drawing/2014/main" id="{87050BEA-AE5F-4822-7645-FB819CC8799E}"/>
              </a:ext>
            </a:extLst>
          </p:cNvPr>
          <p:cNvSpPr txBox="1"/>
          <p:nvPr/>
        </p:nvSpPr>
        <p:spPr>
          <a:xfrm>
            <a:off x="1828800" y="5790338"/>
            <a:ext cx="3872204" cy="646331"/>
          </a:xfrm>
          <a:prstGeom prst="rect">
            <a:avLst/>
          </a:prstGeom>
          <a:noFill/>
        </p:spPr>
        <p:txBody>
          <a:bodyPr wrap="square" rtlCol="0">
            <a:spAutoFit/>
          </a:bodyPr>
          <a:lstStyle/>
          <a:p>
            <a:r>
              <a:rPr lang="en-IN" dirty="0"/>
              <a:t>A)Column type information after further data processing</a:t>
            </a:r>
          </a:p>
        </p:txBody>
      </p:sp>
      <p:sp>
        <p:nvSpPr>
          <p:cNvPr id="9" name="TextBox 8">
            <a:extLst>
              <a:ext uri="{FF2B5EF4-FFF2-40B4-BE49-F238E27FC236}">
                <a16:creationId xmlns:a16="http://schemas.microsoft.com/office/drawing/2014/main" id="{77CED2D1-C7FC-D020-8825-515DDB2DD779}"/>
              </a:ext>
            </a:extLst>
          </p:cNvPr>
          <p:cNvSpPr txBox="1"/>
          <p:nvPr/>
        </p:nvSpPr>
        <p:spPr>
          <a:xfrm>
            <a:off x="7285297" y="5651839"/>
            <a:ext cx="2397967" cy="923330"/>
          </a:xfrm>
          <a:prstGeom prst="rect">
            <a:avLst/>
          </a:prstGeom>
          <a:noFill/>
        </p:spPr>
        <p:txBody>
          <a:bodyPr wrap="square" rtlCol="0">
            <a:spAutoFit/>
          </a:bodyPr>
          <a:lstStyle/>
          <a:p>
            <a:r>
              <a:rPr lang="en-IN" dirty="0"/>
              <a:t>B)Descriptive information of dataset</a:t>
            </a:r>
          </a:p>
        </p:txBody>
      </p:sp>
    </p:spTree>
    <p:extLst>
      <p:ext uri="{BB962C8B-B14F-4D97-AF65-F5344CB8AC3E}">
        <p14:creationId xmlns:p14="http://schemas.microsoft.com/office/powerpoint/2010/main" val="6322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25"/>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7" dur="750" decel="50000" fill="hold">
                                          <p:stCondLst>
                                            <p:cond delay="5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750" decel="50000" fill="hold">
                                          <p:stCondLst>
                                            <p:cond delay="5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25"/>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24" dur="750" decel="50000" fill="hold">
                                          <p:stCondLst>
                                            <p:cond delay="5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750" decel="50000" fill="hold">
                                          <p:stCondLst>
                                            <p:cond delay="5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8" dur="75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style.rotation</p:attrName>
                                        </p:attrNameLst>
                                      </p:cBhvr>
                                      <p:tavLst>
                                        <p:tav tm="0">
                                          <p:val>
                                            <p:fltVal val="90"/>
                                          </p:val>
                                        </p:tav>
                                        <p:tav tm="100000">
                                          <p:val>
                                            <p:fltVal val="0"/>
                                          </p:val>
                                        </p:tav>
                                      </p:tavLst>
                                    </p:anim>
                                    <p:animEffect transition="in" filter="fade">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randombar(horizontal)">
                                      <p:cBhvr>
                                        <p:cTn id="51"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61E8-950B-582C-770C-98A2427B169B}"/>
              </a:ext>
            </a:extLst>
          </p:cNvPr>
          <p:cNvSpPr>
            <a:spLocks noGrp="1"/>
          </p:cNvSpPr>
          <p:nvPr>
            <p:ph type="title"/>
          </p:nvPr>
        </p:nvSpPr>
        <p:spPr>
          <a:xfrm>
            <a:off x="913795" y="609601"/>
            <a:ext cx="10353761" cy="622040"/>
          </a:xfrm>
        </p:spPr>
        <p:txBody>
          <a:bodyPr/>
          <a:lstStyle/>
          <a:p>
            <a:pPr algn="l"/>
            <a:r>
              <a:rPr lang="en-IN" dirty="0"/>
              <a:t>DATA CLEANING:</a:t>
            </a:r>
          </a:p>
        </p:txBody>
      </p:sp>
      <p:sp>
        <p:nvSpPr>
          <p:cNvPr id="3" name="Content Placeholder 2">
            <a:extLst>
              <a:ext uri="{FF2B5EF4-FFF2-40B4-BE49-F238E27FC236}">
                <a16:creationId xmlns:a16="http://schemas.microsoft.com/office/drawing/2014/main" id="{A1D1F5E0-9B0D-3E38-9173-4951D5D0628E}"/>
              </a:ext>
            </a:extLst>
          </p:cNvPr>
          <p:cNvSpPr>
            <a:spLocks noGrp="1"/>
          </p:cNvSpPr>
          <p:nvPr>
            <p:ph idx="1"/>
          </p:nvPr>
        </p:nvSpPr>
        <p:spPr>
          <a:xfrm>
            <a:off x="1026367" y="1231641"/>
            <a:ext cx="10241190" cy="5085183"/>
          </a:xfrm>
        </p:spPr>
        <p:txBody>
          <a:bodyPr/>
          <a:lstStyle/>
          <a:p>
            <a:r>
              <a:rPr lang="en-IN" dirty="0"/>
              <a:t>Then I check unique values count in rating column and replace some values with the value which has highest count and change the type of the column for further analysis of the dataset.</a:t>
            </a:r>
          </a:p>
        </p:txBody>
      </p:sp>
      <p:pic>
        <p:nvPicPr>
          <p:cNvPr id="5" name="Picture 4">
            <a:extLst>
              <a:ext uri="{FF2B5EF4-FFF2-40B4-BE49-F238E27FC236}">
                <a16:creationId xmlns:a16="http://schemas.microsoft.com/office/drawing/2014/main" id="{F575C18D-244D-2DCF-2E05-95D15B84A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701134"/>
            <a:ext cx="1996751" cy="2561331"/>
          </a:xfrm>
          <a:prstGeom prst="rect">
            <a:avLst/>
          </a:prstGeom>
        </p:spPr>
      </p:pic>
      <p:pic>
        <p:nvPicPr>
          <p:cNvPr id="7" name="Picture 6">
            <a:extLst>
              <a:ext uri="{FF2B5EF4-FFF2-40B4-BE49-F238E27FC236}">
                <a16:creationId xmlns:a16="http://schemas.microsoft.com/office/drawing/2014/main" id="{B68B55FC-565E-9F09-30E8-F2914D76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495" y="2701134"/>
            <a:ext cx="7106816" cy="2561330"/>
          </a:xfrm>
          <a:prstGeom prst="rect">
            <a:avLst/>
          </a:prstGeom>
        </p:spPr>
      </p:pic>
      <p:sp>
        <p:nvSpPr>
          <p:cNvPr id="11" name="TextBox 10">
            <a:extLst>
              <a:ext uri="{FF2B5EF4-FFF2-40B4-BE49-F238E27FC236}">
                <a16:creationId xmlns:a16="http://schemas.microsoft.com/office/drawing/2014/main" id="{69A34B98-414F-39BD-F470-3FDFDA677876}"/>
              </a:ext>
            </a:extLst>
          </p:cNvPr>
          <p:cNvSpPr txBox="1"/>
          <p:nvPr/>
        </p:nvSpPr>
        <p:spPr>
          <a:xfrm>
            <a:off x="1446245" y="5393494"/>
            <a:ext cx="1996751" cy="923330"/>
          </a:xfrm>
          <a:prstGeom prst="rect">
            <a:avLst/>
          </a:prstGeom>
          <a:noFill/>
        </p:spPr>
        <p:txBody>
          <a:bodyPr wrap="square" rtlCol="0">
            <a:spAutoFit/>
          </a:bodyPr>
          <a:lstStyle/>
          <a:p>
            <a:r>
              <a:rPr lang="en-IN" dirty="0"/>
              <a:t>A)RATING COLUMN UNIQUE COUNT</a:t>
            </a:r>
          </a:p>
        </p:txBody>
      </p:sp>
      <p:sp>
        <p:nvSpPr>
          <p:cNvPr id="14" name="TextBox 13">
            <a:extLst>
              <a:ext uri="{FF2B5EF4-FFF2-40B4-BE49-F238E27FC236}">
                <a16:creationId xmlns:a16="http://schemas.microsoft.com/office/drawing/2014/main" id="{5E221687-3FB7-2F71-3B73-FC8FDFFBA37B}"/>
              </a:ext>
            </a:extLst>
          </p:cNvPr>
          <p:cNvSpPr txBox="1"/>
          <p:nvPr/>
        </p:nvSpPr>
        <p:spPr>
          <a:xfrm>
            <a:off x="4739950" y="5699838"/>
            <a:ext cx="5812971" cy="369332"/>
          </a:xfrm>
          <a:prstGeom prst="rect">
            <a:avLst/>
          </a:prstGeom>
          <a:noFill/>
        </p:spPr>
        <p:txBody>
          <a:bodyPr wrap="square" rtlCol="0">
            <a:spAutoFit/>
          </a:bodyPr>
          <a:lstStyle/>
          <a:p>
            <a:r>
              <a:rPr lang="en-IN" dirty="0"/>
              <a:t>B)LOOK OF DATASET AFTER CHANGING THE TYPE</a:t>
            </a:r>
          </a:p>
        </p:txBody>
      </p:sp>
    </p:spTree>
    <p:extLst>
      <p:ext uri="{BB962C8B-B14F-4D97-AF65-F5344CB8AC3E}">
        <p14:creationId xmlns:p14="http://schemas.microsoft.com/office/powerpoint/2010/main" val="207460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6" dur="75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39" dur="75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7739-B3B3-1BE4-97E2-A852ED2DCBE6}"/>
              </a:ext>
            </a:extLst>
          </p:cNvPr>
          <p:cNvSpPr>
            <a:spLocks noGrp="1"/>
          </p:cNvSpPr>
          <p:nvPr>
            <p:ph type="title"/>
          </p:nvPr>
        </p:nvSpPr>
        <p:spPr>
          <a:xfrm>
            <a:off x="913795" y="609600"/>
            <a:ext cx="10353761" cy="631371"/>
          </a:xfrm>
        </p:spPr>
        <p:txBody>
          <a:bodyPr/>
          <a:lstStyle/>
          <a:p>
            <a:pPr algn="l"/>
            <a:r>
              <a:rPr lang="en-IN" dirty="0"/>
              <a:t>EDA ANALYSIS:</a:t>
            </a:r>
          </a:p>
        </p:txBody>
      </p:sp>
      <p:sp>
        <p:nvSpPr>
          <p:cNvPr id="3" name="Content Placeholder 2">
            <a:extLst>
              <a:ext uri="{FF2B5EF4-FFF2-40B4-BE49-F238E27FC236}">
                <a16:creationId xmlns:a16="http://schemas.microsoft.com/office/drawing/2014/main" id="{D52DB4D5-A17E-1262-6053-B23649D1FD86}"/>
              </a:ext>
            </a:extLst>
          </p:cNvPr>
          <p:cNvSpPr>
            <a:spLocks noGrp="1"/>
          </p:cNvSpPr>
          <p:nvPr>
            <p:ph idx="1"/>
          </p:nvPr>
        </p:nvSpPr>
        <p:spPr>
          <a:xfrm>
            <a:off x="1045029" y="1240970"/>
            <a:ext cx="10222528" cy="5439747"/>
          </a:xfrm>
        </p:spPr>
        <p:txBody>
          <a:bodyPr/>
          <a:lstStyle/>
          <a:p>
            <a:r>
              <a:rPr lang="en-IN" dirty="0"/>
              <a:t>To properly understand how the customer behaves to every restaurants we must find out which restaurants is highest rating as the reviews of the customer.</a:t>
            </a:r>
          </a:p>
          <a:p>
            <a:r>
              <a:rPr lang="en-IN" dirty="0"/>
              <a:t>So to find this I used a def function and matplotlib library to plot a graph which indicates restaurants with best rating  count score in ascending order.</a:t>
            </a:r>
          </a:p>
        </p:txBody>
      </p:sp>
      <p:pic>
        <p:nvPicPr>
          <p:cNvPr id="5" name="Picture 4">
            <a:extLst>
              <a:ext uri="{FF2B5EF4-FFF2-40B4-BE49-F238E27FC236}">
                <a16:creationId xmlns:a16="http://schemas.microsoft.com/office/drawing/2014/main" id="{A902F154-316B-135B-172B-29EFF2859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9" y="2948473"/>
            <a:ext cx="9311951" cy="3093872"/>
          </a:xfrm>
          <a:prstGeom prst="rect">
            <a:avLst/>
          </a:prstGeom>
        </p:spPr>
      </p:pic>
      <p:sp>
        <p:nvSpPr>
          <p:cNvPr id="6" name="TextBox 5">
            <a:extLst>
              <a:ext uri="{FF2B5EF4-FFF2-40B4-BE49-F238E27FC236}">
                <a16:creationId xmlns:a16="http://schemas.microsoft.com/office/drawing/2014/main" id="{6CB7B39D-477B-396E-6E73-538C1E5A0B88}"/>
              </a:ext>
            </a:extLst>
          </p:cNvPr>
          <p:cNvSpPr txBox="1"/>
          <p:nvPr/>
        </p:nvSpPr>
        <p:spPr>
          <a:xfrm>
            <a:off x="3554964" y="6176865"/>
            <a:ext cx="4655976" cy="369332"/>
          </a:xfrm>
          <a:prstGeom prst="rect">
            <a:avLst/>
          </a:prstGeom>
          <a:noFill/>
        </p:spPr>
        <p:txBody>
          <a:bodyPr wrap="square" rtlCol="0">
            <a:spAutoFit/>
          </a:bodyPr>
          <a:lstStyle/>
          <a:p>
            <a:pPr algn="ctr"/>
            <a:r>
              <a:rPr lang="en-IN" dirty="0"/>
              <a:t>BEST RESTAURANT BY RATING SCORE</a:t>
            </a:r>
          </a:p>
        </p:txBody>
      </p:sp>
    </p:spTree>
    <p:extLst>
      <p:ext uri="{BB962C8B-B14F-4D97-AF65-F5344CB8AC3E}">
        <p14:creationId xmlns:p14="http://schemas.microsoft.com/office/powerpoint/2010/main" val="195878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250"/>
                                        <p:tgtEl>
                                          <p:spTgt spid="3">
                                            <p:txEl>
                                              <p:pRg st="0" end="0"/>
                                            </p:txEl>
                                          </p:spTgt>
                                        </p:tgtEl>
                                      </p:cBhvr>
                                    </p:animEffect>
                                    <p:anim calcmode="lin" valueType="num">
                                      <p:cBhvr>
                                        <p:cTn id="13"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125"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25" accel="100000" fill="hold">
                                          <p:stCondLst>
                                            <p:cond delay="1125"/>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250"/>
                                        <p:tgtEl>
                                          <p:spTgt spid="3">
                                            <p:txEl>
                                              <p:pRg st="1" end="1"/>
                                            </p:txEl>
                                          </p:spTgt>
                                        </p:tgtEl>
                                      </p:cBhvr>
                                    </p:animEffect>
                                    <p:anim calcmode="lin" valueType="num">
                                      <p:cBhvr>
                                        <p:cTn id="19"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125"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25" accel="100000" fill="hold">
                                          <p:stCondLst>
                                            <p:cond delay="1125"/>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down)">
                                      <p:cBhvr>
                                        <p:cTn id="34" dur="7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6C2A-30DB-5C49-5B82-9E986D82BC83}"/>
              </a:ext>
            </a:extLst>
          </p:cNvPr>
          <p:cNvSpPr>
            <a:spLocks noGrp="1"/>
          </p:cNvSpPr>
          <p:nvPr>
            <p:ph type="title"/>
          </p:nvPr>
        </p:nvSpPr>
        <p:spPr>
          <a:xfrm>
            <a:off x="913795" y="609601"/>
            <a:ext cx="10353761" cy="575388"/>
          </a:xfrm>
        </p:spPr>
        <p:txBody>
          <a:bodyPr/>
          <a:lstStyle/>
          <a:p>
            <a:pPr algn="l"/>
            <a:r>
              <a:rPr lang="en-IN" dirty="0"/>
              <a:t>DATA PRE-PROCESSING:</a:t>
            </a:r>
          </a:p>
        </p:txBody>
      </p:sp>
      <p:sp>
        <p:nvSpPr>
          <p:cNvPr id="3" name="Content Placeholder 2">
            <a:extLst>
              <a:ext uri="{FF2B5EF4-FFF2-40B4-BE49-F238E27FC236}">
                <a16:creationId xmlns:a16="http://schemas.microsoft.com/office/drawing/2014/main" id="{E8B85DF0-2066-ABB8-BDCF-AB130D1EFB02}"/>
              </a:ext>
            </a:extLst>
          </p:cNvPr>
          <p:cNvSpPr>
            <a:spLocks noGrp="1"/>
          </p:cNvSpPr>
          <p:nvPr>
            <p:ph idx="1"/>
          </p:nvPr>
        </p:nvSpPr>
        <p:spPr>
          <a:xfrm>
            <a:off x="913795" y="1184989"/>
            <a:ext cx="10353762" cy="5197150"/>
          </a:xfrm>
        </p:spPr>
        <p:txBody>
          <a:bodyPr/>
          <a:lstStyle/>
          <a:p>
            <a:r>
              <a:rPr lang="en-IN" dirty="0"/>
              <a:t>For data pre-processing I only import 2 columns from dataset </a:t>
            </a:r>
            <a:r>
              <a:rPr lang="en-IN" dirty="0" err="1"/>
              <a:t>i.e</a:t>
            </a:r>
            <a:r>
              <a:rPr lang="en-IN" dirty="0"/>
              <a:t>; reviews and rating.</a:t>
            </a:r>
          </a:p>
          <a:p>
            <a:r>
              <a:rPr lang="en-IN" dirty="0"/>
              <a:t>Then I get detail information of copied columns and confirm that it comes with past operations that I done in data cleaning.</a:t>
            </a:r>
          </a:p>
        </p:txBody>
      </p:sp>
      <p:pic>
        <p:nvPicPr>
          <p:cNvPr id="5" name="Picture 4">
            <a:extLst>
              <a:ext uri="{FF2B5EF4-FFF2-40B4-BE49-F238E27FC236}">
                <a16:creationId xmlns:a16="http://schemas.microsoft.com/office/drawing/2014/main" id="{3D378B2F-6D1C-E277-6ABB-DBC78FD67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154" y="2594700"/>
            <a:ext cx="3696020" cy="2966345"/>
          </a:xfrm>
          <a:prstGeom prst="rect">
            <a:avLst/>
          </a:prstGeom>
        </p:spPr>
      </p:pic>
      <p:pic>
        <p:nvPicPr>
          <p:cNvPr id="7" name="Picture 6">
            <a:extLst>
              <a:ext uri="{FF2B5EF4-FFF2-40B4-BE49-F238E27FC236}">
                <a16:creationId xmlns:a16="http://schemas.microsoft.com/office/drawing/2014/main" id="{98703264-ECCF-8812-5662-D03999FE7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864" y="2808514"/>
            <a:ext cx="3834882" cy="2575249"/>
          </a:xfrm>
          <a:prstGeom prst="rect">
            <a:avLst/>
          </a:prstGeom>
        </p:spPr>
      </p:pic>
      <p:sp>
        <p:nvSpPr>
          <p:cNvPr id="8" name="TextBox 7">
            <a:extLst>
              <a:ext uri="{FF2B5EF4-FFF2-40B4-BE49-F238E27FC236}">
                <a16:creationId xmlns:a16="http://schemas.microsoft.com/office/drawing/2014/main" id="{ACCE09B7-4514-398A-AB0B-3D74EBBBE72B}"/>
              </a:ext>
            </a:extLst>
          </p:cNvPr>
          <p:cNvSpPr txBox="1"/>
          <p:nvPr/>
        </p:nvSpPr>
        <p:spPr>
          <a:xfrm>
            <a:off x="1866122" y="5924939"/>
            <a:ext cx="2603241" cy="369332"/>
          </a:xfrm>
          <a:prstGeom prst="rect">
            <a:avLst/>
          </a:prstGeom>
          <a:noFill/>
        </p:spPr>
        <p:txBody>
          <a:bodyPr wrap="square" rtlCol="0">
            <a:spAutoFit/>
          </a:bodyPr>
          <a:lstStyle/>
          <a:p>
            <a:r>
              <a:rPr lang="en-IN" dirty="0"/>
              <a:t>A)COPIED COLUMNS</a:t>
            </a:r>
          </a:p>
        </p:txBody>
      </p:sp>
      <p:sp>
        <p:nvSpPr>
          <p:cNvPr id="10" name="TextBox 9">
            <a:extLst>
              <a:ext uri="{FF2B5EF4-FFF2-40B4-BE49-F238E27FC236}">
                <a16:creationId xmlns:a16="http://schemas.microsoft.com/office/drawing/2014/main" id="{4A1A6039-F397-B39A-E5B7-D08CCAB6F357}"/>
              </a:ext>
            </a:extLst>
          </p:cNvPr>
          <p:cNvSpPr txBox="1"/>
          <p:nvPr/>
        </p:nvSpPr>
        <p:spPr>
          <a:xfrm>
            <a:off x="6270171" y="5626359"/>
            <a:ext cx="3741575" cy="646331"/>
          </a:xfrm>
          <a:prstGeom prst="rect">
            <a:avLst/>
          </a:prstGeom>
          <a:noFill/>
        </p:spPr>
        <p:txBody>
          <a:bodyPr wrap="square" rtlCol="0">
            <a:spAutoFit/>
          </a:bodyPr>
          <a:lstStyle/>
          <a:p>
            <a:pPr algn="ctr"/>
            <a:r>
              <a:rPr lang="en-IN" dirty="0"/>
              <a:t>B)COPIED COLUMN INFORMATION</a:t>
            </a:r>
          </a:p>
        </p:txBody>
      </p:sp>
    </p:spTree>
    <p:extLst>
      <p:ext uri="{BB962C8B-B14F-4D97-AF65-F5344CB8AC3E}">
        <p14:creationId xmlns:p14="http://schemas.microsoft.com/office/powerpoint/2010/main" val="111787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3" dur="75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ppt_w</p:attrName>
                                        </p:attrNameLst>
                                      </p:cBhvr>
                                      <p:tavLst>
                                        <p:tav tm="0">
                                          <p:val>
                                            <p:fltVal val="0"/>
                                          </p:val>
                                        </p:tav>
                                        <p:tav tm="100000">
                                          <p:val>
                                            <p:strVal val="#ppt_w"/>
                                          </p:val>
                                        </p:tav>
                                      </p:tavLst>
                                    </p:anim>
                                    <p:anim calcmode="lin" valueType="num">
                                      <p:cBhvr>
                                        <p:cTn id="39" dur="1000" fill="hold"/>
                                        <p:tgtEl>
                                          <p:spTgt spid="7"/>
                                        </p:tgtEl>
                                        <p:attrNameLst>
                                          <p:attrName>ppt_h</p:attrName>
                                        </p:attrNameLst>
                                      </p:cBhvr>
                                      <p:tavLst>
                                        <p:tav tm="0">
                                          <p:val>
                                            <p:fltVal val="0"/>
                                          </p:val>
                                        </p:tav>
                                        <p:tav tm="100000">
                                          <p:val>
                                            <p:strVal val="#ppt_h"/>
                                          </p:val>
                                        </p:tav>
                                      </p:tavLst>
                                    </p:anim>
                                    <p:anim calcmode="lin" valueType="num">
                                      <p:cBhvr>
                                        <p:cTn id="40" dur="1000" fill="hold"/>
                                        <p:tgtEl>
                                          <p:spTgt spid="7"/>
                                        </p:tgtEl>
                                        <p:attrNameLst>
                                          <p:attrName>style.rotation</p:attrName>
                                        </p:attrNameLst>
                                      </p:cBhvr>
                                      <p:tavLst>
                                        <p:tav tm="0">
                                          <p:val>
                                            <p:fltVal val="90"/>
                                          </p:val>
                                        </p:tav>
                                        <p:tav tm="100000">
                                          <p:val>
                                            <p:fltVal val="0"/>
                                          </p:val>
                                        </p:tav>
                                      </p:tavLst>
                                    </p:anim>
                                    <p:animEffect transition="in" filter="fade">
                                      <p:cBhvr>
                                        <p:cTn id="41" dur="1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46" dur="75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12C-8ECC-28EF-462F-2409D2C47DF7}"/>
              </a:ext>
            </a:extLst>
          </p:cNvPr>
          <p:cNvSpPr>
            <a:spLocks noGrp="1"/>
          </p:cNvSpPr>
          <p:nvPr>
            <p:ph type="title"/>
          </p:nvPr>
        </p:nvSpPr>
        <p:spPr>
          <a:xfrm>
            <a:off x="913795" y="609600"/>
            <a:ext cx="10353761" cy="594049"/>
          </a:xfrm>
        </p:spPr>
        <p:txBody>
          <a:bodyPr/>
          <a:lstStyle/>
          <a:p>
            <a:pPr algn="l"/>
            <a:r>
              <a:rPr lang="en-IN" dirty="0"/>
              <a:t>DATA PRE-PROCESSING:</a:t>
            </a:r>
          </a:p>
        </p:txBody>
      </p:sp>
      <p:sp>
        <p:nvSpPr>
          <p:cNvPr id="3" name="Content Placeholder 2">
            <a:extLst>
              <a:ext uri="{FF2B5EF4-FFF2-40B4-BE49-F238E27FC236}">
                <a16:creationId xmlns:a16="http://schemas.microsoft.com/office/drawing/2014/main" id="{1889FB6C-104A-171A-7E39-88AB5BD17F5D}"/>
              </a:ext>
            </a:extLst>
          </p:cNvPr>
          <p:cNvSpPr>
            <a:spLocks noGrp="1"/>
          </p:cNvSpPr>
          <p:nvPr>
            <p:ph idx="1"/>
          </p:nvPr>
        </p:nvSpPr>
        <p:spPr>
          <a:xfrm>
            <a:off x="1017036" y="1203649"/>
            <a:ext cx="10250520" cy="5414083"/>
          </a:xfrm>
        </p:spPr>
        <p:txBody>
          <a:bodyPr/>
          <a:lstStyle/>
          <a:p>
            <a:r>
              <a:rPr lang="en-IN" dirty="0"/>
              <a:t>Then using def function I differentiate positive and negative comments on basis of rating.</a:t>
            </a:r>
          </a:p>
          <a:p>
            <a:r>
              <a:rPr lang="en-IN" dirty="0"/>
              <a:t>And using categorical values I differentiate reviews with less than 3 rating in ‘bad’ group and more than 3 in ‘good’ group.</a:t>
            </a:r>
          </a:p>
          <a:p>
            <a:r>
              <a:rPr lang="en-IN" dirty="0"/>
              <a:t>Then using matplotlib I get information of total count of rating classes.</a:t>
            </a:r>
          </a:p>
        </p:txBody>
      </p:sp>
      <p:pic>
        <p:nvPicPr>
          <p:cNvPr id="5" name="Picture 4">
            <a:extLst>
              <a:ext uri="{FF2B5EF4-FFF2-40B4-BE49-F238E27FC236}">
                <a16:creationId xmlns:a16="http://schemas.microsoft.com/office/drawing/2014/main" id="{205FF2A0-5A38-2793-B9E1-715F2A21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690" y="3429001"/>
            <a:ext cx="3360270" cy="2542592"/>
          </a:xfrm>
          <a:prstGeom prst="rect">
            <a:avLst/>
          </a:prstGeom>
        </p:spPr>
      </p:pic>
      <p:pic>
        <p:nvPicPr>
          <p:cNvPr id="7" name="Picture 6">
            <a:extLst>
              <a:ext uri="{FF2B5EF4-FFF2-40B4-BE49-F238E27FC236}">
                <a16:creationId xmlns:a16="http://schemas.microsoft.com/office/drawing/2014/main" id="{DCE78686-766D-F780-61CB-6BF03CBFF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613" y="3428999"/>
            <a:ext cx="5011052" cy="2542593"/>
          </a:xfrm>
          <a:prstGeom prst="rect">
            <a:avLst/>
          </a:prstGeom>
        </p:spPr>
      </p:pic>
      <p:sp>
        <p:nvSpPr>
          <p:cNvPr id="8" name="TextBox 7">
            <a:extLst>
              <a:ext uri="{FF2B5EF4-FFF2-40B4-BE49-F238E27FC236}">
                <a16:creationId xmlns:a16="http://schemas.microsoft.com/office/drawing/2014/main" id="{BCF778C0-F21B-BA3B-DF02-462E643E6217}"/>
              </a:ext>
            </a:extLst>
          </p:cNvPr>
          <p:cNvSpPr txBox="1"/>
          <p:nvPr/>
        </p:nvSpPr>
        <p:spPr>
          <a:xfrm>
            <a:off x="1351690" y="6248400"/>
            <a:ext cx="3360269" cy="369332"/>
          </a:xfrm>
          <a:prstGeom prst="rect">
            <a:avLst/>
          </a:prstGeom>
          <a:noFill/>
        </p:spPr>
        <p:txBody>
          <a:bodyPr wrap="square" rtlCol="0">
            <a:spAutoFit/>
          </a:bodyPr>
          <a:lstStyle/>
          <a:p>
            <a:pPr algn="ctr"/>
            <a:r>
              <a:rPr lang="en-IN" dirty="0"/>
              <a:t>A)PROCESSED DATASET</a:t>
            </a:r>
          </a:p>
        </p:txBody>
      </p:sp>
      <p:sp>
        <p:nvSpPr>
          <p:cNvPr id="11" name="TextBox 10">
            <a:extLst>
              <a:ext uri="{FF2B5EF4-FFF2-40B4-BE49-F238E27FC236}">
                <a16:creationId xmlns:a16="http://schemas.microsoft.com/office/drawing/2014/main" id="{C9F5C491-B980-0B24-562A-FAD8921F9792}"/>
              </a:ext>
            </a:extLst>
          </p:cNvPr>
          <p:cNvSpPr txBox="1"/>
          <p:nvPr/>
        </p:nvSpPr>
        <p:spPr>
          <a:xfrm>
            <a:off x="6307493" y="6132654"/>
            <a:ext cx="3360269" cy="646331"/>
          </a:xfrm>
          <a:prstGeom prst="rect">
            <a:avLst/>
          </a:prstGeom>
          <a:noFill/>
        </p:spPr>
        <p:txBody>
          <a:bodyPr wrap="square" rtlCol="0">
            <a:spAutoFit/>
          </a:bodyPr>
          <a:lstStyle/>
          <a:p>
            <a:pPr algn="ctr"/>
            <a:r>
              <a:rPr lang="en-IN" dirty="0"/>
              <a:t>B)PROCESSED COUNT OF RATING </a:t>
            </a:r>
          </a:p>
        </p:txBody>
      </p:sp>
    </p:spTree>
    <p:extLst>
      <p:ext uri="{BB962C8B-B14F-4D97-AF65-F5344CB8AC3E}">
        <p14:creationId xmlns:p14="http://schemas.microsoft.com/office/powerpoint/2010/main" val="342250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 calcmode="lin" valueType="num">
                                      <p:cBhvr>
                                        <p:cTn id="64" dur="1000" fill="hold"/>
                                        <p:tgtEl>
                                          <p:spTgt spid="5"/>
                                        </p:tgtEl>
                                        <p:attrNameLst>
                                          <p:attrName>style.rotation</p:attrName>
                                        </p:attrNameLst>
                                      </p:cBhvr>
                                      <p:tavLst>
                                        <p:tav tm="0">
                                          <p:val>
                                            <p:fltVal val="90"/>
                                          </p:val>
                                        </p:tav>
                                        <p:tav tm="100000">
                                          <p:val>
                                            <p:fltVal val="0"/>
                                          </p:val>
                                        </p:tav>
                                      </p:tavLst>
                                    </p:anim>
                                    <p:animEffect transition="in" filter="fade">
                                      <p:cBhvr>
                                        <p:cTn id="65" dur="10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0" dur="750"/>
                                        <p:tgtEl>
                                          <p:spTgt spid="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p:cTn id="75" dur="1000" fill="hold"/>
                                        <p:tgtEl>
                                          <p:spTgt spid="7"/>
                                        </p:tgtEl>
                                        <p:attrNameLst>
                                          <p:attrName>ppt_w</p:attrName>
                                        </p:attrNameLst>
                                      </p:cBhvr>
                                      <p:tavLst>
                                        <p:tav tm="0">
                                          <p:val>
                                            <p:fltVal val="0"/>
                                          </p:val>
                                        </p:tav>
                                        <p:tav tm="100000">
                                          <p:val>
                                            <p:strVal val="#ppt_w"/>
                                          </p:val>
                                        </p:tav>
                                      </p:tavLst>
                                    </p:anim>
                                    <p:anim calcmode="lin" valueType="num">
                                      <p:cBhvr>
                                        <p:cTn id="76" dur="1000" fill="hold"/>
                                        <p:tgtEl>
                                          <p:spTgt spid="7"/>
                                        </p:tgtEl>
                                        <p:attrNameLst>
                                          <p:attrName>ppt_h</p:attrName>
                                        </p:attrNameLst>
                                      </p:cBhvr>
                                      <p:tavLst>
                                        <p:tav tm="0">
                                          <p:val>
                                            <p:fltVal val="0"/>
                                          </p:val>
                                        </p:tav>
                                        <p:tav tm="100000">
                                          <p:val>
                                            <p:strVal val="#ppt_h"/>
                                          </p:val>
                                        </p:tav>
                                      </p:tavLst>
                                    </p:anim>
                                    <p:anim calcmode="lin" valueType="num">
                                      <p:cBhvr>
                                        <p:cTn id="77" dur="1000" fill="hold"/>
                                        <p:tgtEl>
                                          <p:spTgt spid="7"/>
                                        </p:tgtEl>
                                        <p:attrNameLst>
                                          <p:attrName>style.rotation</p:attrName>
                                        </p:attrNameLst>
                                      </p:cBhvr>
                                      <p:tavLst>
                                        <p:tav tm="0">
                                          <p:val>
                                            <p:fltVal val="90"/>
                                          </p:val>
                                        </p:tav>
                                        <p:tav tm="100000">
                                          <p:val>
                                            <p:fltVal val="0"/>
                                          </p:val>
                                        </p:tav>
                                      </p:tavLst>
                                    </p:anim>
                                    <p:animEffect transition="in" filter="fade">
                                      <p:cBhvr>
                                        <p:cTn id="78" dur="10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83" dur="7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1B2E-12D9-D8C7-CACB-3257A29F9736}"/>
              </a:ext>
            </a:extLst>
          </p:cNvPr>
          <p:cNvSpPr>
            <a:spLocks noGrp="1"/>
          </p:cNvSpPr>
          <p:nvPr>
            <p:ph type="title"/>
          </p:nvPr>
        </p:nvSpPr>
        <p:spPr>
          <a:xfrm>
            <a:off x="1170993" y="727788"/>
            <a:ext cx="10131425" cy="5402424"/>
          </a:xfrm>
        </p:spPr>
        <p:txBody>
          <a:bodyPr/>
          <a:lstStyle/>
          <a:p>
            <a:pPr algn="ctr"/>
            <a:r>
              <a:rPr lang="en-IN" dirty="0">
                <a:solidFill>
                  <a:srgbClr val="FFFF00"/>
                </a:solidFill>
              </a:rPr>
              <a:t>NATURAL </a:t>
            </a:r>
            <a:br>
              <a:rPr lang="en-IN" dirty="0">
                <a:solidFill>
                  <a:srgbClr val="FFFF00"/>
                </a:solidFill>
              </a:rPr>
            </a:br>
            <a:br>
              <a:rPr lang="en-IN" dirty="0">
                <a:solidFill>
                  <a:srgbClr val="FFFF00"/>
                </a:solidFill>
              </a:rPr>
            </a:br>
            <a:r>
              <a:rPr lang="en-IN" dirty="0">
                <a:solidFill>
                  <a:srgbClr val="FFFF00"/>
                </a:solidFill>
              </a:rPr>
              <a:t>LANGUAGE</a:t>
            </a:r>
            <a:br>
              <a:rPr lang="en-IN" dirty="0">
                <a:solidFill>
                  <a:srgbClr val="FFFF00"/>
                </a:solidFill>
              </a:rPr>
            </a:br>
            <a:br>
              <a:rPr lang="en-IN" dirty="0">
                <a:solidFill>
                  <a:srgbClr val="FFFF00"/>
                </a:solidFill>
              </a:rPr>
            </a:br>
            <a:r>
              <a:rPr lang="en-IN" dirty="0">
                <a:solidFill>
                  <a:srgbClr val="FFFF00"/>
                </a:solidFill>
              </a:rPr>
              <a:t>PROCESSING</a:t>
            </a:r>
            <a:br>
              <a:rPr lang="en-IN" dirty="0">
                <a:solidFill>
                  <a:srgbClr val="FFFF00"/>
                </a:solidFill>
              </a:rPr>
            </a:br>
            <a:br>
              <a:rPr lang="en-IN" dirty="0">
                <a:solidFill>
                  <a:srgbClr val="FFFF00"/>
                </a:solidFill>
              </a:rPr>
            </a:br>
            <a:r>
              <a:rPr lang="en-IN" dirty="0">
                <a:solidFill>
                  <a:srgbClr val="FFFF00"/>
                </a:solidFill>
              </a:rPr>
              <a:t>[SENTIMENT ANALYSIS AND CLASSIFICATION RESULT]</a:t>
            </a:r>
            <a:br>
              <a:rPr lang="en-IN" dirty="0">
                <a:solidFill>
                  <a:srgbClr val="FFFF00"/>
                </a:solidFill>
              </a:rPr>
            </a:br>
            <a:br>
              <a:rPr lang="en-IN" dirty="0">
                <a:solidFill>
                  <a:srgbClr val="FFFF00"/>
                </a:solidFill>
              </a:rPr>
            </a:br>
            <a:r>
              <a:rPr lang="en-IN" dirty="0">
                <a:solidFill>
                  <a:srgbClr val="FFFF00"/>
                </a:solidFill>
              </a:rPr>
              <a:t>[restaurant reviews]</a:t>
            </a:r>
          </a:p>
        </p:txBody>
      </p:sp>
    </p:spTree>
    <p:extLst>
      <p:ext uri="{BB962C8B-B14F-4D97-AF65-F5344CB8AC3E}">
        <p14:creationId xmlns:p14="http://schemas.microsoft.com/office/powerpoint/2010/main" val="37612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B222-E9B2-AFA9-B2D0-4F82AB890A61}"/>
              </a:ext>
            </a:extLst>
          </p:cNvPr>
          <p:cNvSpPr>
            <a:spLocks noGrp="1"/>
          </p:cNvSpPr>
          <p:nvPr>
            <p:ph type="title"/>
          </p:nvPr>
        </p:nvSpPr>
        <p:spPr>
          <a:xfrm>
            <a:off x="913795" y="609600"/>
            <a:ext cx="10353761" cy="668693"/>
          </a:xfrm>
        </p:spPr>
        <p:txBody>
          <a:bodyPr>
            <a:normAutofit/>
          </a:bodyPr>
          <a:lstStyle/>
          <a:p>
            <a:pPr algn="l"/>
            <a:r>
              <a:rPr lang="en-IN" dirty="0"/>
              <a:t>DATA PRE-PROCESSING:</a:t>
            </a:r>
          </a:p>
        </p:txBody>
      </p:sp>
      <p:sp>
        <p:nvSpPr>
          <p:cNvPr id="3" name="Content Placeholder 2">
            <a:extLst>
              <a:ext uri="{FF2B5EF4-FFF2-40B4-BE49-F238E27FC236}">
                <a16:creationId xmlns:a16="http://schemas.microsoft.com/office/drawing/2014/main" id="{DCD09623-2B7C-91A9-8B24-4DB1BE569551}"/>
              </a:ext>
            </a:extLst>
          </p:cNvPr>
          <p:cNvSpPr>
            <a:spLocks noGrp="1"/>
          </p:cNvSpPr>
          <p:nvPr>
            <p:ph idx="1"/>
          </p:nvPr>
        </p:nvSpPr>
        <p:spPr>
          <a:xfrm>
            <a:off x="1007705" y="1278293"/>
            <a:ext cx="10259851" cy="5467740"/>
          </a:xfrm>
        </p:spPr>
        <p:txBody>
          <a:bodyPr/>
          <a:lstStyle/>
          <a:p>
            <a:r>
              <a:rPr lang="en-IN" dirty="0"/>
              <a:t>Then using word cloud  and def function I plot the structure of positive and negative comments.</a:t>
            </a:r>
          </a:p>
          <a:p>
            <a:r>
              <a:rPr lang="en-IN" dirty="0"/>
              <a:t>From that I get information of highlighted areas of the restaurants by the customers.</a:t>
            </a:r>
          </a:p>
        </p:txBody>
      </p:sp>
      <p:pic>
        <p:nvPicPr>
          <p:cNvPr id="5" name="Picture 4">
            <a:extLst>
              <a:ext uri="{FF2B5EF4-FFF2-40B4-BE49-F238E27FC236}">
                <a16:creationId xmlns:a16="http://schemas.microsoft.com/office/drawing/2014/main" id="{5D340642-3DA9-17A5-4F49-CD2DF4ED0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263" y="2668472"/>
            <a:ext cx="3815557" cy="3051194"/>
          </a:xfrm>
          <a:prstGeom prst="rect">
            <a:avLst/>
          </a:prstGeom>
        </p:spPr>
      </p:pic>
      <p:pic>
        <p:nvPicPr>
          <p:cNvPr id="7" name="Picture 6">
            <a:extLst>
              <a:ext uri="{FF2B5EF4-FFF2-40B4-BE49-F238E27FC236}">
                <a16:creationId xmlns:a16="http://schemas.microsoft.com/office/drawing/2014/main" id="{C0B2503C-53B3-5ABD-D184-0E603B084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075" y="2668472"/>
            <a:ext cx="4089714" cy="3051194"/>
          </a:xfrm>
          <a:prstGeom prst="rect">
            <a:avLst/>
          </a:prstGeom>
        </p:spPr>
      </p:pic>
      <p:sp>
        <p:nvSpPr>
          <p:cNvPr id="8" name="TextBox 7">
            <a:extLst>
              <a:ext uri="{FF2B5EF4-FFF2-40B4-BE49-F238E27FC236}">
                <a16:creationId xmlns:a16="http://schemas.microsoft.com/office/drawing/2014/main" id="{73162208-59B8-B426-0CB0-E7E75454B939}"/>
              </a:ext>
            </a:extLst>
          </p:cNvPr>
          <p:cNvSpPr txBox="1"/>
          <p:nvPr/>
        </p:nvSpPr>
        <p:spPr>
          <a:xfrm>
            <a:off x="1642188" y="6008914"/>
            <a:ext cx="3060441" cy="646331"/>
          </a:xfrm>
          <a:prstGeom prst="rect">
            <a:avLst/>
          </a:prstGeom>
          <a:noFill/>
        </p:spPr>
        <p:txBody>
          <a:bodyPr wrap="square" rtlCol="0">
            <a:spAutoFit/>
          </a:bodyPr>
          <a:lstStyle/>
          <a:p>
            <a:pPr algn="ctr"/>
            <a:r>
              <a:rPr lang="en-IN" dirty="0"/>
              <a:t>A)POSITIVE SENTIMENT ANALYSIS</a:t>
            </a:r>
          </a:p>
        </p:txBody>
      </p:sp>
      <p:sp>
        <p:nvSpPr>
          <p:cNvPr id="9" name="TextBox 8">
            <a:extLst>
              <a:ext uri="{FF2B5EF4-FFF2-40B4-BE49-F238E27FC236}">
                <a16:creationId xmlns:a16="http://schemas.microsoft.com/office/drawing/2014/main" id="{BB30024A-F991-3CC9-1525-63EB30B05607}"/>
              </a:ext>
            </a:extLst>
          </p:cNvPr>
          <p:cNvSpPr txBox="1"/>
          <p:nvPr/>
        </p:nvSpPr>
        <p:spPr>
          <a:xfrm>
            <a:off x="6090675" y="6027575"/>
            <a:ext cx="3215951" cy="646331"/>
          </a:xfrm>
          <a:prstGeom prst="rect">
            <a:avLst/>
          </a:prstGeom>
          <a:noFill/>
        </p:spPr>
        <p:txBody>
          <a:bodyPr wrap="square" rtlCol="0">
            <a:spAutoFit/>
          </a:bodyPr>
          <a:lstStyle/>
          <a:p>
            <a:pPr algn="ctr"/>
            <a:r>
              <a:rPr lang="en-IN" dirty="0"/>
              <a:t>B)NEGATIVE SENTIMENT ANALYSIS</a:t>
            </a:r>
          </a:p>
        </p:txBody>
      </p:sp>
    </p:spTree>
    <p:extLst>
      <p:ext uri="{BB962C8B-B14F-4D97-AF65-F5344CB8AC3E}">
        <p14:creationId xmlns:p14="http://schemas.microsoft.com/office/powerpoint/2010/main" val="3831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7" dur="1500"/>
                                        <p:tgtEl>
                                          <p:spTgt spid="3">
                                            <p:txEl>
                                              <p:pRg st="0" end="0"/>
                                            </p:txEl>
                                          </p:spTgt>
                                        </p:tgtEl>
                                      </p:cBhvr>
                                    </p:animEffect>
                                  </p:childTnLst>
                                </p:cTn>
                              </p:par>
                              <p:par>
                                <p:cTn id="18" presetID="49" presetClass="entr" presetSubtype="0" decel="10000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3" dur="1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6" dur="75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 calcmode="lin" valueType="num">
                                      <p:cBhvr>
                                        <p:cTn id="43" dur="1000" fill="hold"/>
                                        <p:tgtEl>
                                          <p:spTgt spid="7"/>
                                        </p:tgtEl>
                                        <p:attrNameLst>
                                          <p:attrName>style.rotation</p:attrName>
                                        </p:attrNameLst>
                                      </p:cBhvr>
                                      <p:tavLst>
                                        <p:tav tm="0">
                                          <p:val>
                                            <p:fltVal val="90"/>
                                          </p:val>
                                        </p:tav>
                                        <p:tav tm="100000">
                                          <p:val>
                                            <p:fltVal val="0"/>
                                          </p:val>
                                        </p:tav>
                                      </p:tavLst>
                                    </p:anim>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randombar(horizontal)">
                                      <p:cBhvr>
                                        <p:cTn id="49"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EBF2-F07F-9938-6822-7390A74DE325}"/>
              </a:ext>
            </a:extLst>
          </p:cNvPr>
          <p:cNvSpPr>
            <a:spLocks noGrp="1"/>
          </p:cNvSpPr>
          <p:nvPr>
            <p:ph type="title"/>
          </p:nvPr>
        </p:nvSpPr>
        <p:spPr>
          <a:xfrm>
            <a:off x="913795" y="609601"/>
            <a:ext cx="10353761" cy="640702"/>
          </a:xfrm>
        </p:spPr>
        <p:txBody>
          <a:bodyPr/>
          <a:lstStyle/>
          <a:p>
            <a:pPr algn="l"/>
            <a:r>
              <a:rPr lang="en-IN" dirty="0"/>
              <a:t>DATA PRE-PROCESSING:</a:t>
            </a:r>
          </a:p>
        </p:txBody>
      </p:sp>
      <p:sp>
        <p:nvSpPr>
          <p:cNvPr id="3" name="Content Placeholder 2">
            <a:extLst>
              <a:ext uri="{FF2B5EF4-FFF2-40B4-BE49-F238E27FC236}">
                <a16:creationId xmlns:a16="http://schemas.microsoft.com/office/drawing/2014/main" id="{1E22D473-E294-FA85-2C2C-5A7C9AE535AD}"/>
              </a:ext>
            </a:extLst>
          </p:cNvPr>
          <p:cNvSpPr>
            <a:spLocks noGrp="1"/>
          </p:cNvSpPr>
          <p:nvPr>
            <p:ph idx="1"/>
          </p:nvPr>
        </p:nvSpPr>
        <p:spPr>
          <a:xfrm>
            <a:off x="998375" y="1250304"/>
            <a:ext cx="10269181" cy="4998096"/>
          </a:xfrm>
        </p:spPr>
        <p:txBody>
          <a:bodyPr/>
          <a:lstStyle/>
          <a:p>
            <a:r>
              <a:rPr lang="en-IN" dirty="0"/>
              <a:t>Then using def functions , lemmatization , stemming I clean and manage the data for model building.</a:t>
            </a:r>
          </a:p>
          <a:p>
            <a:r>
              <a:rPr lang="en-IN" dirty="0"/>
              <a:t>Firstly using stop-words library I clean all those words which are not that much important for analysis.</a:t>
            </a:r>
          </a:p>
          <a:p>
            <a:r>
              <a:rPr lang="en-IN" dirty="0"/>
              <a:t>Then using stemming and lemmatization I properly change the words and bring them in that form where they act as a column for further analysis.</a:t>
            </a:r>
          </a:p>
          <a:p>
            <a:r>
              <a:rPr lang="en-IN" dirty="0"/>
              <a:t>Then using count-vectorizer I convert all other remaining values in readable format for algorithms.</a:t>
            </a:r>
          </a:p>
          <a:p>
            <a:r>
              <a:rPr lang="en-IN" dirty="0"/>
              <a:t>Then using train-test split I divided the data in industrial 80:20 criteria means 80% in train data and 20% in test data.</a:t>
            </a:r>
          </a:p>
          <a:p>
            <a:r>
              <a:rPr lang="en-IN" dirty="0"/>
              <a:t>Then using lambda function I clean the data which is in train and test sample.</a:t>
            </a:r>
          </a:p>
          <a:p>
            <a:endParaRPr lang="en-IN" dirty="0"/>
          </a:p>
        </p:txBody>
      </p:sp>
    </p:spTree>
    <p:extLst>
      <p:ext uri="{BB962C8B-B14F-4D97-AF65-F5344CB8AC3E}">
        <p14:creationId xmlns:p14="http://schemas.microsoft.com/office/powerpoint/2010/main" val="419909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625"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3" dur="625"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4" dur="625" accel="50000" fill="hold">
                                          <p:stCondLst>
                                            <p:cond delay="625"/>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5" dur="125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6" dur="625"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7" dur="625"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8" dur="625" accel="50000" fill="hold">
                                          <p:stCondLst>
                                            <p:cond delay="625"/>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9" dur="1250" decel="50000">
                                          <p:stCondLst>
                                            <p:cond delay="0"/>
                                          </p:stCondLst>
                                        </p:cTn>
                                        <p:tgtEl>
                                          <p:spTgt spid="3">
                                            <p:txEl>
                                              <p:pRg st="0" end="0"/>
                                            </p:txEl>
                                          </p:spTgt>
                                        </p:tgtEl>
                                      </p:cBhvr>
                                    </p:animEffect>
                                  </p:childTnLst>
                                </p:cTn>
                              </p:par>
                              <p:par>
                                <p:cTn id="20" presetID="25"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625"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3" dur="625"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4" dur="625" accel="50000" fill="hold">
                                          <p:stCondLst>
                                            <p:cond delay="625"/>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5" dur="125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6" dur="625"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7" dur="625"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8" dur="625" accel="50000" fill="hold">
                                          <p:stCondLst>
                                            <p:cond delay="625"/>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9" dur="1250" decel="50000">
                                          <p:stCondLst>
                                            <p:cond delay="0"/>
                                          </p:stCondLst>
                                        </p:cTn>
                                        <p:tgtEl>
                                          <p:spTgt spid="3">
                                            <p:txEl>
                                              <p:pRg st="1" end="1"/>
                                            </p:txEl>
                                          </p:spTgt>
                                        </p:tgtEl>
                                      </p:cBhvr>
                                    </p:animEffect>
                                  </p:childTnLst>
                                </p:cTn>
                              </p:par>
                              <p:par>
                                <p:cTn id="30" presetID="25"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625"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3" dur="625"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4" dur="625" accel="50000" fill="hold">
                                          <p:stCondLst>
                                            <p:cond delay="625"/>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5" dur="125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6" dur="625"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7" dur="625"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8" dur="625" accel="50000" fill="hold">
                                          <p:stCondLst>
                                            <p:cond delay="625"/>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9" dur="1250" decel="50000">
                                          <p:stCondLst>
                                            <p:cond delay="0"/>
                                          </p:stCondLst>
                                        </p:cTn>
                                        <p:tgtEl>
                                          <p:spTgt spid="3">
                                            <p:txEl>
                                              <p:pRg st="2" end="2"/>
                                            </p:txEl>
                                          </p:spTgt>
                                        </p:tgtEl>
                                      </p:cBhvr>
                                    </p:animEffect>
                                  </p:childTnLst>
                                </p:cTn>
                              </p:par>
                              <p:par>
                                <p:cTn id="40" presetID="25" presetClass="entr" presetSubtype="0" fill="hold"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625"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3" dur="625"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4" dur="625" accel="50000" fill="hold">
                                          <p:stCondLst>
                                            <p:cond delay="625"/>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5" dur="125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6" dur="625"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7" dur="625"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8" dur="625" accel="50000" fill="hold">
                                          <p:stCondLst>
                                            <p:cond delay="625"/>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9" dur="1250" decel="50000">
                                          <p:stCondLst>
                                            <p:cond delay="0"/>
                                          </p:stCondLst>
                                        </p:cTn>
                                        <p:tgtEl>
                                          <p:spTgt spid="3">
                                            <p:txEl>
                                              <p:pRg st="3" end="3"/>
                                            </p:txEl>
                                          </p:spTgt>
                                        </p:tgtEl>
                                      </p:cBhvr>
                                    </p:animEffect>
                                  </p:childTnLst>
                                </p:cTn>
                              </p:par>
                              <p:par>
                                <p:cTn id="50" presetID="25" presetClass="entr" presetSubtype="0"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625"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3" dur="625"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4" dur="625" accel="50000" fill="hold">
                                          <p:stCondLst>
                                            <p:cond delay="625"/>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5" dur="125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6" dur="625"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7" dur="625"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8" dur="625" accel="50000" fill="hold">
                                          <p:stCondLst>
                                            <p:cond delay="625"/>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9" dur="1250" decel="50000">
                                          <p:stCondLst>
                                            <p:cond delay="0"/>
                                          </p:stCondLst>
                                        </p:cTn>
                                        <p:tgtEl>
                                          <p:spTgt spid="3">
                                            <p:txEl>
                                              <p:pRg st="4" end="4"/>
                                            </p:txEl>
                                          </p:spTgt>
                                        </p:tgtEl>
                                      </p:cBhvr>
                                    </p:animEffect>
                                  </p:childTnLst>
                                </p:cTn>
                              </p:par>
                              <p:par>
                                <p:cTn id="60" presetID="25" presetClass="entr" presetSubtype="0" fill="hold" nodeType="with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625"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625"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625" accel="50000" fill="hold">
                                          <p:stCondLst>
                                            <p:cond delay="625"/>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125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625"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625"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625" accel="50000" fill="hold">
                                          <p:stCondLst>
                                            <p:cond delay="625"/>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125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BAD0-FA42-ED7F-F75C-04A6F1E31827}"/>
              </a:ext>
            </a:extLst>
          </p:cNvPr>
          <p:cNvSpPr>
            <a:spLocks noGrp="1"/>
          </p:cNvSpPr>
          <p:nvPr>
            <p:ph type="title"/>
          </p:nvPr>
        </p:nvSpPr>
        <p:spPr>
          <a:xfrm>
            <a:off x="913795" y="609601"/>
            <a:ext cx="10353761" cy="603380"/>
          </a:xfrm>
        </p:spPr>
        <p:txBody>
          <a:bodyPr/>
          <a:lstStyle/>
          <a:p>
            <a:pPr algn="l"/>
            <a:r>
              <a:rPr lang="en-IN" dirty="0"/>
              <a:t>Model building:</a:t>
            </a:r>
          </a:p>
        </p:txBody>
      </p:sp>
      <p:sp>
        <p:nvSpPr>
          <p:cNvPr id="3" name="Content Placeholder 2">
            <a:extLst>
              <a:ext uri="{FF2B5EF4-FFF2-40B4-BE49-F238E27FC236}">
                <a16:creationId xmlns:a16="http://schemas.microsoft.com/office/drawing/2014/main" id="{0F3A1CCA-6FEC-A863-C3CD-43097E341954}"/>
              </a:ext>
            </a:extLst>
          </p:cNvPr>
          <p:cNvSpPr>
            <a:spLocks noGrp="1"/>
          </p:cNvSpPr>
          <p:nvPr>
            <p:ph idx="1"/>
          </p:nvPr>
        </p:nvSpPr>
        <p:spPr>
          <a:xfrm>
            <a:off x="913795" y="1212981"/>
            <a:ext cx="10353762" cy="5150497"/>
          </a:xfrm>
        </p:spPr>
        <p:txBody>
          <a:bodyPr/>
          <a:lstStyle/>
          <a:p>
            <a:r>
              <a:rPr lang="en-IN" dirty="0"/>
              <a:t>As per said earlier we want to find the best classifier model for differentiating the negative and positive comments among mix comments.</a:t>
            </a:r>
          </a:p>
          <a:p>
            <a:r>
              <a:rPr lang="en-IN" dirty="0"/>
              <a:t>For model building and to find best fitted model I used logistic , decision tree , k-nearest neighbour , random-forest , </a:t>
            </a:r>
            <a:r>
              <a:rPr lang="en-IN" dirty="0" err="1"/>
              <a:t>ada</a:t>
            </a:r>
            <a:r>
              <a:rPr lang="en-IN" dirty="0"/>
              <a:t>-boost , cat-boost and SCDC classifier algorithms.</a:t>
            </a:r>
          </a:p>
          <a:p>
            <a:r>
              <a:rPr lang="en-IN" dirty="0"/>
              <a:t>Then using try and except function I find all the possible accuracy of the models which are taken for classification of comments.</a:t>
            </a:r>
          </a:p>
          <a:p>
            <a:r>
              <a:rPr lang="en-IN" dirty="0"/>
              <a:t>Then I sort the values of accuracy of the algorithms and arrange them in descending order.</a:t>
            </a:r>
          </a:p>
          <a:p>
            <a:r>
              <a:rPr lang="en-IN" dirty="0"/>
              <a:t>Then I plot those accuracy with the help of matplotlib library and seaborn library and here also I arrange them in descending order.</a:t>
            </a:r>
          </a:p>
        </p:txBody>
      </p:sp>
    </p:spTree>
    <p:extLst>
      <p:ext uri="{BB962C8B-B14F-4D97-AF65-F5344CB8AC3E}">
        <p14:creationId xmlns:p14="http://schemas.microsoft.com/office/powerpoint/2010/main" val="15965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465E-B356-B48D-85E8-FD0F73D74EE0}"/>
              </a:ext>
            </a:extLst>
          </p:cNvPr>
          <p:cNvSpPr>
            <a:spLocks noGrp="1"/>
          </p:cNvSpPr>
          <p:nvPr>
            <p:ph type="title"/>
          </p:nvPr>
        </p:nvSpPr>
        <p:spPr>
          <a:xfrm>
            <a:off x="913795" y="609600"/>
            <a:ext cx="10353761" cy="827314"/>
          </a:xfrm>
        </p:spPr>
        <p:txBody>
          <a:bodyPr/>
          <a:lstStyle/>
          <a:p>
            <a:pPr algn="l"/>
            <a:r>
              <a:rPr lang="en-IN" dirty="0"/>
              <a:t>TOOLS AND PLATFORM USED:</a:t>
            </a:r>
          </a:p>
        </p:txBody>
      </p:sp>
      <p:sp>
        <p:nvSpPr>
          <p:cNvPr id="3" name="Content Placeholder 2">
            <a:extLst>
              <a:ext uri="{FF2B5EF4-FFF2-40B4-BE49-F238E27FC236}">
                <a16:creationId xmlns:a16="http://schemas.microsoft.com/office/drawing/2014/main" id="{1A17D098-43A7-1BB3-74EA-DD3E6298114B}"/>
              </a:ext>
            </a:extLst>
          </p:cNvPr>
          <p:cNvSpPr>
            <a:spLocks noGrp="1"/>
          </p:cNvSpPr>
          <p:nvPr>
            <p:ph idx="1"/>
          </p:nvPr>
        </p:nvSpPr>
        <p:spPr>
          <a:xfrm>
            <a:off x="913795" y="1436913"/>
            <a:ext cx="10353762" cy="4917233"/>
          </a:xfrm>
        </p:spPr>
        <p:txBody>
          <a:bodyPr/>
          <a:lstStyle/>
          <a:p>
            <a:r>
              <a:rPr lang="en-IN" dirty="0"/>
              <a:t>As it is deep learning base project I used anaconda prompt as a Platform for implementation of the project.</a:t>
            </a:r>
          </a:p>
          <a:p>
            <a:r>
              <a:rPr lang="en-IN" dirty="0"/>
              <a:t>For coding of the project I used </a:t>
            </a:r>
            <a:r>
              <a:rPr lang="en-IN" dirty="0" err="1"/>
              <a:t>jupyter</a:t>
            </a:r>
            <a:r>
              <a:rPr lang="en-IN" dirty="0"/>
              <a:t> python notebook and its different libraries for successful execution of every step.</a:t>
            </a:r>
          </a:p>
          <a:p>
            <a:r>
              <a:rPr lang="en-IN" dirty="0"/>
              <a:t>The libraries are used is completely related to deep learning and machine learning area.</a:t>
            </a:r>
          </a:p>
          <a:p>
            <a:r>
              <a:rPr lang="en-IN" dirty="0"/>
              <a:t>Libraries like pandas , </a:t>
            </a:r>
            <a:r>
              <a:rPr lang="en-IN" dirty="0" err="1"/>
              <a:t>numpy</a:t>
            </a:r>
            <a:r>
              <a:rPr lang="en-IN" dirty="0"/>
              <a:t> , matplotlib , def function , count-vectorizer , data cleaning tools , word cloud these common libraries for data handling and for classification and result purpose machine and deep learning algorithms are used like random-forest , decision tree , logistic regression , cat-boost , SGDC classifier , gaussian naive bayes , k-nearest neighbour and </a:t>
            </a:r>
            <a:r>
              <a:rPr lang="en-IN" dirty="0" err="1"/>
              <a:t>ada</a:t>
            </a:r>
            <a:r>
              <a:rPr lang="en-IN" dirty="0"/>
              <a:t>-boost ensemble technique.</a:t>
            </a:r>
          </a:p>
          <a:p>
            <a:endParaRPr lang="en-IN" dirty="0"/>
          </a:p>
        </p:txBody>
      </p:sp>
    </p:spTree>
    <p:extLst>
      <p:ext uri="{BB962C8B-B14F-4D97-AF65-F5344CB8AC3E}">
        <p14:creationId xmlns:p14="http://schemas.microsoft.com/office/powerpoint/2010/main" val="133126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edge">
                                      <p:cBhvr>
                                        <p:cTn id="14" dur="2000"/>
                                        <p:tgtEl>
                                          <p:spTgt spid="3">
                                            <p:txEl>
                                              <p:pRg st="0" end="0"/>
                                            </p:txEl>
                                          </p:spTgt>
                                        </p:tgtEl>
                                      </p:cBhvr>
                                    </p:animEffect>
                                  </p:childTnLst>
                                </p:cTn>
                              </p:par>
                              <p:par>
                                <p:cTn id="15" presetID="2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2000"/>
                                        <p:tgtEl>
                                          <p:spTgt spid="3">
                                            <p:txEl>
                                              <p:pRg st="1" end="1"/>
                                            </p:txEl>
                                          </p:spTgt>
                                        </p:tgtEl>
                                      </p:cBhvr>
                                    </p:animEffect>
                                  </p:childTnLst>
                                </p:cTn>
                              </p:par>
                              <p:par>
                                <p:cTn id="18" presetID="2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edge">
                                      <p:cBhvr>
                                        <p:cTn id="20" dur="2000"/>
                                        <p:tgtEl>
                                          <p:spTgt spid="3">
                                            <p:txEl>
                                              <p:pRg st="2" end="2"/>
                                            </p:txEl>
                                          </p:spTgt>
                                        </p:tgtEl>
                                      </p:cBhvr>
                                    </p:animEffect>
                                  </p:childTnLst>
                                </p:cTn>
                              </p:par>
                              <p:par>
                                <p:cTn id="21" presetID="2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edge">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6237-A9FA-4ADC-DCAD-0E0C8452721A}"/>
              </a:ext>
            </a:extLst>
          </p:cNvPr>
          <p:cNvSpPr>
            <a:spLocks noGrp="1"/>
          </p:cNvSpPr>
          <p:nvPr>
            <p:ph type="title"/>
          </p:nvPr>
        </p:nvSpPr>
        <p:spPr>
          <a:xfrm>
            <a:off x="913795" y="609601"/>
            <a:ext cx="10353761" cy="584718"/>
          </a:xfrm>
        </p:spPr>
        <p:txBody>
          <a:bodyPr/>
          <a:lstStyle/>
          <a:p>
            <a:pPr algn="l"/>
            <a:r>
              <a:rPr lang="en-IN" dirty="0"/>
              <a:t>ADVANTAGES:</a:t>
            </a:r>
          </a:p>
        </p:txBody>
      </p:sp>
      <p:sp>
        <p:nvSpPr>
          <p:cNvPr id="3" name="Content Placeholder 2">
            <a:extLst>
              <a:ext uri="{FF2B5EF4-FFF2-40B4-BE49-F238E27FC236}">
                <a16:creationId xmlns:a16="http://schemas.microsoft.com/office/drawing/2014/main" id="{F5BFB218-ACA1-BA38-0757-B2AAE209EF40}"/>
              </a:ext>
            </a:extLst>
          </p:cNvPr>
          <p:cNvSpPr>
            <a:spLocks noGrp="1"/>
          </p:cNvSpPr>
          <p:nvPr>
            <p:ph idx="1"/>
          </p:nvPr>
        </p:nvSpPr>
        <p:spPr>
          <a:xfrm>
            <a:off x="913795" y="1194318"/>
            <a:ext cx="10353762" cy="5187821"/>
          </a:xfrm>
        </p:spPr>
        <p:txBody>
          <a:bodyPr/>
          <a:lstStyle/>
          <a:p>
            <a:r>
              <a:rPr lang="en-IN" dirty="0"/>
              <a:t>As we all know processing of documents , emails , research results is difficult for computers to process. Using NLP we can do it easily and also we can implement correct accuracy for proper improvement.</a:t>
            </a:r>
          </a:p>
          <a:p>
            <a:r>
              <a:rPr lang="en-IN" dirty="0"/>
              <a:t>Also using NLP we can find the right document which use same verbiage by reducing time and without human intervention.</a:t>
            </a:r>
          </a:p>
          <a:p>
            <a:r>
              <a:rPr lang="en-IN" dirty="0"/>
              <a:t>NLP mainly used in sentiment analysis of comments which are given by customer for improvement for proper services by which any industry can change their strategy for development.</a:t>
            </a:r>
          </a:p>
          <a:p>
            <a:r>
              <a:rPr lang="en-IN" dirty="0"/>
              <a:t>NLP also empowered employees by using chatbots which quickly find any information they needed for any tasks.</a:t>
            </a:r>
          </a:p>
          <a:p>
            <a:r>
              <a:rPr lang="en-IN" dirty="0"/>
              <a:t>With using NLP there is reduce in cost and realizing benefits in different area of industries which can be helpful for automation.</a:t>
            </a:r>
          </a:p>
        </p:txBody>
      </p:sp>
    </p:spTree>
    <p:extLst>
      <p:ext uri="{BB962C8B-B14F-4D97-AF65-F5344CB8AC3E}">
        <p14:creationId xmlns:p14="http://schemas.microsoft.com/office/powerpoint/2010/main" val="21245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25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25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25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125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889-2AAA-4E51-59EC-4B08E8E9AEB7}"/>
              </a:ext>
            </a:extLst>
          </p:cNvPr>
          <p:cNvSpPr>
            <a:spLocks noGrp="1"/>
          </p:cNvSpPr>
          <p:nvPr>
            <p:ph type="title"/>
          </p:nvPr>
        </p:nvSpPr>
        <p:spPr>
          <a:xfrm>
            <a:off x="913795" y="609600"/>
            <a:ext cx="10353761" cy="771331"/>
          </a:xfrm>
        </p:spPr>
        <p:txBody>
          <a:bodyPr/>
          <a:lstStyle/>
          <a:p>
            <a:pPr algn="l"/>
            <a:r>
              <a:rPr lang="en-IN" dirty="0"/>
              <a:t>DISADVANTAGES:</a:t>
            </a:r>
          </a:p>
        </p:txBody>
      </p:sp>
      <p:sp>
        <p:nvSpPr>
          <p:cNvPr id="3" name="Content Placeholder 2">
            <a:extLst>
              <a:ext uri="{FF2B5EF4-FFF2-40B4-BE49-F238E27FC236}">
                <a16:creationId xmlns:a16="http://schemas.microsoft.com/office/drawing/2014/main" id="{4C30BFE9-40E7-1FDF-40B7-38ABE44C7528}"/>
              </a:ext>
            </a:extLst>
          </p:cNvPr>
          <p:cNvSpPr>
            <a:spLocks noGrp="1"/>
          </p:cNvSpPr>
          <p:nvPr>
            <p:ph idx="1"/>
          </p:nvPr>
        </p:nvSpPr>
        <p:spPr>
          <a:xfrm>
            <a:off x="1035697" y="1287623"/>
            <a:ext cx="10231859" cy="5374434"/>
          </a:xfrm>
        </p:spPr>
        <p:txBody>
          <a:bodyPr>
            <a:normAutofit lnSpcReduction="10000"/>
          </a:bodyPr>
          <a:lstStyle/>
          <a:p>
            <a:r>
              <a:rPr lang="en-IN" dirty="0"/>
              <a:t>As NLP is very useful now-a-days there is still limitations to this toll is some areas. Its first limitations it contextual words and phrases means one word is used in different way. For NLP it is huge problem for understanding purpose.</a:t>
            </a:r>
          </a:p>
          <a:p>
            <a:r>
              <a:rPr lang="en-IN" dirty="0"/>
              <a:t>Synonyms , irony and sarcasm are also the limitations of NLP as they express the idea of human but in different way.</a:t>
            </a:r>
          </a:p>
          <a:p>
            <a:r>
              <a:rPr lang="en-IN" dirty="0"/>
              <a:t>Sometimes error in speech and misspelled in any word can cause problem in text analysis using NLP.</a:t>
            </a:r>
          </a:p>
          <a:p>
            <a:r>
              <a:rPr lang="en-IN" dirty="0"/>
              <a:t>Informal phrases , expressions , idioms and cultural specific lingo are huge problems for NLP especially for that models which are broadly in use.</a:t>
            </a:r>
          </a:p>
          <a:p>
            <a:r>
              <a:rPr lang="en-IN" dirty="0"/>
              <a:t>NLP is a domain-specific language due it get limited to get used for other analysis which use different languages.</a:t>
            </a:r>
          </a:p>
          <a:p>
            <a:r>
              <a:rPr lang="en-IN" dirty="0"/>
              <a:t>In NLP there is still lack of research and development which restrict its uses in some areas.</a:t>
            </a:r>
          </a:p>
          <a:p>
            <a:endParaRPr lang="en-IN" dirty="0"/>
          </a:p>
        </p:txBody>
      </p:sp>
    </p:spTree>
    <p:extLst>
      <p:ext uri="{BB962C8B-B14F-4D97-AF65-F5344CB8AC3E}">
        <p14:creationId xmlns:p14="http://schemas.microsoft.com/office/powerpoint/2010/main" val="272257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2000"/>
                                        <p:tgtEl>
                                          <p:spTgt spid="3">
                                            <p:txEl>
                                              <p:pRg st="1" end="1"/>
                                            </p:txEl>
                                          </p:spTgt>
                                        </p:tgtEl>
                                      </p:cBhvr>
                                    </p:animEffect>
                                    <p:anim calcmode="lin" valueType="num">
                                      <p:cBhvr>
                                        <p:cTn id="31"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32" dur="2000" fill="hold"/>
                                        <p:tgtEl>
                                          <p:spTgt spid="3">
                                            <p:txEl>
                                              <p:pRg st="1" end="1"/>
                                            </p:txEl>
                                          </p:spTgt>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2000"/>
                                        <p:tgtEl>
                                          <p:spTgt spid="3">
                                            <p:txEl>
                                              <p:pRg st="2" end="2"/>
                                            </p:txEl>
                                          </p:spTgt>
                                        </p:tgtEl>
                                      </p:cBhvr>
                                    </p:animEffect>
                                    <p:anim calcmode="lin" valueType="num">
                                      <p:cBhvr>
                                        <p:cTn id="3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2" end="2"/>
                                            </p:txEl>
                                          </p:spTgt>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2000"/>
                                        <p:tgtEl>
                                          <p:spTgt spid="3">
                                            <p:txEl>
                                              <p:pRg st="3" end="3"/>
                                            </p:txEl>
                                          </p:spTgt>
                                        </p:tgtEl>
                                      </p:cBhvr>
                                    </p:animEffect>
                                    <p:anim calcmode="lin" valueType="num">
                                      <p:cBhvr>
                                        <p:cTn id="41"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3" end="3"/>
                                            </p:txEl>
                                          </p:spTgt>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2000"/>
                                        <p:tgtEl>
                                          <p:spTgt spid="3">
                                            <p:txEl>
                                              <p:pRg st="4" end="4"/>
                                            </p:txEl>
                                          </p:spTgt>
                                        </p:tgtEl>
                                      </p:cBhvr>
                                    </p:animEffect>
                                    <p:anim calcmode="lin" valueType="num">
                                      <p:cBhvr>
                                        <p:cTn id="4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4" end="4"/>
                                            </p:txEl>
                                          </p:spTgt>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2000"/>
                                        <p:tgtEl>
                                          <p:spTgt spid="3">
                                            <p:txEl>
                                              <p:pRg st="5" end="5"/>
                                            </p:txEl>
                                          </p:spTgt>
                                        </p:tgtEl>
                                      </p:cBhvr>
                                    </p:animEffect>
                                    <p:anim calcmode="lin" valueType="num">
                                      <p:cBhvr>
                                        <p:cTn id="51"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52"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136A-AC2C-1C6A-D18A-5DCE91F19442}"/>
              </a:ext>
            </a:extLst>
          </p:cNvPr>
          <p:cNvSpPr>
            <a:spLocks noGrp="1"/>
          </p:cNvSpPr>
          <p:nvPr>
            <p:ph type="title"/>
          </p:nvPr>
        </p:nvSpPr>
        <p:spPr>
          <a:xfrm>
            <a:off x="913795" y="609600"/>
            <a:ext cx="10353761" cy="556727"/>
          </a:xfrm>
        </p:spPr>
        <p:txBody>
          <a:bodyPr>
            <a:normAutofit fontScale="90000"/>
          </a:bodyPr>
          <a:lstStyle/>
          <a:p>
            <a:pPr algn="l"/>
            <a:r>
              <a:rPr lang="en-IN" dirty="0"/>
              <a:t>CHALLENGES AND SOLUTION:</a:t>
            </a:r>
          </a:p>
        </p:txBody>
      </p:sp>
      <p:sp>
        <p:nvSpPr>
          <p:cNvPr id="3" name="Content Placeholder 2">
            <a:extLst>
              <a:ext uri="{FF2B5EF4-FFF2-40B4-BE49-F238E27FC236}">
                <a16:creationId xmlns:a16="http://schemas.microsoft.com/office/drawing/2014/main" id="{EF6E6A6C-98C6-667F-FDCA-1350702FD05F}"/>
              </a:ext>
            </a:extLst>
          </p:cNvPr>
          <p:cNvSpPr>
            <a:spLocks noGrp="1"/>
          </p:cNvSpPr>
          <p:nvPr>
            <p:ph idx="1"/>
          </p:nvPr>
        </p:nvSpPr>
        <p:spPr>
          <a:xfrm>
            <a:off x="913795" y="1240972"/>
            <a:ext cx="10353762" cy="5290458"/>
          </a:xfrm>
        </p:spPr>
        <p:txBody>
          <a:bodyPr>
            <a:normAutofit lnSpcReduction="10000"/>
          </a:bodyPr>
          <a:lstStyle/>
          <a:p>
            <a:r>
              <a:rPr lang="en-IN" dirty="0"/>
              <a:t>The biggest challenge is that as data is unstructured so cleaning of it is quiet difficult. Numerous process has to be done on data before any further analysis.</a:t>
            </a:r>
          </a:p>
          <a:p>
            <a:r>
              <a:rPr lang="en-IN" dirty="0"/>
              <a:t>Solution on this is proper execution of different function and treatment of duplicate values which can hamper the analysis.</a:t>
            </a:r>
          </a:p>
          <a:p>
            <a:r>
              <a:rPr lang="en-IN" dirty="0"/>
              <a:t>During EDA analysis I didn’t understand how to show the data in bar-graph as it contains reviews which we can’t represent through libraries.</a:t>
            </a:r>
          </a:p>
          <a:p>
            <a:r>
              <a:rPr lang="en-IN" dirty="0"/>
              <a:t>But the solution I found is do the rating score of every restaurants and find out their development in customer’s perspective.</a:t>
            </a:r>
          </a:p>
          <a:p>
            <a:r>
              <a:rPr lang="en-IN" dirty="0"/>
              <a:t>And last other challenge I face is working of logistic regression algorithms on data as quiet complicated its needed some extra values for implementation it gives some error during result execution.</a:t>
            </a:r>
          </a:p>
          <a:p>
            <a:r>
              <a:rPr lang="en-IN" dirty="0"/>
              <a:t>The solution on this problem is proper structure of code and some extra adjustment in logistic regression model parameters.</a:t>
            </a:r>
          </a:p>
          <a:p>
            <a:endParaRPr lang="en-IN" dirty="0"/>
          </a:p>
        </p:txBody>
      </p:sp>
    </p:spTree>
    <p:extLst>
      <p:ext uri="{BB962C8B-B14F-4D97-AF65-F5344CB8AC3E}">
        <p14:creationId xmlns:p14="http://schemas.microsoft.com/office/powerpoint/2010/main" val="21201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0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0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0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0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10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A39B-F294-644E-F5EE-41B8BA1FFBC6}"/>
              </a:ext>
            </a:extLst>
          </p:cNvPr>
          <p:cNvSpPr>
            <a:spLocks noGrp="1"/>
          </p:cNvSpPr>
          <p:nvPr>
            <p:ph type="title"/>
          </p:nvPr>
        </p:nvSpPr>
        <p:spPr>
          <a:xfrm>
            <a:off x="913795" y="382555"/>
            <a:ext cx="10353761" cy="989046"/>
          </a:xfrm>
        </p:spPr>
        <p:txBody>
          <a:bodyPr>
            <a:normAutofit fontScale="90000"/>
          </a:bodyPr>
          <a:lstStyle/>
          <a:p>
            <a:pPr algn="l"/>
            <a:r>
              <a:rPr lang="en-IN" dirty="0"/>
              <a:t>APPLICATIONS , BENEFITS AND AMOUNT OF TIME:</a:t>
            </a:r>
          </a:p>
        </p:txBody>
      </p:sp>
      <p:sp>
        <p:nvSpPr>
          <p:cNvPr id="3" name="Content Placeholder 2">
            <a:extLst>
              <a:ext uri="{FF2B5EF4-FFF2-40B4-BE49-F238E27FC236}">
                <a16:creationId xmlns:a16="http://schemas.microsoft.com/office/drawing/2014/main" id="{801E6053-6C4C-D1F5-C349-0462981C6CDD}"/>
              </a:ext>
            </a:extLst>
          </p:cNvPr>
          <p:cNvSpPr>
            <a:spLocks noGrp="1"/>
          </p:cNvSpPr>
          <p:nvPr>
            <p:ph idx="1"/>
          </p:nvPr>
        </p:nvSpPr>
        <p:spPr>
          <a:xfrm>
            <a:off x="913795" y="1502229"/>
            <a:ext cx="10353762" cy="4823926"/>
          </a:xfrm>
        </p:spPr>
        <p:txBody>
          <a:bodyPr/>
          <a:lstStyle/>
          <a:p>
            <a:r>
              <a:rPr lang="en-IN" dirty="0"/>
              <a:t>NLP has different applications but its biggest applications is sentiment analysis which is used for industry development purpose.</a:t>
            </a:r>
          </a:p>
          <a:p>
            <a:r>
              <a:rPr lang="en-IN" dirty="0"/>
              <a:t>Its other applications are its also use as a base for chatbots , voice assistants , language translator and grammar checking tool.</a:t>
            </a:r>
          </a:p>
          <a:p>
            <a:r>
              <a:rPr lang="en-IN" dirty="0"/>
              <a:t>Like its applications in the benefits it can be used to detect fraudulent claims and behaviour.</a:t>
            </a:r>
          </a:p>
          <a:p>
            <a:r>
              <a:rPr lang="en-IN" dirty="0"/>
              <a:t>Also it can find the pattern in customers communication and reduce their complaints.</a:t>
            </a:r>
          </a:p>
          <a:p>
            <a:r>
              <a:rPr lang="en-IN" dirty="0"/>
              <a:t>NLP can analyse structure and unstructured data and evaluate competitors product offerings.</a:t>
            </a:r>
          </a:p>
          <a:p>
            <a:r>
              <a:rPr lang="en-IN" dirty="0"/>
              <a:t>I required complete 16 days for completion of this project with proper execution of result and presentation making.</a:t>
            </a:r>
          </a:p>
          <a:p>
            <a:endParaRPr lang="en-IN" dirty="0"/>
          </a:p>
          <a:p>
            <a:endParaRPr lang="en-IN" dirty="0"/>
          </a:p>
        </p:txBody>
      </p:sp>
    </p:spTree>
    <p:extLst>
      <p:ext uri="{BB962C8B-B14F-4D97-AF65-F5344CB8AC3E}">
        <p14:creationId xmlns:p14="http://schemas.microsoft.com/office/powerpoint/2010/main" val="22759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FFA3-973B-B5EB-2D01-E8CFC27CA9A0}"/>
              </a:ext>
            </a:extLst>
          </p:cNvPr>
          <p:cNvSpPr>
            <a:spLocks noGrp="1"/>
          </p:cNvSpPr>
          <p:nvPr>
            <p:ph type="title"/>
          </p:nvPr>
        </p:nvSpPr>
        <p:spPr>
          <a:xfrm>
            <a:off x="1137730" y="671804"/>
            <a:ext cx="10353761" cy="5673011"/>
          </a:xfrm>
        </p:spPr>
        <p:txBody>
          <a:bodyPr/>
          <a:lstStyle/>
          <a:p>
            <a:r>
              <a:rPr lang="en-IN" dirty="0">
                <a:solidFill>
                  <a:srgbClr val="FFFF00"/>
                </a:solidFill>
              </a:rPr>
              <a:t>CONCLUSION</a:t>
            </a:r>
            <a:br>
              <a:rPr lang="en-IN" dirty="0">
                <a:solidFill>
                  <a:srgbClr val="FFFF00"/>
                </a:solidFill>
              </a:rPr>
            </a:br>
            <a:br>
              <a:rPr lang="en-IN" dirty="0">
                <a:solidFill>
                  <a:srgbClr val="FFFF00"/>
                </a:solidFill>
              </a:rPr>
            </a:br>
            <a:br>
              <a:rPr lang="en-IN" dirty="0">
                <a:solidFill>
                  <a:srgbClr val="FFFF00"/>
                </a:solidFill>
              </a:rPr>
            </a:br>
            <a:r>
              <a:rPr lang="en-IN" dirty="0">
                <a:solidFill>
                  <a:srgbClr val="FFFF00"/>
                </a:solidFill>
              </a:rPr>
              <a:t>[LAST PART]</a:t>
            </a:r>
          </a:p>
        </p:txBody>
      </p:sp>
    </p:spTree>
    <p:extLst>
      <p:ext uri="{BB962C8B-B14F-4D97-AF65-F5344CB8AC3E}">
        <p14:creationId xmlns:p14="http://schemas.microsoft.com/office/powerpoint/2010/main" val="287721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43E4-4F4E-9256-D4B7-B3CDE1A75129}"/>
              </a:ext>
            </a:extLst>
          </p:cNvPr>
          <p:cNvSpPr>
            <a:spLocks noGrp="1"/>
          </p:cNvSpPr>
          <p:nvPr>
            <p:ph type="title"/>
          </p:nvPr>
        </p:nvSpPr>
        <p:spPr>
          <a:xfrm>
            <a:off x="913795" y="609601"/>
            <a:ext cx="10353761" cy="622040"/>
          </a:xfrm>
        </p:spPr>
        <p:txBody>
          <a:bodyPr/>
          <a:lstStyle/>
          <a:p>
            <a:pPr algn="l"/>
            <a:r>
              <a:rPr lang="en-IN" dirty="0"/>
              <a:t>OUTCOME:</a:t>
            </a:r>
          </a:p>
        </p:txBody>
      </p:sp>
      <p:sp>
        <p:nvSpPr>
          <p:cNvPr id="3" name="Content Placeholder 2">
            <a:extLst>
              <a:ext uri="{FF2B5EF4-FFF2-40B4-BE49-F238E27FC236}">
                <a16:creationId xmlns:a16="http://schemas.microsoft.com/office/drawing/2014/main" id="{77A2CD12-ADB9-7995-B5EE-628B7423949B}"/>
              </a:ext>
            </a:extLst>
          </p:cNvPr>
          <p:cNvSpPr>
            <a:spLocks noGrp="1"/>
          </p:cNvSpPr>
          <p:nvPr>
            <p:ph idx="1"/>
          </p:nvPr>
        </p:nvSpPr>
        <p:spPr>
          <a:xfrm>
            <a:off x="913795" y="1231641"/>
            <a:ext cx="10353762" cy="4749281"/>
          </a:xfrm>
        </p:spPr>
        <p:txBody>
          <a:bodyPr/>
          <a:lstStyle/>
          <a:p>
            <a:r>
              <a:rPr lang="en-IN" dirty="0"/>
              <a:t>From the result I got the best model which can classify the comments very well is Random-forest , SGDC classifier and cat-boost.</a:t>
            </a:r>
          </a:p>
          <a:p>
            <a:r>
              <a:rPr lang="en-IN" dirty="0"/>
              <a:t>All other classifier also did well for classifying except logistic regression and gaussian naïve bayes.</a:t>
            </a:r>
          </a:p>
          <a:p>
            <a:r>
              <a:rPr lang="en-IN" dirty="0"/>
              <a:t>Random forest is the </a:t>
            </a:r>
            <a:r>
              <a:rPr lang="en-IN" dirty="0" err="1"/>
              <a:t>bestest</a:t>
            </a:r>
            <a:r>
              <a:rPr lang="en-IN" dirty="0"/>
              <a:t> model with accuracy of 86%</a:t>
            </a:r>
          </a:p>
          <a:p>
            <a:r>
              <a:rPr lang="en-IN" dirty="0"/>
              <a:t>Then after random-forest the model with highest accuracy of 84%</a:t>
            </a:r>
          </a:p>
          <a:p>
            <a:r>
              <a:rPr lang="en-IN" dirty="0"/>
              <a:t>And lastly the 3</a:t>
            </a:r>
            <a:r>
              <a:rPr lang="en-IN" baseline="30000" dirty="0"/>
              <a:t>rd</a:t>
            </a:r>
            <a:r>
              <a:rPr lang="en-IN" dirty="0"/>
              <a:t> best fitted model which can classify the comments properly is decision tree with accuracy of 83%.</a:t>
            </a:r>
          </a:p>
          <a:p>
            <a:r>
              <a:rPr lang="en-IN" dirty="0"/>
              <a:t>As this data has some categorical background so the working of classification algorithms is smooth so I got better result than any other model.</a:t>
            </a:r>
          </a:p>
          <a:p>
            <a:endParaRPr lang="en-IN" dirty="0"/>
          </a:p>
        </p:txBody>
      </p:sp>
    </p:spTree>
    <p:extLst>
      <p:ext uri="{BB962C8B-B14F-4D97-AF65-F5344CB8AC3E}">
        <p14:creationId xmlns:p14="http://schemas.microsoft.com/office/powerpoint/2010/main" val="55548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1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1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506-9370-7C10-DCF2-1AD2A5C0156C}"/>
              </a:ext>
            </a:extLst>
          </p:cNvPr>
          <p:cNvSpPr>
            <a:spLocks noGrp="1"/>
          </p:cNvSpPr>
          <p:nvPr>
            <p:ph type="title"/>
          </p:nvPr>
        </p:nvSpPr>
        <p:spPr>
          <a:xfrm>
            <a:off x="913795" y="609601"/>
            <a:ext cx="10353761" cy="845976"/>
          </a:xfrm>
        </p:spPr>
        <p:txBody>
          <a:bodyPr/>
          <a:lstStyle/>
          <a:p>
            <a:pPr algn="l"/>
            <a:r>
              <a:rPr lang="en-IN" dirty="0"/>
              <a:t>OBJECTIVE:</a:t>
            </a:r>
          </a:p>
        </p:txBody>
      </p:sp>
      <p:sp>
        <p:nvSpPr>
          <p:cNvPr id="3" name="Content Placeholder 2">
            <a:extLst>
              <a:ext uri="{FF2B5EF4-FFF2-40B4-BE49-F238E27FC236}">
                <a16:creationId xmlns:a16="http://schemas.microsoft.com/office/drawing/2014/main" id="{B59CB100-6A44-6D19-0CCF-2ED769C77EF4}"/>
              </a:ext>
            </a:extLst>
          </p:cNvPr>
          <p:cNvSpPr>
            <a:spLocks noGrp="1"/>
          </p:cNvSpPr>
          <p:nvPr>
            <p:ph idx="1"/>
          </p:nvPr>
        </p:nvSpPr>
        <p:spPr>
          <a:xfrm>
            <a:off x="1063084" y="1352939"/>
            <a:ext cx="10353762" cy="3923629"/>
          </a:xfrm>
        </p:spPr>
        <p:txBody>
          <a:bodyPr/>
          <a:lstStyle/>
          <a:p>
            <a:r>
              <a:rPr lang="en-IN" dirty="0"/>
              <a:t>Learn about natural language processing and its uses for deep learning projects.</a:t>
            </a:r>
          </a:p>
          <a:p>
            <a:r>
              <a:rPr lang="en-IN" dirty="0"/>
              <a:t>Build a strong background and get detailed information regarding sentiment analysis and its role in development of different industries.</a:t>
            </a:r>
          </a:p>
          <a:p>
            <a:r>
              <a:rPr lang="en-IN" dirty="0"/>
              <a:t>Try to find detailed relation of machine learning algorithms with unorganized data and built classification model.</a:t>
            </a:r>
          </a:p>
          <a:p>
            <a:r>
              <a:rPr lang="en-IN" dirty="0"/>
              <a:t>From classification get the information related to model which best classify the data and give the result very well on it.</a:t>
            </a:r>
          </a:p>
          <a:p>
            <a:r>
              <a:rPr lang="en-IN" dirty="0"/>
              <a:t>Work for future development of industry using the obtained result of sentiment analysis and try to improve the focus areas.</a:t>
            </a:r>
          </a:p>
        </p:txBody>
      </p:sp>
    </p:spTree>
    <p:extLst>
      <p:ext uri="{BB962C8B-B14F-4D97-AF65-F5344CB8AC3E}">
        <p14:creationId xmlns:p14="http://schemas.microsoft.com/office/powerpoint/2010/main" val="237262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0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10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436B-981B-368C-5F98-5AEF1E7B09AC}"/>
              </a:ext>
            </a:extLst>
          </p:cNvPr>
          <p:cNvSpPr>
            <a:spLocks noGrp="1"/>
          </p:cNvSpPr>
          <p:nvPr>
            <p:ph type="title"/>
          </p:nvPr>
        </p:nvSpPr>
        <p:spPr>
          <a:xfrm>
            <a:off x="913795" y="609601"/>
            <a:ext cx="10353761" cy="1004596"/>
          </a:xfrm>
        </p:spPr>
        <p:txBody>
          <a:bodyPr>
            <a:normAutofit fontScale="90000"/>
          </a:bodyPr>
          <a:lstStyle/>
          <a:p>
            <a:pPr algn="l"/>
            <a:r>
              <a:rPr lang="en-IN" dirty="0"/>
              <a:t>Detailed accuracy of all the models:</a:t>
            </a:r>
          </a:p>
        </p:txBody>
      </p:sp>
      <p:graphicFrame>
        <p:nvGraphicFramePr>
          <p:cNvPr id="4" name="Table 4">
            <a:extLst>
              <a:ext uri="{FF2B5EF4-FFF2-40B4-BE49-F238E27FC236}">
                <a16:creationId xmlns:a16="http://schemas.microsoft.com/office/drawing/2014/main" id="{A9A0E504-C93A-831D-407F-D83473EAAA04}"/>
              </a:ext>
            </a:extLst>
          </p:cNvPr>
          <p:cNvGraphicFramePr>
            <a:graphicFrameLocks noGrp="1"/>
          </p:cNvGraphicFramePr>
          <p:nvPr>
            <p:ph idx="1"/>
            <p:extLst>
              <p:ext uri="{D42A27DB-BD31-4B8C-83A1-F6EECF244321}">
                <p14:modId xmlns:p14="http://schemas.microsoft.com/office/powerpoint/2010/main" val="1366218020"/>
              </p:ext>
            </p:extLst>
          </p:nvPr>
        </p:nvGraphicFramePr>
        <p:xfrm>
          <a:off x="914400" y="2095500"/>
          <a:ext cx="10353674" cy="333756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684381198"/>
                    </a:ext>
                  </a:extLst>
                </a:gridCol>
                <a:gridCol w="5176837">
                  <a:extLst>
                    <a:ext uri="{9D8B030D-6E8A-4147-A177-3AD203B41FA5}">
                      <a16:colId xmlns:a16="http://schemas.microsoft.com/office/drawing/2014/main" val="1455653184"/>
                    </a:ext>
                  </a:extLst>
                </a:gridCol>
              </a:tblGrid>
              <a:tr h="370840">
                <a:tc>
                  <a:txBody>
                    <a:bodyPr/>
                    <a:lstStyle/>
                    <a:p>
                      <a:pPr algn="ctr"/>
                      <a:r>
                        <a:rPr lang="en-IN" dirty="0">
                          <a:solidFill>
                            <a:srgbClr val="FF0000"/>
                          </a:solidFill>
                        </a:rPr>
                        <a:t>MODEL</a:t>
                      </a:r>
                    </a:p>
                  </a:txBody>
                  <a:tcPr/>
                </a:tc>
                <a:tc>
                  <a:txBody>
                    <a:bodyPr/>
                    <a:lstStyle/>
                    <a:p>
                      <a:pPr algn="ctr"/>
                      <a:r>
                        <a:rPr lang="en-IN" dirty="0">
                          <a:solidFill>
                            <a:srgbClr val="FF0000"/>
                          </a:solidFill>
                        </a:rPr>
                        <a:t>ACCURACY</a:t>
                      </a:r>
                    </a:p>
                  </a:txBody>
                  <a:tcPr/>
                </a:tc>
                <a:extLst>
                  <a:ext uri="{0D108BD9-81ED-4DB2-BD59-A6C34878D82A}">
                    <a16:rowId xmlns:a16="http://schemas.microsoft.com/office/drawing/2014/main" val="488325648"/>
                  </a:ext>
                </a:extLst>
              </a:tr>
              <a:tr h="370840">
                <a:tc>
                  <a:txBody>
                    <a:bodyPr/>
                    <a:lstStyle/>
                    <a:p>
                      <a:pPr algn="ctr"/>
                      <a:r>
                        <a:rPr lang="en-IN" dirty="0">
                          <a:solidFill>
                            <a:srgbClr val="002060"/>
                          </a:solidFill>
                        </a:rPr>
                        <a:t>RANDOM-FOREST</a:t>
                      </a:r>
                    </a:p>
                  </a:txBody>
                  <a:tcPr/>
                </a:tc>
                <a:tc>
                  <a:txBody>
                    <a:bodyPr/>
                    <a:lstStyle/>
                    <a:p>
                      <a:pPr algn="ctr"/>
                      <a:r>
                        <a:rPr lang="en-IN" dirty="0">
                          <a:solidFill>
                            <a:srgbClr val="002060"/>
                          </a:solidFill>
                        </a:rPr>
                        <a:t>86%</a:t>
                      </a:r>
                    </a:p>
                  </a:txBody>
                  <a:tcPr/>
                </a:tc>
                <a:extLst>
                  <a:ext uri="{0D108BD9-81ED-4DB2-BD59-A6C34878D82A}">
                    <a16:rowId xmlns:a16="http://schemas.microsoft.com/office/drawing/2014/main" val="459685592"/>
                  </a:ext>
                </a:extLst>
              </a:tr>
              <a:tr h="370840">
                <a:tc>
                  <a:txBody>
                    <a:bodyPr/>
                    <a:lstStyle/>
                    <a:p>
                      <a:pPr algn="ctr"/>
                      <a:r>
                        <a:rPr lang="en-IN" dirty="0">
                          <a:solidFill>
                            <a:srgbClr val="002060"/>
                          </a:solidFill>
                        </a:rPr>
                        <a:t>ADA-BOOST</a:t>
                      </a:r>
                    </a:p>
                  </a:txBody>
                  <a:tcPr/>
                </a:tc>
                <a:tc>
                  <a:txBody>
                    <a:bodyPr/>
                    <a:lstStyle/>
                    <a:p>
                      <a:pPr algn="ctr"/>
                      <a:r>
                        <a:rPr lang="en-IN" dirty="0">
                          <a:solidFill>
                            <a:srgbClr val="002060"/>
                          </a:solidFill>
                        </a:rPr>
                        <a:t>80%</a:t>
                      </a:r>
                    </a:p>
                  </a:txBody>
                  <a:tcPr/>
                </a:tc>
                <a:extLst>
                  <a:ext uri="{0D108BD9-81ED-4DB2-BD59-A6C34878D82A}">
                    <a16:rowId xmlns:a16="http://schemas.microsoft.com/office/drawing/2014/main" val="3859659061"/>
                  </a:ext>
                </a:extLst>
              </a:tr>
              <a:tr h="370840">
                <a:tc>
                  <a:txBody>
                    <a:bodyPr/>
                    <a:lstStyle/>
                    <a:p>
                      <a:pPr algn="ctr"/>
                      <a:r>
                        <a:rPr lang="en-IN" dirty="0">
                          <a:solidFill>
                            <a:srgbClr val="002060"/>
                          </a:solidFill>
                        </a:rPr>
                        <a:t>DECISION TREE</a:t>
                      </a:r>
                    </a:p>
                  </a:txBody>
                  <a:tcPr/>
                </a:tc>
                <a:tc>
                  <a:txBody>
                    <a:bodyPr/>
                    <a:lstStyle/>
                    <a:p>
                      <a:pPr algn="ctr"/>
                      <a:r>
                        <a:rPr lang="en-IN" dirty="0">
                          <a:solidFill>
                            <a:srgbClr val="002060"/>
                          </a:solidFill>
                        </a:rPr>
                        <a:t>77%</a:t>
                      </a:r>
                    </a:p>
                  </a:txBody>
                  <a:tcPr/>
                </a:tc>
                <a:extLst>
                  <a:ext uri="{0D108BD9-81ED-4DB2-BD59-A6C34878D82A}">
                    <a16:rowId xmlns:a16="http://schemas.microsoft.com/office/drawing/2014/main" val="1489016953"/>
                  </a:ext>
                </a:extLst>
              </a:tr>
              <a:tr h="370840">
                <a:tc>
                  <a:txBody>
                    <a:bodyPr/>
                    <a:lstStyle/>
                    <a:p>
                      <a:pPr algn="ctr"/>
                      <a:r>
                        <a:rPr lang="en-IN" dirty="0">
                          <a:solidFill>
                            <a:srgbClr val="002060"/>
                          </a:solidFill>
                        </a:rPr>
                        <a:t>SGDC CLASSIFIER</a:t>
                      </a:r>
                    </a:p>
                  </a:txBody>
                  <a:tcPr/>
                </a:tc>
                <a:tc>
                  <a:txBody>
                    <a:bodyPr/>
                    <a:lstStyle/>
                    <a:p>
                      <a:pPr algn="ctr"/>
                      <a:r>
                        <a:rPr lang="en-IN" dirty="0">
                          <a:solidFill>
                            <a:srgbClr val="002060"/>
                          </a:solidFill>
                        </a:rPr>
                        <a:t>83%</a:t>
                      </a:r>
                    </a:p>
                  </a:txBody>
                  <a:tcPr/>
                </a:tc>
                <a:extLst>
                  <a:ext uri="{0D108BD9-81ED-4DB2-BD59-A6C34878D82A}">
                    <a16:rowId xmlns:a16="http://schemas.microsoft.com/office/drawing/2014/main" val="1072494433"/>
                  </a:ext>
                </a:extLst>
              </a:tr>
              <a:tr h="370840">
                <a:tc>
                  <a:txBody>
                    <a:bodyPr/>
                    <a:lstStyle/>
                    <a:p>
                      <a:pPr algn="ctr"/>
                      <a:r>
                        <a:rPr lang="en-IN" dirty="0">
                          <a:solidFill>
                            <a:srgbClr val="002060"/>
                          </a:solidFill>
                        </a:rPr>
                        <a:t>CAT-BOOST</a:t>
                      </a:r>
                    </a:p>
                  </a:txBody>
                  <a:tcPr/>
                </a:tc>
                <a:tc>
                  <a:txBody>
                    <a:bodyPr/>
                    <a:lstStyle/>
                    <a:p>
                      <a:pPr algn="ctr"/>
                      <a:r>
                        <a:rPr lang="en-IN" dirty="0">
                          <a:solidFill>
                            <a:srgbClr val="002060"/>
                          </a:solidFill>
                        </a:rPr>
                        <a:t>84%</a:t>
                      </a:r>
                    </a:p>
                  </a:txBody>
                  <a:tcPr/>
                </a:tc>
                <a:extLst>
                  <a:ext uri="{0D108BD9-81ED-4DB2-BD59-A6C34878D82A}">
                    <a16:rowId xmlns:a16="http://schemas.microsoft.com/office/drawing/2014/main" val="4122574855"/>
                  </a:ext>
                </a:extLst>
              </a:tr>
              <a:tr h="370840">
                <a:tc>
                  <a:txBody>
                    <a:bodyPr/>
                    <a:lstStyle/>
                    <a:p>
                      <a:pPr algn="ctr"/>
                      <a:r>
                        <a:rPr lang="en-IN" dirty="0">
                          <a:solidFill>
                            <a:srgbClr val="002060"/>
                          </a:solidFill>
                        </a:rPr>
                        <a:t>K-NEAREST NEIGHBOUR</a:t>
                      </a:r>
                    </a:p>
                  </a:txBody>
                  <a:tcPr/>
                </a:tc>
                <a:tc>
                  <a:txBody>
                    <a:bodyPr/>
                    <a:lstStyle/>
                    <a:p>
                      <a:pPr algn="ctr"/>
                      <a:r>
                        <a:rPr lang="en-IN" dirty="0">
                          <a:solidFill>
                            <a:srgbClr val="002060"/>
                          </a:solidFill>
                        </a:rPr>
                        <a:t>71%</a:t>
                      </a:r>
                    </a:p>
                  </a:txBody>
                  <a:tcPr/>
                </a:tc>
                <a:extLst>
                  <a:ext uri="{0D108BD9-81ED-4DB2-BD59-A6C34878D82A}">
                    <a16:rowId xmlns:a16="http://schemas.microsoft.com/office/drawing/2014/main" val="119803165"/>
                  </a:ext>
                </a:extLst>
              </a:tr>
              <a:tr h="370840">
                <a:tc>
                  <a:txBody>
                    <a:bodyPr/>
                    <a:lstStyle/>
                    <a:p>
                      <a:pPr algn="ctr"/>
                      <a:r>
                        <a:rPr lang="en-IN" dirty="0">
                          <a:solidFill>
                            <a:srgbClr val="002060"/>
                          </a:solidFill>
                        </a:rPr>
                        <a:t>LOGISTIC REGRESSION</a:t>
                      </a:r>
                    </a:p>
                  </a:txBody>
                  <a:tcPr/>
                </a:tc>
                <a:tc>
                  <a:txBody>
                    <a:bodyPr/>
                    <a:lstStyle/>
                    <a:p>
                      <a:pPr algn="ctr"/>
                      <a:r>
                        <a:rPr lang="en-IN" dirty="0">
                          <a:solidFill>
                            <a:srgbClr val="002060"/>
                          </a:solidFill>
                        </a:rPr>
                        <a:t>62%</a:t>
                      </a:r>
                    </a:p>
                  </a:txBody>
                  <a:tcPr/>
                </a:tc>
                <a:extLst>
                  <a:ext uri="{0D108BD9-81ED-4DB2-BD59-A6C34878D82A}">
                    <a16:rowId xmlns:a16="http://schemas.microsoft.com/office/drawing/2014/main" val="1652040419"/>
                  </a:ext>
                </a:extLst>
              </a:tr>
              <a:tr h="370840">
                <a:tc>
                  <a:txBody>
                    <a:bodyPr/>
                    <a:lstStyle/>
                    <a:p>
                      <a:pPr algn="ctr"/>
                      <a:r>
                        <a:rPr lang="en-IN" dirty="0">
                          <a:solidFill>
                            <a:srgbClr val="002060"/>
                          </a:solidFill>
                        </a:rPr>
                        <a:t>GAUSSIAN NAIVE BAYES</a:t>
                      </a:r>
                    </a:p>
                  </a:txBody>
                  <a:tcPr/>
                </a:tc>
                <a:tc>
                  <a:txBody>
                    <a:bodyPr/>
                    <a:lstStyle/>
                    <a:p>
                      <a:pPr algn="ctr"/>
                      <a:r>
                        <a:rPr lang="en-IN" dirty="0">
                          <a:solidFill>
                            <a:srgbClr val="002060"/>
                          </a:solidFill>
                        </a:rPr>
                        <a:t>58%</a:t>
                      </a:r>
                    </a:p>
                  </a:txBody>
                  <a:tcPr/>
                </a:tc>
                <a:extLst>
                  <a:ext uri="{0D108BD9-81ED-4DB2-BD59-A6C34878D82A}">
                    <a16:rowId xmlns:a16="http://schemas.microsoft.com/office/drawing/2014/main" val="4233413352"/>
                  </a:ext>
                </a:extLst>
              </a:tr>
            </a:tbl>
          </a:graphicData>
        </a:graphic>
      </p:graphicFrame>
    </p:spTree>
    <p:extLst>
      <p:ext uri="{BB962C8B-B14F-4D97-AF65-F5344CB8AC3E}">
        <p14:creationId xmlns:p14="http://schemas.microsoft.com/office/powerpoint/2010/main" val="26778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2EA9-4B85-ED67-81C7-3E33641DFE4F}"/>
              </a:ext>
            </a:extLst>
          </p:cNvPr>
          <p:cNvSpPr>
            <a:spLocks noGrp="1"/>
          </p:cNvSpPr>
          <p:nvPr>
            <p:ph type="title"/>
          </p:nvPr>
        </p:nvSpPr>
        <p:spPr>
          <a:xfrm>
            <a:off x="913795" y="307910"/>
            <a:ext cx="10353761" cy="998377"/>
          </a:xfrm>
        </p:spPr>
        <p:txBody>
          <a:bodyPr>
            <a:normAutofit fontScale="90000"/>
          </a:bodyPr>
          <a:lstStyle/>
          <a:p>
            <a:pPr algn="l"/>
            <a:r>
              <a:rPr lang="en-IN" dirty="0"/>
              <a:t>BAR GRAPH REPRESENTATION AND ACCURACY GOT THROUGH DEF FUNCTION:</a:t>
            </a:r>
          </a:p>
        </p:txBody>
      </p:sp>
      <p:pic>
        <p:nvPicPr>
          <p:cNvPr id="5" name="Content Placeholder 4">
            <a:extLst>
              <a:ext uri="{FF2B5EF4-FFF2-40B4-BE49-F238E27FC236}">
                <a16:creationId xmlns:a16="http://schemas.microsoft.com/office/drawing/2014/main" id="{1EF0E916-FF36-5278-85E2-8C48B3B16E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691" y="1549997"/>
            <a:ext cx="4368337" cy="1714597"/>
          </a:xfrm>
        </p:spPr>
      </p:pic>
      <p:pic>
        <p:nvPicPr>
          <p:cNvPr id="7" name="Picture 6">
            <a:extLst>
              <a:ext uri="{FF2B5EF4-FFF2-40B4-BE49-F238E27FC236}">
                <a16:creationId xmlns:a16="http://schemas.microsoft.com/office/drawing/2014/main" id="{F1D1408B-D782-F2BD-BFFE-BAFCEDCC3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260" y="3429000"/>
            <a:ext cx="7268547" cy="3093988"/>
          </a:xfrm>
          <a:prstGeom prst="rect">
            <a:avLst/>
          </a:prstGeom>
        </p:spPr>
      </p:pic>
      <p:sp>
        <p:nvSpPr>
          <p:cNvPr id="8" name="TextBox 7">
            <a:extLst>
              <a:ext uri="{FF2B5EF4-FFF2-40B4-BE49-F238E27FC236}">
                <a16:creationId xmlns:a16="http://schemas.microsoft.com/office/drawing/2014/main" id="{A079ADC9-3A36-BAE6-E863-BA0F1A745C38}"/>
              </a:ext>
            </a:extLst>
          </p:cNvPr>
          <p:cNvSpPr txBox="1"/>
          <p:nvPr/>
        </p:nvSpPr>
        <p:spPr>
          <a:xfrm>
            <a:off x="6699380" y="2108718"/>
            <a:ext cx="3032449" cy="369332"/>
          </a:xfrm>
          <a:prstGeom prst="rect">
            <a:avLst/>
          </a:prstGeom>
          <a:noFill/>
        </p:spPr>
        <p:txBody>
          <a:bodyPr wrap="square" rtlCol="0">
            <a:spAutoFit/>
          </a:bodyPr>
          <a:lstStyle/>
          <a:p>
            <a:r>
              <a:rPr lang="en-IN" dirty="0"/>
              <a:t>A)ACCURACY IN DETAIL</a:t>
            </a:r>
          </a:p>
        </p:txBody>
      </p:sp>
      <p:sp>
        <p:nvSpPr>
          <p:cNvPr id="9" name="TextBox 8">
            <a:extLst>
              <a:ext uri="{FF2B5EF4-FFF2-40B4-BE49-F238E27FC236}">
                <a16:creationId xmlns:a16="http://schemas.microsoft.com/office/drawing/2014/main" id="{BE3DEEFB-3F67-7082-C572-07D9FC8DA06C}"/>
              </a:ext>
            </a:extLst>
          </p:cNvPr>
          <p:cNvSpPr txBox="1"/>
          <p:nvPr/>
        </p:nvSpPr>
        <p:spPr>
          <a:xfrm>
            <a:off x="1632857" y="4086808"/>
            <a:ext cx="1782147" cy="1477328"/>
          </a:xfrm>
          <a:prstGeom prst="rect">
            <a:avLst/>
          </a:prstGeom>
          <a:noFill/>
        </p:spPr>
        <p:txBody>
          <a:bodyPr wrap="square" rtlCol="0">
            <a:spAutoFit/>
          </a:bodyPr>
          <a:lstStyle/>
          <a:p>
            <a:pPr algn="ctr"/>
            <a:r>
              <a:rPr lang="en-IN" dirty="0"/>
              <a:t>B)BAR-CHART OF ACCURACY OF CLASSIFIERS</a:t>
            </a:r>
          </a:p>
        </p:txBody>
      </p:sp>
    </p:spTree>
    <p:extLst>
      <p:ext uri="{BB962C8B-B14F-4D97-AF65-F5344CB8AC3E}">
        <p14:creationId xmlns:p14="http://schemas.microsoft.com/office/powerpoint/2010/main" val="204386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0" dur="75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3"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364-70A6-984B-0340-6D4C7D73C0DC}"/>
              </a:ext>
            </a:extLst>
          </p:cNvPr>
          <p:cNvSpPr>
            <a:spLocks noGrp="1"/>
          </p:cNvSpPr>
          <p:nvPr>
            <p:ph type="title"/>
          </p:nvPr>
        </p:nvSpPr>
        <p:spPr>
          <a:xfrm>
            <a:off x="913795" y="609601"/>
            <a:ext cx="10353761" cy="706016"/>
          </a:xfrm>
        </p:spPr>
        <p:txBody>
          <a:bodyPr/>
          <a:lstStyle/>
          <a:p>
            <a:pPr algn="l"/>
            <a:r>
              <a:rPr lang="en-IN" dirty="0"/>
              <a:t>IMPROVEMENT:</a:t>
            </a:r>
          </a:p>
        </p:txBody>
      </p:sp>
      <p:sp>
        <p:nvSpPr>
          <p:cNvPr id="3" name="Content Placeholder 2">
            <a:extLst>
              <a:ext uri="{FF2B5EF4-FFF2-40B4-BE49-F238E27FC236}">
                <a16:creationId xmlns:a16="http://schemas.microsoft.com/office/drawing/2014/main" id="{BD978D29-CDB8-24A6-B71B-F0FED9B25733}"/>
              </a:ext>
            </a:extLst>
          </p:cNvPr>
          <p:cNvSpPr>
            <a:spLocks noGrp="1"/>
          </p:cNvSpPr>
          <p:nvPr>
            <p:ph idx="1"/>
          </p:nvPr>
        </p:nvSpPr>
        <p:spPr>
          <a:xfrm>
            <a:off x="913795" y="1203648"/>
            <a:ext cx="10353761" cy="5467739"/>
          </a:xfrm>
        </p:spPr>
        <p:txBody>
          <a:bodyPr/>
          <a:lstStyle/>
          <a:p>
            <a:r>
              <a:rPr lang="en-IN" dirty="0"/>
              <a:t>NLP is a tool of  deep learning it need to be improve in different areas. As first improvement is we can manage the stop-words which are main part of NLP with proper thought.</a:t>
            </a:r>
          </a:p>
          <a:p>
            <a:r>
              <a:rPr lang="en-IN" dirty="0"/>
              <a:t>For NLP improvisation we need to be choose right data which can properly respond to the different operations.</a:t>
            </a:r>
          </a:p>
          <a:p>
            <a:r>
              <a:rPr lang="en-IN" dirty="0"/>
              <a:t>For proper analysis through NLP we should adjust its parameters means example in case of finding proper classification model adjusting classifiers parameters is needed.</a:t>
            </a:r>
          </a:p>
          <a:p>
            <a:r>
              <a:rPr lang="en-IN" dirty="0"/>
              <a:t>We should experiment with different models in NLP like hybrid models , rule-based models for capturing synthetic and semantic features of text.</a:t>
            </a:r>
          </a:p>
          <a:p>
            <a:r>
              <a:rPr lang="en-IN" dirty="0"/>
              <a:t>Sometimes NLP needs external knowledge like domain-specific terminology , common sense reasoning. We should link this knowledge with NLP for future progress.</a:t>
            </a:r>
          </a:p>
        </p:txBody>
      </p:sp>
    </p:spTree>
    <p:extLst>
      <p:ext uri="{BB962C8B-B14F-4D97-AF65-F5344CB8AC3E}">
        <p14:creationId xmlns:p14="http://schemas.microsoft.com/office/powerpoint/2010/main" val="23404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1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1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1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8D91-6F76-B004-DD60-4A4D4F19F1B6}"/>
              </a:ext>
            </a:extLst>
          </p:cNvPr>
          <p:cNvSpPr>
            <a:spLocks noGrp="1"/>
          </p:cNvSpPr>
          <p:nvPr>
            <p:ph type="title"/>
          </p:nvPr>
        </p:nvSpPr>
        <p:spPr>
          <a:xfrm>
            <a:off x="913795" y="609601"/>
            <a:ext cx="10353761" cy="584718"/>
          </a:xfrm>
        </p:spPr>
        <p:txBody>
          <a:bodyPr/>
          <a:lstStyle/>
          <a:p>
            <a:pPr algn="l"/>
            <a:r>
              <a:rPr lang="en-IN" dirty="0"/>
              <a:t>SUGGESTIONS:</a:t>
            </a:r>
          </a:p>
        </p:txBody>
      </p:sp>
      <p:sp>
        <p:nvSpPr>
          <p:cNvPr id="3" name="Content Placeholder 2">
            <a:extLst>
              <a:ext uri="{FF2B5EF4-FFF2-40B4-BE49-F238E27FC236}">
                <a16:creationId xmlns:a16="http://schemas.microsoft.com/office/drawing/2014/main" id="{61F902F9-E05D-6974-AEE7-C6FF3FD2C6AA}"/>
              </a:ext>
            </a:extLst>
          </p:cNvPr>
          <p:cNvSpPr>
            <a:spLocks noGrp="1"/>
          </p:cNvSpPr>
          <p:nvPr>
            <p:ph idx="1"/>
          </p:nvPr>
        </p:nvSpPr>
        <p:spPr>
          <a:xfrm>
            <a:off x="913795" y="1194319"/>
            <a:ext cx="10353762" cy="5215812"/>
          </a:xfrm>
        </p:spPr>
        <p:txBody>
          <a:bodyPr/>
          <a:lstStyle/>
          <a:p>
            <a:r>
              <a:rPr lang="en-IN" dirty="0"/>
              <a:t>IN NLP era we should focus on its limitations which prevent this tool for progress. Like we should enhance its compatibility with contextual phrases and words.</a:t>
            </a:r>
          </a:p>
          <a:p>
            <a:r>
              <a:rPr lang="en-IN" dirty="0"/>
              <a:t>Also if we want complete any target through NLP we should bring the data in simple format which NLP can understand.</a:t>
            </a:r>
          </a:p>
          <a:p>
            <a:r>
              <a:rPr lang="en-IN" dirty="0"/>
              <a:t>We have to  work on areas where NLP can recognize and able to catch different pattern in human language for better result in sentiment analysis.</a:t>
            </a:r>
          </a:p>
          <a:p>
            <a:r>
              <a:rPr lang="en-IN" dirty="0"/>
              <a:t>Our data should be proper manner like there is no any misspelled in text any other mistake in other column so no any pre-processing needed.</a:t>
            </a:r>
          </a:p>
          <a:p>
            <a:r>
              <a:rPr lang="en-IN" dirty="0"/>
              <a:t>NLP should introduce with new option like it should introduce with every unique language by which it can be useful for any data in different industries.</a:t>
            </a:r>
          </a:p>
          <a:p>
            <a:r>
              <a:rPr lang="en-IN" dirty="0"/>
              <a:t>As it is lack of research and development in NLP era we should work on it for its wide use purpose in future. </a:t>
            </a:r>
          </a:p>
          <a:p>
            <a:endParaRPr lang="en-IN" dirty="0"/>
          </a:p>
        </p:txBody>
      </p:sp>
    </p:spTree>
    <p:extLst>
      <p:ext uri="{BB962C8B-B14F-4D97-AF65-F5344CB8AC3E}">
        <p14:creationId xmlns:p14="http://schemas.microsoft.com/office/powerpoint/2010/main" val="11563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7" fill="hold">
                                          <p:stCondLst>
                                            <p:cond delay="0"/>
                                          </p:stCondLst>
                                        </p:cTn>
                                        <p:tgtEl>
                                          <p:spTgt spid="2"/>
                                        </p:tgtEl>
                                        <p:attrNameLst>
                                          <p:attrName>style.rotation</p:attrName>
                                        </p:attrNameLst>
                                      </p:cBhvr>
                                      <p:to>
                                        <p:strVal val="-45.0"/>
                                      </p:to>
                                    </p:set>
                                    <p:anim calcmode="lin" valueType="num">
                                      <p:cBhvr>
                                        <p:cTn id="8" dur="227" fill="hold">
                                          <p:stCondLst>
                                            <p:cond delay="227"/>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2000" fill="hold"/>
                                        <p:tgtEl>
                                          <p:spTgt spid="3">
                                            <p:txEl>
                                              <p:pRg st="0" end="0"/>
                                            </p:txEl>
                                          </p:spTgt>
                                        </p:tgtEl>
                                        <p:attrNameLst>
                                          <p:attrName>ppt_w</p:attrName>
                                        </p:attrNameLst>
                                      </p:cBhvr>
                                      <p:tavLst>
                                        <p:tav tm="0">
                                          <p:val>
                                            <p:fltVal val="0"/>
                                          </p:val>
                                        </p:tav>
                                        <p:tav tm="100000">
                                          <p:val>
                                            <p:strVal val="#ppt_w"/>
                                          </p:val>
                                        </p:tav>
                                      </p:tavLst>
                                    </p:anim>
                                  </p:childTnLst>
                                </p:cTn>
                              </p:par>
                              <p:par>
                                <p:cTn id="20" presetID="35"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anim calcmode="lin" valueType="num">
                                      <p:cBhvr>
                                        <p:cTn id="23"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2000" fill="hold"/>
                                        <p:tgtEl>
                                          <p:spTgt spid="3">
                                            <p:txEl>
                                              <p:pRg st="1" end="1"/>
                                            </p:txEl>
                                          </p:spTgt>
                                        </p:tgtEl>
                                        <p:attrNameLst>
                                          <p:attrName>ppt_w</p:attrName>
                                        </p:attrNameLst>
                                      </p:cBhvr>
                                      <p:tavLst>
                                        <p:tav tm="0">
                                          <p:val>
                                            <p:fltVal val="0"/>
                                          </p:val>
                                        </p:tav>
                                        <p:tav tm="100000">
                                          <p:val>
                                            <p:strVal val="#ppt_w"/>
                                          </p:val>
                                        </p:tav>
                                      </p:tavLst>
                                    </p:anim>
                                  </p:childTnLst>
                                </p:cTn>
                              </p:par>
                              <p:par>
                                <p:cTn id="26" presetID="35"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anim calcmode="lin" valueType="num">
                                      <p:cBhvr>
                                        <p:cTn id="29"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3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2000" fill="hold"/>
                                        <p:tgtEl>
                                          <p:spTgt spid="3">
                                            <p:txEl>
                                              <p:pRg st="2" end="2"/>
                                            </p:txEl>
                                          </p:spTgt>
                                        </p:tgtEl>
                                        <p:attrNameLst>
                                          <p:attrName>ppt_w</p:attrName>
                                        </p:attrNameLst>
                                      </p:cBhvr>
                                      <p:tavLst>
                                        <p:tav tm="0">
                                          <p:val>
                                            <p:fltVal val="0"/>
                                          </p:val>
                                        </p:tav>
                                        <p:tav tm="100000">
                                          <p:val>
                                            <p:strVal val="#ppt_w"/>
                                          </p:val>
                                        </p:tav>
                                      </p:tavLst>
                                    </p:anim>
                                  </p:childTnLst>
                                </p:cTn>
                              </p:par>
                              <p:par>
                                <p:cTn id="32" presetID="35"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2000"/>
                                        <p:tgtEl>
                                          <p:spTgt spid="3">
                                            <p:txEl>
                                              <p:pRg st="3" end="3"/>
                                            </p:txEl>
                                          </p:spTgt>
                                        </p:tgtEl>
                                      </p:cBhvr>
                                    </p:animEffect>
                                    <p:anim calcmode="lin" valueType="num">
                                      <p:cBhvr>
                                        <p:cTn id="35"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2000" fill="hold"/>
                                        <p:tgtEl>
                                          <p:spTgt spid="3">
                                            <p:txEl>
                                              <p:pRg st="3" end="3"/>
                                            </p:txEl>
                                          </p:spTgt>
                                        </p:tgtEl>
                                        <p:attrNameLst>
                                          <p:attrName>ppt_w</p:attrName>
                                        </p:attrNameLst>
                                      </p:cBhvr>
                                      <p:tavLst>
                                        <p:tav tm="0">
                                          <p:val>
                                            <p:fltVal val="0"/>
                                          </p:val>
                                        </p:tav>
                                        <p:tav tm="100000">
                                          <p:val>
                                            <p:strVal val="#ppt_w"/>
                                          </p:val>
                                        </p:tav>
                                      </p:tavLst>
                                    </p:anim>
                                  </p:childTnLst>
                                </p:cTn>
                              </p:par>
                              <p:par>
                                <p:cTn id="38" presetID="35"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2000"/>
                                        <p:tgtEl>
                                          <p:spTgt spid="3">
                                            <p:txEl>
                                              <p:pRg st="4" end="4"/>
                                            </p:txEl>
                                          </p:spTgt>
                                        </p:tgtEl>
                                      </p:cBhvr>
                                    </p:animEffect>
                                    <p:anim calcmode="lin" valueType="num">
                                      <p:cBhvr>
                                        <p:cTn id="41"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4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2000" fill="hold"/>
                                        <p:tgtEl>
                                          <p:spTgt spid="3">
                                            <p:txEl>
                                              <p:pRg st="4" end="4"/>
                                            </p:txEl>
                                          </p:spTgt>
                                        </p:tgtEl>
                                        <p:attrNameLst>
                                          <p:attrName>ppt_w</p:attrName>
                                        </p:attrNameLst>
                                      </p:cBhvr>
                                      <p:tavLst>
                                        <p:tav tm="0">
                                          <p:val>
                                            <p:fltVal val="0"/>
                                          </p:val>
                                        </p:tav>
                                        <p:tav tm="100000">
                                          <p:val>
                                            <p:strVal val="#ppt_w"/>
                                          </p:val>
                                        </p:tav>
                                      </p:tavLst>
                                    </p:anim>
                                  </p:childTnLst>
                                </p:cTn>
                              </p:par>
                              <p:par>
                                <p:cTn id="44" presetID="35" presetClass="entr" presetSubtype="0" fill="hold"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2000"/>
                                        <p:tgtEl>
                                          <p:spTgt spid="3">
                                            <p:txEl>
                                              <p:pRg st="5" end="5"/>
                                            </p:txEl>
                                          </p:spTgt>
                                        </p:tgtEl>
                                      </p:cBhvr>
                                    </p:animEffect>
                                    <p:anim calcmode="lin" valueType="num">
                                      <p:cBhvr>
                                        <p:cTn id="47"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4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5B28-3808-35D1-D94B-6E03B3EA3632}"/>
              </a:ext>
            </a:extLst>
          </p:cNvPr>
          <p:cNvSpPr>
            <a:spLocks noGrp="1"/>
          </p:cNvSpPr>
          <p:nvPr>
            <p:ph type="title"/>
          </p:nvPr>
        </p:nvSpPr>
        <p:spPr>
          <a:xfrm>
            <a:off x="1137730" y="2765839"/>
            <a:ext cx="10353761" cy="1326321"/>
          </a:xfrm>
        </p:spPr>
        <p:txBody>
          <a:bodyPr/>
          <a:lstStyle/>
          <a:p>
            <a:r>
              <a:rPr lang="en-IN" dirty="0">
                <a:solidFill>
                  <a:srgbClr val="FFFF00"/>
                </a:solidFill>
              </a:rPr>
              <a:t>THANK YOU</a:t>
            </a:r>
          </a:p>
        </p:txBody>
      </p:sp>
    </p:spTree>
    <p:extLst>
      <p:ext uri="{BB962C8B-B14F-4D97-AF65-F5344CB8AC3E}">
        <p14:creationId xmlns:p14="http://schemas.microsoft.com/office/powerpoint/2010/main" val="314232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307F-8DD2-0F89-4CCE-90DCEDC9021A}"/>
              </a:ext>
            </a:extLst>
          </p:cNvPr>
          <p:cNvSpPr>
            <a:spLocks noGrp="1"/>
          </p:cNvSpPr>
          <p:nvPr>
            <p:ph type="title"/>
          </p:nvPr>
        </p:nvSpPr>
        <p:spPr>
          <a:xfrm>
            <a:off x="913795" y="609601"/>
            <a:ext cx="10353761" cy="845975"/>
          </a:xfrm>
        </p:spPr>
        <p:txBody>
          <a:bodyPr/>
          <a:lstStyle/>
          <a:p>
            <a:pPr algn="l"/>
            <a:r>
              <a:rPr lang="en-IN" dirty="0"/>
              <a:t>Why I choose this project?</a:t>
            </a:r>
          </a:p>
        </p:txBody>
      </p:sp>
      <p:sp>
        <p:nvSpPr>
          <p:cNvPr id="3" name="Content Placeholder 2">
            <a:extLst>
              <a:ext uri="{FF2B5EF4-FFF2-40B4-BE49-F238E27FC236}">
                <a16:creationId xmlns:a16="http://schemas.microsoft.com/office/drawing/2014/main" id="{9D297B19-72DE-999E-A4A1-A3E955C2C946}"/>
              </a:ext>
            </a:extLst>
          </p:cNvPr>
          <p:cNvSpPr>
            <a:spLocks noGrp="1"/>
          </p:cNvSpPr>
          <p:nvPr>
            <p:ph idx="1"/>
          </p:nvPr>
        </p:nvSpPr>
        <p:spPr>
          <a:xfrm>
            <a:off x="913795" y="1390261"/>
            <a:ext cx="10353762" cy="5234473"/>
          </a:xfrm>
        </p:spPr>
        <p:txBody>
          <a:bodyPr>
            <a:normAutofit lnSpcReduction="10000"/>
          </a:bodyPr>
          <a:lstStyle/>
          <a:p>
            <a:r>
              <a:rPr lang="en-IN" dirty="0"/>
              <a:t>In every industries for future development, organization and authorities focuses on their customer behaviours and their opinions towards them.</a:t>
            </a:r>
          </a:p>
          <a:p>
            <a:r>
              <a:rPr lang="en-IN" dirty="0"/>
              <a:t>So they analyse their past mistakes which get highlighted by their customers on their products or service to improve their current services for better experience of customer.</a:t>
            </a:r>
          </a:p>
          <a:p>
            <a:r>
              <a:rPr lang="en-IN" dirty="0"/>
              <a:t>For this they use deep learning concepts in short natural language processing for sentiment analysis from which they can get more information regarding the areas which need to repair according to customers.</a:t>
            </a:r>
          </a:p>
          <a:p>
            <a:r>
              <a:rPr lang="en-IN" dirty="0"/>
              <a:t>On that basis they try improvise their performance for customer satisfaction and for their business building in future.</a:t>
            </a:r>
          </a:p>
          <a:p>
            <a:r>
              <a:rPr lang="en-IN" dirty="0"/>
              <a:t>Also they try to change their style according to customer needs so they can fully focus on their weak points also go step by step with time and give priorities for automation.</a:t>
            </a:r>
          </a:p>
          <a:p>
            <a:endParaRPr lang="en-IN" dirty="0"/>
          </a:p>
          <a:p>
            <a:endParaRPr lang="en-IN" dirty="0"/>
          </a:p>
        </p:txBody>
      </p:sp>
    </p:spTree>
    <p:extLst>
      <p:ext uri="{BB962C8B-B14F-4D97-AF65-F5344CB8AC3E}">
        <p14:creationId xmlns:p14="http://schemas.microsoft.com/office/powerpoint/2010/main" val="20666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2" end="2"/>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anim calcmode="lin" valueType="num">
                                      <p:cBhvr>
                                        <p:cTn id="2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3" end="3"/>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anim calcmode="lin" valueType="num">
                                      <p:cBhvr>
                                        <p:cTn id="3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BA54-A2DC-9627-EE88-51F6CDBCA7AD}"/>
              </a:ext>
            </a:extLst>
          </p:cNvPr>
          <p:cNvSpPr>
            <a:spLocks noGrp="1"/>
          </p:cNvSpPr>
          <p:nvPr>
            <p:ph type="title"/>
          </p:nvPr>
        </p:nvSpPr>
        <p:spPr>
          <a:xfrm>
            <a:off x="913795" y="609601"/>
            <a:ext cx="10353761" cy="799321"/>
          </a:xfrm>
        </p:spPr>
        <p:txBody>
          <a:bodyPr/>
          <a:lstStyle/>
          <a:p>
            <a:pPr algn="l"/>
            <a:r>
              <a:rPr lang="en-IN" dirty="0"/>
              <a:t>WHY I CHOOSE THIS PROJECT?</a:t>
            </a:r>
          </a:p>
        </p:txBody>
      </p:sp>
      <p:sp>
        <p:nvSpPr>
          <p:cNvPr id="3" name="Content Placeholder 2">
            <a:extLst>
              <a:ext uri="{FF2B5EF4-FFF2-40B4-BE49-F238E27FC236}">
                <a16:creationId xmlns:a16="http://schemas.microsoft.com/office/drawing/2014/main" id="{2DAD8EBE-8E5D-A967-8580-AA14A3E6C514}"/>
              </a:ext>
            </a:extLst>
          </p:cNvPr>
          <p:cNvSpPr>
            <a:spLocks noGrp="1"/>
          </p:cNvSpPr>
          <p:nvPr>
            <p:ph idx="1"/>
          </p:nvPr>
        </p:nvSpPr>
        <p:spPr>
          <a:xfrm>
            <a:off x="913795" y="1315616"/>
            <a:ext cx="10353762" cy="5178490"/>
          </a:xfrm>
        </p:spPr>
        <p:txBody>
          <a:bodyPr/>
          <a:lstStyle/>
          <a:p>
            <a:r>
              <a:rPr lang="en-IN" dirty="0"/>
              <a:t>Also we all know NLP used in different areas like email filtering, chatbots , machine translation , smart assistants etc so to understand it and more information about how it can deal with this application I choose this project.</a:t>
            </a:r>
          </a:p>
          <a:p>
            <a:r>
              <a:rPr lang="en-IN" dirty="0"/>
              <a:t>As the base of deep learning area is machine learning so to cleanly see how can deep learning concept use ML algorithms as their base to carry out target task I choose to go with NLP.</a:t>
            </a:r>
          </a:p>
          <a:p>
            <a:r>
              <a:rPr lang="en-IN" dirty="0"/>
              <a:t>NLP is quiet easy than any other deep learning concepts to understand also its working in hotel management industry is  really remarkable.</a:t>
            </a:r>
          </a:p>
          <a:p>
            <a:r>
              <a:rPr lang="en-IN" dirty="0"/>
              <a:t>Now-a-days restaurant and other food related industries develop with new era so they using ML technologies in favour of their business.</a:t>
            </a:r>
          </a:p>
          <a:p>
            <a:r>
              <a:rPr lang="en-IN" dirty="0"/>
              <a:t>So to understand how can restaurant management use ML and deep learning in their development I decide to pick up this project.</a:t>
            </a:r>
          </a:p>
        </p:txBody>
      </p:sp>
    </p:spTree>
    <p:extLst>
      <p:ext uri="{BB962C8B-B14F-4D97-AF65-F5344CB8AC3E}">
        <p14:creationId xmlns:p14="http://schemas.microsoft.com/office/powerpoint/2010/main" val="124567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7B66-BA72-7325-2D15-0BF7A449E373}"/>
              </a:ext>
            </a:extLst>
          </p:cNvPr>
          <p:cNvSpPr>
            <a:spLocks noGrp="1"/>
          </p:cNvSpPr>
          <p:nvPr>
            <p:ph type="title"/>
          </p:nvPr>
        </p:nvSpPr>
        <p:spPr>
          <a:xfrm>
            <a:off x="913795" y="609601"/>
            <a:ext cx="10353761" cy="789990"/>
          </a:xfrm>
        </p:spPr>
        <p:txBody>
          <a:bodyPr/>
          <a:lstStyle/>
          <a:p>
            <a:pPr algn="l"/>
            <a:r>
              <a:rPr lang="en-IN" dirty="0"/>
              <a:t>GOAL SETTING OF THE PROJECT?</a:t>
            </a:r>
          </a:p>
        </p:txBody>
      </p:sp>
      <p:sp>
        <p:nvSpPr>
          <p:cNvPr id="3" name="Content Placeholder 2">
            <a:extLst>
              <a:ext uri="{FF2B5EF4-FFF2-40B4-BE49-F238E27FC236}">
                <a16:creationId xmlns:a16="http://schemas.microsoft.com/office/drawing/2014/main" id="{1FA09E27-D329-BE3C-31F4-658BC435A0D1}"/>
              </a:ext>
            </a:extLst>
          </p:cNvPr>
          <p:cNvSpPr>
            <a:spLocks noGrp="1"/>
          </p:cNvSpPr>
          <p:nvPr>
            <p:ph idx="1"/>
          </p:nvPr>
        </p:nvSpPr>
        <p:spPr>
          <a:xfrm>
            <a:off x="913795" y="1399591"/>
            <a:ext cx="10353762" cy="5075853"/>
          </a:xfrm>
        </p:spPr>
        <p:txBody>
          <a:bodyPr>
            <a:normAutofit lnSpcReduction="10000"/>
          </a:bodyPr>
          <a:lstStyle/>
          <a:p>
            <a:r>
              <a:rPr lang="en-IN" dirty="0"/>
              <a:t>Understand the given data which getting use for sentiment analysis and build a proper classification model to give clean results.</a:t>
            </a:r>
          </a:p>
          <a:p>
            <a:r>
              <a:rPr lang="en-IN" dirty="0"/>
              <a:t>Get familiar with unstructured data and its handling and manipulate it for target achievement.</a:t>
            </a:r>
          </a:p>
          <a:p>
            <a:r>
              <a:rPr lang="en-IN" dirty="0"/>
              <a:t>Go for closer look on customer behaviour and analyse it for organization improvement.</a:t>
            </a:r>
          </a:p>
          <a:p>
            <a:r>
              <a:rPr lang="en-IN" dirty="0"/>
              <a:t>Understand the work of NLP in sentiment analysis and its applications in different industries.</a:t>
            </a:r>
          </a:p>
          <a:p>
            <a:r>
              <a:rPr lang="en-IN" dirty="0"/>
              <a:t>Go in deep with concept of use of ML algorithms in NLP for classification purpose and its working with unstructured data.</a:t>
            </a:r>
          </a:p>
          <a:p>
            <a:r>
              <a:rPr lang="en-IN" dirty="0"/>
              <a:t>Deal with negative areas which are highlighted by customers with detailed information from NLP processing and work on it for future development.</a:t>
            </a:r>
          </a:p>
          <a:p>
            <a:endParaRPr lang="en-IN" dirty="0"/>
          </a:p>
        </p:txBody>
      </p:sp>
    </p:spTree>
    <p:extLst>
      <p:ext uri="{BB962C8B-B14F-4D97-AF65-F5344CB8AC3E}">
        <p14:creationId xmlns:p14="http://schemas.microsoft.com/office/powerpoint/2010/main" val="59593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15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7348-CFBE-E1A7-3269-0C5577EBA82D}"/>
              </a:ext>
            </a:extLst>
          </p:cNvPr>
          <p:cNvSpPr>
            <a:spLocks noGrp="1"/>
          </p:cNvSpPr>
          <p:nvPr>
            <p:ph type="title"/>
          </p:nvPr>
        </p:nvSpPr>
        <p:spPr>
          <a:xfrm>
            <a:off x="913795" y="609600"/>
            <a:ext cx="10353761" cy="780661"/>
          </a:xfrm>
        </p:spPr>
        <p:txBody>
          <a:bodyPr/>
          <a:lstStyle/>
          <a:p>
            <a:pPr algn="l"/>
            <a:r>
              <a:rPr lang="en-IN" dirty="0"/>
              <a:t>PLANNING ON PROJECT:</a:t>
            </a:r>
          </a:p>
        </p:txBody>
      </p:sp>
      <p:sp>
        <p:nvSpPr>
          <p:cNvPr id="3" name="Content Placeholder 2">
            <a:extLst>
              <a:ext uri="{FF2B5EF4-FFF2-40B4-BE49-F238E27FC236}">
                <a16:creationId xmlns:a16="http://schemas.microsoft.com/office/drawing/2014/main" id="{28C8ECD2-6F55-F129-FC54-577329449364}"/>
              </a:ext>
            </a:extLst>
          </p:cNvPr>
          <p:cNvSpPr>
            <a:spLocks noGrp="1"/>
          </p:cNvSpPr>
          <p:nvPr>
            <p:ph idx="1"/>
          </p:nvPr>
        </p:nvSpPr>
        <p:spPr>
          <a:xfrm>
            <a:off x="913795" y="1268963"/>
            <a:ext cx="10353762" cy="5113176"/>
          </a:xfrm>
        </p:spPr>
        <p:txBody>
          <a:bodyPr/>
          <a:lstStyle/>
          <a:p>
            <a:r>
              <a:rPr lang="en-IN" dirty="0"/>
              <a:t>As dataset is unstructured so first step is that try to get closer-look on data and find with primary detection that it has any missing part or not.</a:t>
            </a:r>
          </a:p>
          <a:p>
            <a:r>
              <a:rPr lang="en-IN" dirty="0"/>
              <a:t>Then go  for detailing look of  reviews and find out their proper structure means are they only in </a:t>
            </a:r>
            <a:r>
              <a:rPr lang="en-IN" dirty="0" err="1"/>
              <a:t>english</a:t>
            </a:r>
            <a:r>
              <a:rPr lang="en-IN" dirty="0"/>
              <a:t> language or any other language.</a:t>
            </a:r>
          </a:p>
          <a:p>
            <a:r>
              <a:rPr lang="en-IN" dirty="0"/>
              <a:t>Then properly handle it using data cleaning and pre-processing for further analysis.</a:t>
            </a:r>
          </a:p>
          <a:p>
            <a:r>
              <a:rPr lang="en-IN" dirty="0"/>
              <a:t>Go for EDA analysis and find detailed structure of the data.</a:t>
            </a:r>
          </a:p>
          <a:p>
            <a:r>
              <a:rPr lang="en-IN" dirty="0"/>
              <a:t>Then ready the data for classification model building and analyse it through different ML algorithms.</a:t>
            </a:r>
          </a:p>
          <a:p>
            <a:r>
              <a:rPr lang="en-IN" dirty="0"/>
              <a:t>Interpret the sentiment of customer in detail and draw its proper structure using different tools of python.</a:t>
            </a:r>
          </a:p>
          <a:p>
            <a:r>
              <a:rPr lang="en-IN" dirty="0"/>
              <a:t>Find out the best fitted classifier model for data and plot the final conclusion.</a:t>
            </a:r>
          </a:p>
          <a:p>
            <a:endParaRPr lang="en-IN" dirty="0"/>
          </a:p>
        </p:txBody>
      </p:sp>
    </p:spTree>
    <p:extLst>
      <p:ext uri="{BB962C8B-B14F-4D97-AF65-F5344CB8AC3E}">
        <p14:creationId xmlns:p14="http://schemas.microsoft.com/office/powerpoint/2010/main" val="5830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6CD1-7253-4228-C5C6-EF0FF7B0B188}"/>
              </a:ext>
            </a:extLst>
          </p:cNvPr>
          <p:cNvSpPr>
            <a:spLocks noGrp="1"/>
          </p:cNvSpPr>
          <p:nvPr>
            <p:ph type="title"/>
          </p:nvPr>
        </p:nvSpPr>
        <p:spPr>
          <a:xfrm>
            <a:off x="913795" y="609601"/>
            <a:ext cx="10353761" cy="845976"/>
          </a:xfrm>
        </p:spPr>
        <p:txBody>
          <a:bodyPr/>
          <a:lstStyle/>
          <a:p>
            <a:pPr algn="l"/>
            <a:r>
              <a:rPr lang="en-IN" dirty="0"/>
              <a:t>PROCEDURE FOR TARGET ACHIVEING:</a:t>
            </a:r>
          </a:p>
        </p:txBody>
      </p:sp>
      <p:sp>
        <p:nvSpPr>
          <p:cNvPr id="3" name="Content Placeholder 2">
            <a:extLst>
              <a:ext uri="{FF2B5EF4-FFF2-40B4-BE49-F238E27FC236}">
                <a16:creationId xmlns:a16="http://schemas.microsoft.com/office/drawing/2014/main" id="{58A1C241-66AE-F871-1D7B-7E110B8155C1}"/>
              </a:ext>
            </a:extLst>
          </p:cNvPr>
          <p:cNvSpPr>
            <a:spLocks noGrp="1"/>
          </p:cNvSpPr>
          <p:nvPr>
            <p:ph idx="1"/>
          </p:nvPr>
        </p:nvSpPr>
        <p:spPr>
          <a:xfrm>
            <a:off x="913795" y="1334278"/>
            <a:ext cx="10353762" cy="4456922"/>
          </a:xfrm>
        </p:spPr>
        <p:txBody>
          <a:bodyPr/>
          <a:lstStyle/>
          <a:p>
            <a:pPr marL="457200" indent="-457200">
              <a:buClr>
                <a:srgbClr val="FFFF00"/>
              </a:buClr>
              <a:buFont typeface="+mj-lt"/>
              <a:buAutoNum type="arabicPeriod"/>
            </a:pPr>
            <a:r>
              <a:rPr lang="en-IN" dirty="0"/>
              <a:t>Data understanding</a:t>
            </a:r>
          </a:p>
          <a:p>
            <a:pPr marL="457200" indent="-457200">
              <a:buClr>
                <a:srgbClr val="FFFF00"/>
              </a:buClr>
              <a:buFont typeface="+mj-lt"/>
              <a:buAutoNum type="arabicPeriod"/>
            </a:pPr>
            <a:r>
              <a:rPr lang="en-IN" dirty="0"/>
              <a:t>Importing different libraries for different operations.</a:t>
            </a:r>
          </a:p>
          <a:p>
            <a:pPr marL="457200" indent="-457200">
              <a:buClr>
                <a:srgbClr val="FFFF00"/>
              </a:buClr>
              <a:buFont typeface="+mj-lt"/>
              <a:buAutoNum type="arabicPeriod"/>
            </a:pPr>
            <a:r>
              <a:rPr lang="en-IN" dirty="0"/>
              <a:t>Data cleaning</a:t>
            </a:r>
          </a:p>
          <a:p>
            <a:pPr marL="457200" indent="-457200">
              <a:buClr>
                <a:srgbClr val="FFFF00"/>
              </a:buClr>
              <a:buFont typeface="+mj-lt"/>
              <a:buAutoNum type="arabicPeriod"/>
            </a:pPr>
            <a:r>
              <a:rPr lang="en-IN" dirty="0"/>
              <a:t>EDA analysis</a:t>
            </a:r>
          </a:p>
          <a:p>
            <a:pPr marL="457200" indent="-457200">
              <a:buClr>
                <a:srgbClr val="FFFF00"/>
              </a:buClr>
              <a:buFont typeface="+mj-lt"/>
              <a:buAutoNum type="arabicPeriod"/>
            </a:pPr>
            <a:r>
              <a:rPr lang="en-IN" dirty="0"/>
              <a:t>Data pre-processing</a:t>
            </a:r>
          </a:p>
          <a:p>
            <a:pPr marL="457200" indent="-457200">
              <a:buClr>
                <a:srgbClr val="FFFF00"/>
              </a:buClr>
              <a:buFont typeface="+mj-lt"/>
              <a:buAutoNum type="arabicPeriod"/>
            </a:pPr>
            <a:r>
              <a:rPr lang="en-IN" dirty="0"/>
              <a:t>Model building</a:t>
            </a:r>
          </a:p>
          <a:p>
            <a:pPr marL="457200" indent="-457200">
              <a:buClr>
                <a:srgbClr val="FFFF00"/>
              </a:buClr>
              <a:buFont typeface="+mj-lt"/>
              <a:buAutoNum type="arabicPeriod"/>
            </a:pPr>
            <a:r>
              <a:rPr lang="en-IN" dirty="0"/>
              <a:t>Find out the best fitted model using NLP and different ML algorithms and draw the conclusion.</a:t>
            </a:r>
          </a:p>
          <a:p>
            <a:pPr marL="457200" indent="-457200">
              <a:buClr>
                <a:srgbClr val="FFFF00"/>
              </a:buClr>
              <a:buFont typeface="+mj-lt"/>
              <a:buAutoNum type="arabicPeriod"/>
            </a:pPr>
            <a:endParaRPr lang="en-IN" dirty="0"/>
          </a:p>
        </p:txBody>
      </p:sp>
    </p:spTree>
    <p:extLst>
      <p:ext uri="{BB962C8B-B14F-4D97-AF65-F5344CB8AC3E}">
        <p14:creationId xmlns:p14="http://schemas.microsoft.com/office/powerpoint/2010/main" val="132147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0" presetClass="entr" presetSubtype="0" decel="10000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par>
                                <p:cTn id="16" presetID="50" presetClass="entr" presetSubtype="0" decel="10000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1" end="1"/>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2" end="2"/>
                                            </p:txEl>
                                          </p:spTgt>
                                        </p:tgtEl>
                                      </p:cBhvr>
                                    </p:animEffect>
                                  </p:childTnLst>
                                </p:cTn>
                              </p:par>
                              <p:par>
                                <p:cTn id="26" presetID="50" presetClass="entr" presetSubtype="0" decel="10000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par>
                                <p:cTn id="31" presetID="50" presetClass="entr" presetSubtype="0" decel="10000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4"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4" end="4"/>
                                            </p:txEl>
                                          </p:spTgt>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5" end="5"/>
                                            </p:txEl>
                                          </p:spTgt>
                                        </p:tgtEl>
                                      </p:cBhvr>
                                    </p:animEffect>
                                  </p:childTnLst>
                                </p:cTn>
                              </p:par>
                              <p:par>
                                <p:cTn id="41" presetID="50" presetClass="entr" presetSubtype="0" decel="10000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8BD9-0CBC-664F-F769-1BCCABA475BD}"/>
              </a:ext>
            </a:extLst>
          </p:cNvPr>
          <p:cNvSpPr>
            <a:spLocks noGrp="1"/>
          </p:cNvSpPr>
          <p:nvPr>
            <p:ph type="title"/>
          </p:nvPr>
        </p:nvSpPr>
        <p:spPr>
          <a:xfrm>
            <a:off x="1081746" y="1166326"/>
            <a:ext cx="10353761" cy="4525347"/>
          </a:xfrm>
        </p:spPr>
        <p:txBody>
          <a:bodyPr/>
          <a:lstStyle/>
          <a:p>
            <a:r>
              <a:rPr lang="en-IN" dirty="0">
                <a:solidFill>
                  <a:srgbClr val="FFFF00"/>
                </a:solidFill>
              </a:rPr>
              <a:t>MAIN PART</a:t>
            </a:r>
            <a:br>
              <a:rPr lang="en-IN" dirty="0">
                <a:solidFill>
                  <a:srgbClr val="FFFF00"/>
                </a:solidFill>
              </a:rPr>
            </a:br>
            <a:br>
              <a:rPr lang="en-IN" dirty="0">
                <a:solidFill>
                  <a:srgbClr val="FFFF00"/>
                </a:solidFill>
              </a:rPr>
            </a:br>
            <a:br>
              <a:rPr lang="en-IN" dirty="0">
                <a:solidFill>
                  <a:srgbClr val="FFFF00"/>
                </a:solidFill>
              </a:rPr>
            </a:br>
            <a:r>
              <a:rPr lang="en-IN" dirty="0">
                <a:solidFill>
                  <a:srgbClr val="FFFF00"/>
                </a:solidFill>
              </a:rPr>
              <a:t>PROJECT EXECUTION</a:t>
            </a:r>
            <a:br>
              <a:rPr lang="en-IN" dirty="0">
                <a:solidFill>
                  <a:srgbClr val="FFFF00"/>
                </a:solidFill>
              </a:rPr>
            </a:br>
            <a:br>
              <a:rPr lang="en-IN" dirty="0">
                <a:solidFill>
                  <a:srgbClr val="FFFF00"/>
                </a:solidFill>
              </a:rPr>
            </a:br>
            <a:r>
              <a:rPr lang="en-IN" dirty="0">
                <a:solidFill>
                  <a:srgbClr val="FFFF00"/>
                </a:solidFill>
              </a:rPr>
              <a:t>[BODY]</a:t>
            </a:r>
          </a:p>
        </p:txBody>
      </p:sp>
    </p:spTree>
    <p:extLst>
      <p:ext uri="{BB962C8B-B14F-4D97-AF65-F5344CB8AC3E}">
        <p14:creationId xmlns:p14="http://schemas.microsoft.com/office/powerpoint/2010/main" val="16252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454</TotalTime>
  <Words>2854</Words>
  <Application>Microsoft Office PowerPoint</Application>
  <PresentationFormat>Widescreen</PresentationFormat>
  <Paragraphs>192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Bookman Old Style</vt:lpstr>
      <vt:lpstr>Rockwell</vt:lpstr>
      <vt:lpstr>Damask</vt:lpstr>
      <vt:lpstr>CASTPONE PROJECT – 2   INTRODUCTION</vt:lpstr>
      <vt:lpstr>NATURAL   LANGUAGE  PROCESSING  [SENTIMENT ANALYSIS AND CLASSIFICATION RESULT]  [restaurant reviews]</vt:lpstr>
      <vt:lpstr>OBJECTIVE:</vt:lpstr>
      <vt:lpstr>Why I choose this project?</vt:lpstr>
      <vt:lpstr>WHY I CHOOSE THIS PROJECT?</vt:lpstr>
      <vt:lpstr>GOAL SETTING OF THE PROJECT?</vt:lpstr>
      <vt:lpstr>PLANNING ON PROJECT:</vt:lpstr>
      <vt:lpstr>PROCEDURE FOR TARGET ACHIVEING:</vt:lpstr>
      <vt:lpstr>MAIN PART   PROJECT EXECUTION  [BODY]</vt:lpstr>
      <vt:lpstr>PROBLEM STATEMENT:</vt:lpstr>
      <vt:lpstr>ABOUT DATASET:</vt:lpstr>
      <vt:lpstr>DATASET ATTRIBUTES:</vt:lpstr>
      <vt:lpstr>LOADING THE DATASET AND IMPORTING LIBRARIES:</vt:lpstr>
      <vt:lpstr>DATA CLEANING:</vt:lpstr>
      <vt:lpstr>DATA CLEANING:</vt:lpstr>
      <vt:lpstr>DATA CLEANING:</vt:lpstr>
      <vt:lpstr>EDA ANALYSIS:</vt:lpstr>
      <vt:lpstr>DATA PRE-PROCESSING:</vt:lpstr>
      <vt:lpstr>DATA PRE-PROCESSING:</vt:lpstr>
      <vt:lpstr>DATA PRE-PROCESSING:</vt:lpstr>
      <vt:lpstr>DATA PRE-PROCESSING:</vt:lpstr>
      <vt:lpstr>Model building:</vt:lpstr>
      <vt:lpstr>TOOLS AND PLATFORM USED:</vt:lpstr>
      <vt:lpstr>ADVANTAGES:</vt:lpstr>
      <vt:lpstr>DISADVANTAGES:</vt:lpstr>
      <vt:lpstr>CHALLENGES AND SOLUTION:</vt:lpstr>
      <vt:lpstr>APPLICATIONS , BENEFITS AND AMOUNT OF TIME:</vt:lpstr>
      <vt:lpstr>CONCLUSION   [LAST PART]</vt:lpstr>
      <vt:lpstr>OUTCOME:</vt:lpstr>
      <vt:lpstr>Detailed accuracy of all the models:</vt:lpstr>
      <vt:lpstr>BAR GRAPH REPRESENTATION AND ACCURACY GOT THROUGH DEF FUNCTION:</vt:lpstr>
      <vt:lpstr>IMPROVEMENT:</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CASTPONE PROJECT – 2   INTRODUCTION</dc:title>
  <dc:creator>Aishwary Marathe</dc:creator>
  <cp:lastModifiedBy>Aishwary Marathe</cp:lastModifiedBy>
  <cp:revision>6</cp:revision>
  <dcterms:created xsi:type="dcterms:W3CDTF">2023-09-12T12:49:15Z</dcterms:created>
  <dcterms:modified xsi:type="dcterms:W3CDTF">2023-09-27T02:26:56Z</dcterms:modified>
</cp:coreProperties>
</file>