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36_ACC2DFB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F89F1A-030D-7532-07B1-1371CA03830A}" name="장효창" initials="장" userId="장효창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048"/>
    <a:srgbClr val="08456E"/>
    <a:srgbClr val="2E2E2E"/>
    <a:srgbClr val="3D3C3E"/>
    <a:srgbClr val="1D314E"/>
    <a:srgbClr val="063656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 autoAdjust="0"/>
    <p:restoredTop sz="96296" autoAdjust="0"/>
  </p:normalViewPr>
  <p:slideViewPr>
    <p:cSldViewPr snapToGrid="0">
      <p:cViewPr>
        <p:scale>
          <a:sx n="75" d="100"/>
          <a:sy n="75" d="100"/>
        </p:scale>
        <p:origin x="581" y="1099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omments/modernComment_136_ACC2DF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3C6773-1844-43CB-8D85-54E753086A38}" authorId="{55F89F1A-030D-7532-07B1-1371CA03830A}" created="2021-12-20T05:53:06.2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8452408" sldId="310"/>
      <ac:spMk id="17" creationId="{3E787376-D9C1-3944-A950-78288EA652C8}"/>
    </ac:deMkLst>
    <p188:txBody>
      <a:bodyPr/>
      <a:lstStyle/>
      <a:p>
        <a:r>
          <a:rPr lang="ko-KR" altLang="en-US"/>
          <a:t>1. 입출력과 사칙연산 [2557, 10718, 10171, 10172, 1000, 1001, 10998, 1008, 10869, 10430, 2588]
2. if문 [1330, 9498, 2753, 146811, 2884]
3. for문 [2739, 10950, 8393, 15552, 2741, 2742, 11021, 11022, 2437, 2439, 10871]
4. while문 [10952, 10951, 1110]
5. 1차원 배열 [10818, 2562, 2577, 3052, 1546, 8958, 4344]
6. 함수 [15596, 4673, 1065]
7. 문자열 [11654, 11720, 10809, 2675, 1157, 1152, 2908, 5622, 2941, 1316]
8. 기본수학1 [1712, 2292, 1193, 2869, 10250, 2775, 2839, 10757, 1011]
9. 기본수학2 [1978, 2581, 11653, 1929, 4948, 9020, 1085, 3009, 4153, 3053, 1002]
10. 재귀 [10872, 10870, 2447, 11729]</a:t>
        </a:r>
      </a:p>
    </p188:txBody>
  </p188:cm>
  <p188:cm id="{C7F87660-4EA0-4DB2-B1A6-104456CF0FDB}" authorId="{55F89F1A-030D-7532-07B1-1371CA03830A}" created="2021-12-20T06:10:43.620">
    <pc:sldMkLst xmlns:pc="http://schemas.microsoft.com/office/powerpoint/2013/main/command">
      <pc:docMk/>
      <pc:sldMk cId="2437644266" sldId="308"/>
    </pc:sldMkLst>
    <p188:txBody>
      <a:bodyPr/>
      <a:lstStyle/>
      <a:p>
        <a:r>
          <a:rPr lang="ko-KR" altLang="en-US"/>
          <a:t>11. 브루트포스 [2798, 2231, 7568, 1018, 1436]
12. 정렬 [2750, 2751, 10989, 2108, 1427, 11650, 11651, 1181, 10814, 18870]
13. 백트래킹 [15649, 15650, 15651, 15652, 9663, 2580, 14888, 14889]
14. 동적 계획법 [1003, 9184, 1904, 9461, 1149, 1932, 2579, 10844, 2156, 11053, 11054, 2565, 9251, 1912, 12865]
15. 그리디 알고리즘 [11047, 1931, 11399, 1541, 13305]
16. 스택 [10828, 10773, 9012, 4949, 1874, 17298]
17. 큐, 덱 [18258, 2164, 11866, 1966, 10866, 1021, 5430]
18. 분할 정복 [2630, 1992, 1780, 1629, 11401, 2740, 10830, 11444, 6549, 2261]
19. 이분 탐색 [1920, 10816, 1654, 2805, 2110, 1300, 12015]
20.우선순위 큐 [11279, 1927, 11286, 1655]
21. 동적 계획법 2 [11066, 11049, 1520, 10942, 2629, 2293, 7579]
22.  DFS와 BFS [1260, 2606, 2667, 1012, 2178, 7576, 7569, 1697, 2206, 7562, 1707]
23. 최단경로 [1753, 1504, 9370, 11657, 11404, 10217, 1956]
24.  트리 [11725, 1167, 1967, 1991, 2263, 5639, 4803]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28" y="6304756"/>
            <a:ext cx="1212603" cy="418348"/>
          </a:xfrm>
          <a:prstGeom prst="rect">
            <a:avLst/>
          </a:prstGeom>
        </p:spPr>
      </p:pic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0560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95062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01003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32172420-F564-9A44-94CC-F921551ED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769932" y="116573"/>
            <a:ext cx="1000871" cy="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0560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01003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20A51E82-035C-9D4B-B892-3A3214673D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769932" y="116573"/>
            <a:ext cx="1000871" cy="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8D42EDAF-E6AE-B74C-A1E7-F5AFF7D2DB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769932" y="6359328"/>
            <a:ext cx="1000871" cy="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0560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58022B81-B9A2-0C45-81F8-ADA2F61CE7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769932" y="116573"/>
            <a:ext cx="1000871" cy="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953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79564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01003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6" y="102784"/>
            <a:ext cx="1212603" cy="418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91" y="6312505"/>
            <a:ext cx="1212603" cy="418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95062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pic>
        <p:nvPicPr>
          <p:cNvPr id="16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6" y="102784"/>
            <a:ext cx="1212603" cy="418348"/>
          </a:xfrm>
          <a:prstGeom prst="rect">
            <a:avLst/>
          </a:prstGeom>
        </p:spPr>
      </p:pic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01003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0560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pic>
        <p:nvPicPr>
          <p:cNvPr id="9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6" y="102784"/>
            <a:ext cx="1212603" cy="418348"/>
          </a:xfrm>
          <a:prstGeom prst="rect">
            <a:avLst/>
          </a:prstGeom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01003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91" y="6312505"/>
            <a:ext cx="1212603" cy="418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0560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F58C05E8-C46F-7C40-821E-A5A8D4ABC4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860243" y="6401464"/>
            <a:ext cx="910560" cy="3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8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79564" y="10278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01003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5">
            <a:extLst>
              <a:ext uri="{FF2B5EF4-FFF2-40B4-BE49-F238E27FC236}">
                <a16:creationId xmlns:a16="http://schemas.microsoft.com/office/drawing/2014/main" id="{06EBBB75-2B9E-F248-9020-6ADFAAF4E9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769932" y="116573"/>
            <a:ext cx="1000871" cy="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25">
            <a:extLst>
              <a:ext uri="{FF2B5EF4-FFF2-40B4-BE49-F238E27FC236}">
                <a16:creationId xmlns:a16="http://schemas.microsoft.com/office/drawing/2014/main" id="{5876957D-4B4C-0A45-9EF6-BC583281E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389" r="19470" b="30569"/>
          <a:stretch/>
        </p:blipFill>
        <p:spPr>
          <a:xfrm>
            <a:off x="7847423" y="6312505"/>
            <a:ext cx="1000871" cy="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dwlvv.tistory.com/2" TargetMode="External"/><Relationship Id="rId2" Type="http://schemas.openxmlformats.org/officeDocument/2006/relationships/hyperlink" Target="https://www.youtube.com/watch?v=PFc4g8mxOiI&amp;list=PL4SIC1d_ab-aOxWPucn31NHkQvNPHK1D1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projects.org/memory-game-in-c-with-source-code/" TargetMode="External"/><Relationship Id="rId2" Type="http://schemas.openxmlformats.org/officeDocument/2006/relationships/hyperlink" Target="https://www.hanbit.co.kr/store/books/look.php?p_code=B6673972966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8/10/relationships/comments" Target="../comments/modernComment_136_ACC2DFB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228850"/>
            <a:ext cx="9144000" cy="1193800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AISL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세미나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64802" y="3989388"/>
            <a:ext cx="3981773" cy="135255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세종대학교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자율지능시스템 연구실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64802" y="3989119"/>
            <a:ext cx="2458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64802" y="4299115"/>
            <a:ext cx="2458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</a:t>
            </a:r>
            <a:endParaRPr lang="ko-KR" altLang="en-US" sz="28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몽고</a:t>
            </a:r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완벽 가이드 실전 예제로 배우는 </a:t>
            </a:r>
            <a:r>
              <a:rPr lang="en-US" altLang="ko-KR" dirty="0">
                <a:solidFill>
                  <a:schemeClr val="bg1"/>
                </a:solidFill>
              </a:rPr>
              <a:t>NoSQL </a:t>
            </a:r>
            <a:r>
              <a:rPr lang="ko-KR" altLang="en-US" dirty="0">
                <a:solidFill>
                  <a:schemeClr val="bg1"/>
                </a:solidFill>
              </a:rPr>
              <a:t>데이터베이스 기초부터 활용까지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DB Study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 err="1"/>
              <a:t>양수림</a:t>
            </a:r>
            <a:r>
              <a:rPr lang="en-US" altLang="ko-KR" dirty="0"/>
              <a:t>, </a:t>
            </a:r>
            <a:r>
              <a:rPr lang="ko-KR" altLang="en-US" dirty="0"/>
              <a:t>김세중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PART 2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책에 포함된 실습 예제</a:t>
            </a:r>
            <a:endParaRPr lang="en-US" altLang="ko-KR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371195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371196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 3, PART 4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796042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책에 포함된 실습 예제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796042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911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PostgreSQL</a:t>
            </a:r>
            <a:endParaRPr lang="ko-KR" altLang="en-US" sz="28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모두를 위한 </a:t>
            </a:r>
            <a:r>
              <a:rPr lang="en-US" altLang="ko-KR" dirty="0">
                <a:solidFill>
                  <a:schemeClr val="bg1"/>
                </a:solidFill>
              </a:rPr>
              <a:t>PostgreSQL </a:t>
            </a:r>
            <a:r>
              <a:rPr lang="ko-KR" altLang="en-US" dirty="0">
                <a:solidFill>
                  <a:schemeClr val="bg1"/>
                </a:solidFill>
              </a:rPr>
              <a:t>누구나 이해할 수 있는 오픈소스 데이터베이스 개발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DB Study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 err="1"/>
              <a:t>양수림</a:t>
            </a:r>
            <a:r>
              <a:rPr lang="en-US" altLang="ko-KR" dirty="0"/>
              <a:t>, </a:t>
            </a:r>
            <a:r>
              <a:rPr lang="ko-KR" altLang="en-US" dirty="0"/>
              <a:t>김세중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~Chapter 5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장의 실습 예제로 대체</a:t>
            </a:r>
            <a:endParaRPr lang="en-US" altLang="ko-KR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371195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371196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 6~Chapter 10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796042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관련 문제 </a:t>
            </a:r>
            <a:r>
              <a:rPr lang="ko-KR" altLang="en-US" dirty="0" err="1"/>
              <a:t>풀어보기</a:t>
            </a:r>
            <a:endParaRPr lang="en-US" altLang="ko-KR" dirty="0"/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79186" y="4225726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Project-1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웹 안 듣고 온 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36800" y="4214777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웹서버 템플릿코드가 주어진 상황에서 </a:t>
            </a:r>
            <a:r>
              <a:rPr lang="en-US" altLang="ko-KR" dirty="0"/>
              <a:t>DB</a:t>
            </a:r>
            <a:r>
              <a:rPr lang="ko-KR" altLang="en-US" dirty="0"/>
              <a:t>활용하기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796042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4" y="6049048"/>
            <a:ext cx="8394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ko-KR" altLang="en-US" sz="1400" dirty="0" err="1"/>
              <a:t>프로그래머스</a:t>
            </a:r>
            <a:r>
              <a:rPr lang="ko-KR" altLang="en-US" sz="1400" dirty="0"/>
              <a:t> 활용 예정 </a:t>
            </a:r>
            <a:r>
              <a:rPr lang="en-US" altLang="ko-KR" sz="1400" dirty="0"/>
              <a:t>(</a:t>
            </a:r>
            <a:r>
              <a:rPr lang="ko-KR" altLang="en-US" sz="1400" dirty="0"/>
              <a:t>스터디 진행 도중 수정 가능</a:t>
            </a:r>
            <a:r>
              <a:rPr lang="en-US" altLang="ko-KR" sz="1400" dirty="0"/>
              <a:t>)</a:t>
            </a:r>
          </a:p>
        </p:txBody>
      </p:sp>
      <p:sp>
        <p:nvSpPr>
          <p:cNvPr id="28" name="내용 개체 틀 6">
            <a:extLst>
              <a:ext uri="{FF2B5EF4-FFF2-40B4-BE49-F238E27FC236}">
                <a16:creationId xmlns:a16="http://schemas.microsoft.com/office/drawing/2014/main" id="{ABDF2201-1F35-4764-A81A-B01E51CE044E}"/>
              </a:ext>
            </a:extLst>
          </p:cNvPr>
          <p:cNvSpPr txBox="1">
            <a:spLocks/>
          </p:cNvSpPr>
          <p:nvPr/>
        </p:nvSpPr>
        <p:spPr>
          <a:xfrm>
            <a:off x="379186" y="5096540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Project-2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웹 듣고 온 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내용 개체 틀 7">
            <a:extLst>
              <a:ext uri="{FF2B5EF4-FFF2-40B4-BE49-F238E27FC236}">
                <a16:creationId xmlns:a16="http://schemas.microsoft.com/office/drawing/2014/main" id="{DABDEE65-2634-402B-9238-69CE03EF40C4}"/>
              </a:ext>
            </a:extLst>
          </p:cNvPr>
          <p:cNvSpPr txBox="1">
            <a:spLocks/>
          </p:cNvSpPr>
          <p:nvPr/>
        </p:nvSpPr>
        <p:spPr>
          <a:xfrm>
            <a:off x="2363904" y="5102566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웹서버 스터디 후</a:t>
            </a:r>
            <a:r>
              <a:rPr lang="en-US" altLang="ko-KR" dirty="0"/>
              <a:t>, </a:t>
            </a:r>
            <a:r>
              <a:rPr lang="ko-KR" altLang="en-US" dirty="0"/>
              <a:t>스터디 내용을 기반으로 한 본인의 웹서버에 </a:t>
            </a:r>
            <a:r>
              <a:rPr lang="en-US" altLang="ko-KR" dirty="0"/>
              <a:t>DB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41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Raspberry</a:t>
            </a:r>
            <a:r>
              <a:rPr lang="ko-KR" altLang="en-US" sz="2800" dirty="0"/>
              <a:t> </a:t>
            </a:r>
            <a:r>
              <a:rPr lang="en-US" altLang="ko-KR" sz="2800" dirty="0"/>
              <a:t>Pi</a:t>
            </a:r>
            <a:endParaRPr lang="ko-KR" altLang="en-US" sz="1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구글링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Yahboom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061" y="102784"/>
            <a:ext cx="3205941" cy="365125"/>
          </a:xfrm>
        </p:spPr>
        <p:txBody>
          <a:bodyPr/>
          <a:lstStyle/>
          <a:p>
            <a:r>
              <a:rPr lang="en-US" altLang="ko-KR" sz="1200" dirty="0"/>
              <a:t>Raspberry</a:t>
            </a:r>
            <a:r>
              <a:rPr lang="ko-KR" altLang="en-US" sz="1200" dirty="0"/>
              <a:t> </a:t>
            </a:r>
            <a:r>
              <a:rPr lang="en-US" altLang="ko-KR" sz="1200" dirty="0"/>
              <a:t>Pi </a:t>
            </a:r>
            <a:r>
              <a:rPr lang="ko-KR" altLang="en-US" sz="1200" dirty="0"/>
              <a:t>담당자</a:t>
            </a:r>
            <a:r>
              <a:rPr lang="en-US" altLang="ko-KR" sz="1200" dirty="0"/>
              <a:t>: </a:t>
            </a:r>
            <a:r>
              <a:rPr lang="ko-KR" altLang="en-US" sz="1200" dirty="0"/>
              <a:t>김유진</a:t>
            </a:r>
            <a:r>
              <a:rPr lang="en-US" altLang="ko-KR" sz="1200" dirty="0"/>
              <a:t>, </a:t>
            </a:r>
            <a:r>
              <a:rPr lang="ko-KR" altLang="en-US" sz="1200" dirty="0"/>
              <a:t>오현수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원주연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없음</a:t>
            </a:r>
            <a:endParaRPr lang="en-US" altLang="ko-KR" dirty="0"/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ssh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putty,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r>
              <a:rPr lang="en-US" altLang="ko-KR" dirty="0"/>
              <a:t> (</a:t>
            </a:r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  <a:r>
              <a:rPr lang="en-US" altLang="ko-KR" dirty="0"/>
              <a:t>, LED, LCD </a:t>
            </a:r>
            <a:r>
              <a:rPr lang="ko-KR" altLang="en-US" dirty="0"/>
              <a:t>제어</a:t>
            </a:r>
            <a:r>
              <a:rPr lang="en-US" altLang="ko-KR" dirty="0"/>
              <a:t>)</a:t>
            </a:r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76000" y="3371195"/>
            <a:ext cx="1905000" cy="1099759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371196"/>
            <a:ext cx="5538826" cy="497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없음</a:t>
            </a:r>
            <a:endParaRPr lang="en-US" altLang="ko-KR" dirty="0"/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4174" y="3948393"/>
            <a:ext cx="5538826" cy="521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RC</a:t>
            </a:r>
            <a:r>
              <a:rPr lang="ko-KR" altLang="en-US" dirty="0"/>
              <a:t>카</a:t>
            </a:r>
            <a:r>
              <a:rPr lang="en-US" altLang="ko-KR" dirty="0"/>
              <a:t>:</a:t>
            </a:r>
            <a:r>
              <a:rPr lang="ko-KR" altLang="en-US" dirty="0"/>
              <a:t> 직진</a:t>
            </a:r>
            <a:r>
              <a:rPr lang="en-US" altLang="ko-KR" dirty="0"/>
              <a:t>, </a:t>
            </a:r>
            <a:r>
              <a:rPr lang="ko-KR" altLang="en-US" dirty="0"/>
              <a:t>후진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.</a:t>
            </a:r>
            <a:r>
              <a:rPr lang="ko-KR" altLang="en-US" dirty="0"/>
              <a:t>우회전</a:t>
            </a:r>
            <a:r>
              <a:rPr lang="en-US" altLang="ko-KR" dirty="0"/>
              <a:t>, </a:t>
            </a:r>
            <a:r>
              <a:rPr lang="ko-KR" altLang="en-US" dirty="0"/>
              <a:t>스핀 등 </a:t>
            </a:r>
            <a:r>
              <a:rPr lang="en-US" altLang="ko-KR" dirty="0"/>
              <a:t>DC </a:t>
            </a:r>
            <a:r>
              <a:rPr lang="ko-KR" altLang="en-US" dirty="0"/>
              <a:t>모터 제어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카메라 모듈을 이용하여 </a:t>
            </a:r>
            <a:r>
              <a:rPr lang="en-US" altLang="ko-KR" dirty="0"/>
              <a:t>QR </a:t>
            </a:r>
            <a:r>
              <a:rPr lang="ko-KR" altLang="en-US" dirty="0"/>
              <a:t>코드 인식</a:t>
            </a:r>
            <a:r>
              <a:rPr lang="en-US" altLang="ko-KR" dirty="0"/>
              <a:t>(</a:t>
            </a:r>
            <a:r>
              <a:rPr lang="en-US" altLang="ko-KR" dirty="0" err="1"/>
              <a:t>openCV</a:t>
            </a:r>
            <a:r>
              <a:rPr lang="en-US" altLang="ko-KR" dirty="0"/>
              <a:t>)</a:t>
            </a:r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82306" y="4530674"/>
            <a:ext cx="1905000" cy="1099759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47923" y="4540891"/>
            <a:ext cx="5538826" cy="497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없음</a:t>
            </a:r>
            <a:endParaRPr lang="en-US" altLang="ko-KR" dirty="0"/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5060" y="5109016"/>
            <a:ext cx="5538826" cy="521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RC</a:t>
            </a:r>
            <a:r>
              <a:rPr lang="ko-KR" altLang="en-US" dirty="0"/>
              <a:t>카</a:t>
            </a:r>
            <a:r>
              <a:rPr lang="en-US" altLang="ko-KR" dirty="0"/>
              <a:t>:</a:t>
            </a:r>
            <a:r>
              <a:rPr lang="ko-KR" altLang="en-US" dirty="0"/>
              <a:t> 초음파 센서로 장애물 감지 후 좌우 비교 후 더 먼 쪽으로 자율주행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4970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7057" y="3948393"/>
            <a:ext cx="846480" cy="521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50806" y="4540891"/>
            <a:ext cx="846480" cy="4970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7943" y="5109016"/>
            <a:ext cx="846480" cy="521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C940E-0C64-481B-9C81-1FC93BBAC219}"/>
              </a:ext>
            </a:extLst>
          </p:cNvPr>
          <p:cNvSpPr txBox="1"/>
          <p:nvPr/>
        </p:nvSpPr>
        <p:spPr>
          <a:xfrm>
            <a:off x="295062" y="5677141"/>
            <a:ext cx="869793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* VS Code</a:t>
            </a:r>
            <a:r>
              <a:rPr lang="ko-KR" altLang="en-US" sz="1600" dirty="0"/>
              <a:t>로 개발하기</a:t>
            </a:r>
            <a:br>
              <a:rPr lang="en-US" altLang="ko-KR" sz="1600" dirty="0"/>
            </a:br>
            <a:r>
              <a:rPr lang="en-US" altLang="ko-KR" sz="1600" dirty="0"/>
              <a:t>* </a:t>
            </a:r>
            <a:r>
              <a:rPr lang="ko-KR" altLang="en-US" sz="1600" dirty="0"/>
              <a:t>카메라 모듈 실행은 </a:t>
            </a:r>
            <a:r>
              <a:rPr lang="en-US" altLang="ko-KR" sz="1600" dirty="0"/>
              <a:t>VS 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GUI</a:t>
            </a:r>
            <a:r>
              <a:rPr lang="ko-KR" altLang="en-US" sz="1600" dirty="0"/>
              <a:t>를 지원하지 않으므로 직접 모니터로 연결하여 확인</a:t>
            </a:r>
          </a:p>
        </p:txBody>
      </p:sp>
    </p:spTree>
    <p:extLst>
      <p:ext uri="{BB962C8B-B14F-4D97-AF65-F5344CB8AC3E}">
        <p14:creationId xmlns:p14="http://schemas.microsoft.com/office/powerpoint/2010/main" val="319206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Github</a:t>
            </a:r>
            <a:endParaRPr lang="ko-KR" altLang="en-US" sz="28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슬랙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스터디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GITHUB)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ko-KR" altLang="en-US" sz="1200" dirty="0"/>
              <a:t>담당자</a:t>
            </a:r>
            <a:r>
              <a:rPr lang="en-US" altLang="ko-KR" sz="1200" dirty="0"/>
              <a:t>: </a:t>
            </a:r>
            <a:r>
              <a:rPr lang="ko-KR" altLang="en-US" sz="1200" dirty="0"/>
              <a:t>주형준</a:t>
            </a:r>
            <a:r>
              <a:rPr lang="en-US" altLang="ko-KR" sz="1200" dirty="0"/>
              <a:t>, </a:t>
            </a:r>
            <a:r>
              <a:rPr lang="ko-KR" altLang="en-US" sz="1200" dirty="0"/>
              <a:t>김유진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깃허브</a:t>
            </a:r>
            <a:r>
              <a:rPr lang="ko-KR" altLang="en-US" dirty="0"/>
              <a:t> 매뉴얼</a:t>
            </a:r>
            <a:endParaRPr lang="en-US" altLang="ko-KR" dirty="0"/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없음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9" name="내용 개체 틀 6">
            <a:extLst>
              <a:ext uri="{FF2B5EF4-FFF2-40B4-BE49-F238E27FC236}">
                <a16:creationId xmlns:a16="http://schemas.microsoft.com/office/drawing/2014/main" id="{B90D9D25-8A79-472A-A596-1AABC0F2188F}"/>
              </a:ext>
            </a:extLst>
          </p:cNvPr>
          <p:cNvSpPr txBox="1">
            <a:spLocks/>
          </p:cNvSpPr>
          <p:nvPr/>
        </p:nvSpPr>
        <p:spPr>
          <a:xfrm>
            <a:off x="379186" y="3371191"/>
            <a:ext cx="1905000" cy="3121683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40" name="내용 개체 틀 7">
            <a:extLst>
              <a:ext uri="{FF2B5EF4-FFF2-40B4-BE49-F238E27FC236}">
                <a16:creationId xmlns:a16="http://schemas.microsoft.com/office/drawing/2014/main" id="{F0D87CD7-6EAF-4992-96C9-486133B0F650}"/>
              </a:ext>
            </a:extLst>
          </p:cNvPr>
          <p:cNvSpPr txBox="1">
            <a:spLocks/>
          </p:cNvSpPr>
          <p:nvPr/>
        </p:nvSpPr>
        <p:spPr>
          <a:xfrm>
            <a:off x="2347686" y="3371195"/>
            <a:ext cx="6426200" cy="3121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AISL </a:t>
            </a:r>
            <a:r>
              <a:rPr lang="ko-KR" altLang="en-US" dirty="0"/>
              <a:t>공용계정</a:t>
            </a:r>
            <a:r>
              <a:rPr lang="en-US" altLang="ko-KR" dirty="0"/>
              <a:t>, B</a:t>
            </a:r>
            <a:r>
              <a:rPr lang="ko-KR" altLang="en-US" dirty="0"/>
              <a:t>는 본인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admin </a:t>
            </a:r>
            <a:r>
              <a:rPr lang="ko-KR" altLang="en-US" dirty="0"/>
              <a:t>권한으로 </a:t>
            </a:r>
            <a:r>
              <a:rPr lang="ko-KR" altLang="en-US" dirty="0" err="1"/>
              <a:t>레포지토리를</a:t>
            </a:r>
            <a:r>
              <a:rPr lang="ko-KR" altLang="en-US" dirty="0"/>
              <a:t> 생성한 뒤</a:t>
            </a:r>
            <a:r>
              <a:rPr lang="en-US" altLang="ko-KR" dirty="0"/>
              <a:t>, B</a:t>
            </a:r>
            <a:r>
              <a:rPr lang="ko-KR" altLang="en-US" dirty="0"/>
              <a:t>에게 권한을 준다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ko-KR" altLang="en-US" dirty="0" err="1"/>
              <a:t>깃허브</a:t>
            </a:r>
            <a:r>
              <a:rPr lang="ko-KR" altLang="en-US" dirty="0"/>
              <a:t> 매뉴얼을 참고해 </a:t>
            </a:r>
            <a:r>
              <a:rPr lang="ko-KR" altLang="en-US" dirty="0" err="1"/>
              <a:t>레포지토리에</a:t>
            </a:r>
            <a:r>
              <a:rPr lang="ko-KR" altLang="en-US" dirty="0"/>
              <a:t> 있는 파일을 자신의 이름을 넣어 수정하여 새로 올린다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(Commit, Push</a:t>
            </a:r>
            <a:r>
              <a:rPr lang="ko-KR" altLang="en-US" dirty="0"/>
              <a:t> 등등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/>
              <a:t>자세한 내용은 매뉴얼에 명시해 두겠음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6175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481753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Elk stack</a:t>
            </a:r>
            <a:endParaRPr lang="ko-KR" altLang="en-US" sz="28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124480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4823" y="1107772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엘라스틱</a:t>
            </a:r>
            <a:r>
              <a:rPr lang="ko-KR" altLang="en-US" dirty="0">
                <a:solidFill>
                  <a:schemeClr val="bg1"/>
                </a:solidFill>
              </a:rPr>
              <a:t> 스택 개발부터 운영까지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061" y="102784"/>
            <a:ext cx="3205941" cy="365125"/>
          </a:xfrm>
        </p:spPr>
        <p:txBody>
          <a:bodyPr/>
          <a:lstStyle/>
          <a:p>
            <a:r>
              <a:rPr lang="en-US" altLang="ko-KR" dirty="0"/>
              <a:t>Python Programming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김세중</a:t>
            </a:r>
            <a:r>
              <a:rPr lang="en-US" altLang="ko-KR" dirty="0"/>
              <a:t>, </a:t>
            </a:r>
            <a:r>
              <a:rPr lang="ko-KR" altLang="en-US" dirty="0" err="1"/>
              <a:t>정혜령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68300" y="1699178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33680" y="1662150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79186" y="2098193"/>
            <a:ext cx="1905000" cy="782059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072290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PART1~PART5(</a:t>
            </a:r>
            <a:r>
              <a:rPr lang="ko-KR" altLang="en-US" dirty="0" err="1"/>
              <a:t>엘라스틱</a:t>
            </a:r>
            <a:r>
              <a:rPr lang="ko-KR" altLang="en-US" dirty="0"/>
              <a:t> 스택 개요도 및 </a:t>
            </a:r>
            <a:r>
              <a:rPr lang="ko-KR" altLang="en-US" dirty="0" err="1"/>
              <a:t>엘라스틱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en-US" altLang="ko-KR" dirty="0"/>
              <a:t>)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497136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교재 내 실습 예제</a:t>
            </a:r>
            <a:endParaRPr lang="en-US" altLang="ko-KR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2939886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1054" y="2939886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PART6~PART8(</a:t>
            </a:r>
            <a:r>
              <a:rPr lang="ko-KR" altLang="en-US" dirty="0" err="1"/>
              <a:t>로그스태시</a:t>
            </a:r>
            <a:r>
              <a:rPr lang="en-US" altLang="ko-KR" dirty="0"/>
              <a:t>, </a:t>
            </a:r>
            <a:r>
              <a:rPr lang="ko-KR" altLang="en-US" dirty="0" err="1"/>
              <a:t>비츠</a:t>
            </a:r>
            <a:r>
              <a:rPr lang="en-US" altLang="ko-KR" dirty="0"/>
              <a:t>, </a:t>
            </a:r>
            <a:r>
              <a:rPr lang="ko-KR" altLang="en-US" dirty="0" err="1"/>
              <a:t>키바나</a:t>
            </a:r>
            <a:r>
              <a:rPr lang="en-US" altLang="ko-KR" dirty="0"/>
              <a:t>)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364733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교재 내 실습 예제</a:t>
            </a:r>
            <a:endParaRPr lang="en-US" altLang="ko-KR" dirty="0"/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79186" y="3815397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5060" y="3815398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PART9~PART11(</a:t>
            </a:r>
            <a:r>
              <a:rPr lang="ko-KR" altLang="en-US" dirty="0"/>
              <a:t>데이터분석 교재 예제</a:t>
            </a:r>
            <a:r>
              <a:rPr lang="en-US" altLang="ko-KR" dirty="0"/>
              <a:t>)</a:t>
            </a:r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68300" y="5582042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4566" y="5585882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분산환경 시스템 로그 및 서비스 데이터 수집기술 연구 실습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072290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497136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2939887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364733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37943" y="3815398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4823" y="4240244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6" y="63935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</p:txBody>
      </p:sp>
      <p:sp>
        <p:nvSpPr>
          <p:cNvPr id="28" name="내용 개체 틀 6">
            <a:extLst>
              <a:ext uri="{FF2B5EF4-FFF2-40B4-BE49-F238E27FC236}">
                <a16:creationId xmlns:a16="http://schemas.microsoft.com/office/drawing/2014/main" id="{AD9F56D9-A041-4EE4-B88E-EDEB0BC01622}"/>
              </a:ext>
            </a:extLst>
          </p:cNvPr>
          <p:cNvSpPr txBox="1">
            <a:spLocks/>
          </p:cNvSpPr>
          <p:nvPr/>
        </p:nvSpPr>
        <p:spPr>
          <a:xfrm>
            <a:off x="379186" y="4722973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</a:p>
        </p:txBody>
      </p:sp>
      <p:sp>
        <p:nvSpPr>
          <p:cNvPr id="35" name="내용 개체 틀 7">
            <a:extLst>
              <a:ext uri="{FF2B5EF4-FFF2-40B4-BE49-F238E27FC236}">
                <a16:creationId xmlns:a16="http://schemas.microsoft.com/office/drawing/2014/main" id="{38ADE805-CE4B-4537-92DB-2ECA7C3671D6}"/>
              </a:ext>
            </a:extLst>
          </p:cNvPr>
          <p:cNvSpPr txBox="1">
            <a:spLocks/>
          </p:cNvSpPr>
          <p:nvPr/>
        </p:nvSpPr>
        <p:spPr>
          <a:xfrm>
            <a:off x="2344182" y="473782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7" name="내용 개체 틀 7">
            <a:extLst>
              <a:ext uri="{FF2B5EF4-FFF2-40B4-BE49-F238E27FC236}">
                <a16:creationId xmlns:a16="http://schemas.microsoft.com/office/drawing/2014/main" id="{47863013-5C6D-4976-B9D9-17649B1817DF}"/>
              </a:ext>
            </a:extLst>
          </p:cNvPr>
          <p:cNvSpPr txBox="1">
            <a:spLocks/>
          </p:cNvSpPr>
          <p:nvPr/>
        </p:nvSpPr>
        <p:spPr>
          <a:xfrm>
            <a:off x="2344182" y="5143132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0" name="내용 개체 틀 7">
            <a:extLst>
              <a:ext uri="{FF2B5EF4-FFF2-40B4-BE49-F238E27FC236}">
                <a16:creationId xmlns:a16="http://schemas.microsoft.com/office/drawing/2014/main" id="{96AAB608-195F-4B7E-A4FA-37D768E1EE45}"/>
              </a:ext>
            </a:extLst>
          </p:cNvPr>
          <p:cNvSpPr txBox="1">
            <a:spLocks/>
          </p:cNvSpPr>
          <p:nvPr/>
        </p:nvSpPr>
        <p:spPr>
          <a:xfrm>
            <a:off x="3231940" y="4241161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교재 내 실습 예제</a:t>
            </a:r>
            <a:endParaRPr lang="en-US" altLang="ko-KR" dirty="0"/>
          </a:p>
        </p:txBody>
      </p:sp>
      <p:sp>
        <p:nvSpPr>
          <p:cNvPr id="41" name="내용 개체 틀 7">
            <a:extLst>
              <a:ext uri="{FF2B5EF4-FFF2-40B4-BE49-F238E27FC236}">
                <a16:creationId xmlns:a16="http://schemas.microsoft.com/office/drawing/2014/main" id="{5A565CE4-B7D7-4FBE-B015-EED48829966B}"/>
              </a:ext>
            </a:extLst>
          </p:cNvPr>
          <p:cNvSpPr txBox="1">
            <a:spLocks/>
          </p:cNvSpPr>
          <p:nvPr/>
        </p:nvSpPr>
        <p:spPr>
          <a:xfrm>
            <a:off x="3231940" y="4718285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PART12~PART14(</a:t>
            </a:r>
            <a:r>
              <a:rPr lang="ko-KR" altLang="en-US" dirty="0" err="1"/>
              <a:t>엘라스틱</a:t>
            </a:r>
            <a:r>
              <a:rPr lang="ko-KR" altLang="en-US" dirty="0"/>
              <a:t> 운영</a:t>
            </a:r>
            <a:r>
              <a:rPr lang="en-US" altLang="ko-KR" dirty="0"/>
              <a:t>)</a:t>
            </a:r>
          </a:p>
        </p:txBody>
      </p:sp>
      <p:sp>
        <p:nvSpPr>
          <p:cNvPr id="42" name="내용 개체 틀 7">
            <a:extLst>
              <a:ext uri="{FF2B5EF4-FFF2-40B4-BE49-F238E27FC236}">
                <a16:creationId xmlns:a16="http://schemas.microsoft.com/office/drawing/2014/main" id="{40E2BB34-4B01-441D-B6A9-A5A55C9958F2}"/>
              </a:ext>
            </a:extLst>
          </p:cNvPr>
          <p:cNvSpPr txBox="1">
            <a:spLocks/>
          </p:cNvSpPr>
          <p:nvPr/>
        </p:nvSpPr>
        <p:spPr>
          <a:xfrm>
            <a:off x="3250658" y="5142897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교재 내 실습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4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41093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C++/C#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 programming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oneM2M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Database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Raspberry pi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Elastic search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169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1945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1945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1945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1945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2169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410932" y="838200"/>
            <a:ext cx="7755168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Contents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cxnSp>
        <p:nvCxnSpPr>
          <p:cNvPr id="16" name="직선 연결선 28"/>
          <p:cNvCxnSpPr/>
          <p:nvPr/>
        </p:nvCxnSpPr>
        <p:spPr>
          <a:xfrm flipV="1">
            <a:off x="519454" y="438009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8">
            <a:extLst>
              <a:ext uri="{FF2B5EF4-FFF2-40B4-BE49-F238E27FC236}">
                <a16:creationId xmlns:a16="http://schemas.microsoft.com/office/drawing/2014/main" id="{74A89D2C-238F-4812-BA1E-180005556E8E}"/>
              </a:ext>
            </a:extLst>
          </p:cNvPr>
          <p:cNvCxnSpPr/>
          <p:nvPr/>
        </p:nvCxnSpPr>
        <p:spPr>
          <a:xfrm flipV="1">
            <a:off x="516452" y="482490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8">
            <a:extLst>
              <a:ext uri="{FF2B5EF4-FFF2-40B4-BE49-F238E27FC236}">
                <a16:creationId xmlns:a16="http://schemas.microsoft.com/office/drawing/2014/main" id="{CF01402A-67CC-45E8-8465-F0428397EB1A}"/>
              </a:ext>
            </a:extLst>
          </p:cNvPr>
          <p:cNvCxnSpPr/>
          <p:nvPr/>
        </p:nvCxnSpPr>
        <p:spPr>
          <a:xfrm flipV="1">
            <a:off x="516452" y="520796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8">
            <a:extLst>
              <a:ext uri="{FF2B5EF4-FFF2-40B4-BE49-F238E27FC236}">
                <a16:creationId xmlns:a16="http://schemas.microsoft.com/office/drawing/2014/main" id="{063EBFD4-1658-4BAD-BEA2-C87861DA228C}"/>
              </a:ext>
            </a:extLst>
          </p:cNvPr>
          <p:cNvCxnSpPr/>
          <p:nvPr/>
        </p:nvCxnSpPr>
        <p:spPr>
          <a:xfrm flipV="1">
            <a:off x="516452" y="564788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C++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C++</a:t>
            </a:r>
            <a:r>
              <a:rPr lang="ko-KR" altLang="en-US" dirty="0">
                <a:solidFill>
                  <a:schemeClr val="bg1"/>
                </a:solidFill>
              </a:rPr>
              <a:t>에스프레소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https://www.youtube.com/watch?v=PFc4g8mxOiI&amp;list=PL4SIC1d_ab-aOxWPucn31NHkQvNPHK1D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062" y="102784"/>
            <a:ext cx="3301578" cy="365125"/>
          </a:xfrm>
        </p:spPr>
        <p:txBody>
          <a:bodyPr/>
          <a:lstStyle/>
          <a:p>
            <a:r>
              <a:rPr lang="en-US" altLang="ko-KR" dirty="0"/>
              <a:t>C++ Programming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 err="1"/>
              <a:t>조중호</a:t>
            </a:r>
            <a:r>
              <a:rPr lang="en-US" altLang="ko-KR" dirty="0"/>
              <a:t>,</a:t>
            </a:r>
            <a:r>
              <a:rPr lang="ko-KR" altLang="en-US" dirty="0"/>
              <a:t> 김상군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PART1 : </a:t>
            </a:r>
            <a:r>
              <a:rPr lang="ko-KR" altLang="en-US" dirty="0"/>
              <a:t>프로그래밍 기초 </a:t>
            </a:r>
            <a:r>
              <a:rPr lang="en-US" altLang="ko-KR" dirty="0"/>
              <a:t>( </a:t>
            </a:r>
            <a:r>
              <a:rPr lang="ko-KR" altLang="en-US" dirty="0"/>
              <a:t>기초사항 </a:t>
            </a:r>
            <a:r>
              <a:rPr lang="en-US" altLang="ko-KR" dirty="0"/>
              <a:t>, </a:t>
            </a:r>
            <a:r>
              <a:rPr lang="ko-KR" altLang="en-US" dirty="0"/>
              <a:t>제어문과 함수</a:t>
            </a:r>
            <a:r>
              <a:rPr lang="en-US" altLang="ko-KR" dirty="0"/>
              <a:t>,</a:t>
            </a:r>
            <a:r>
              <a:rPr lang="ko-KR" altLang="en-US" dirty="0"/>
              <a:t> 배열과 포인터</a:t>
            </a:r>
            <a:r>
              <a:rPr lang="en-US" altLang="ko-KR" dirty="0"/>
              <a:t>)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P77, P119</a:t>
            </a:r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371195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371196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PART2 : </a:t>
            </a:r>
            <a:r>
              <a:rPr lang="ko-KR" altLang="en-US" dirty="0"/>
              <a:t>객체지향 프로그래밍 </a:t>
            </a:r>
            <a:r>
              <a:rPr lang="en-US" altLang="ko-KR" dirty="0"/>
              <a:t>( </a:t>
            </a:r>
            <a:r>
              <a:rPr lang="ko-KR" altLang="en-US" dirty="0"/>
              <a:t>클래스 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 err="1"/>
              <a:t>프렌드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796042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P197, P241, P333, P370, P424</a:t>
            </a:r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79186" y="4246706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5060" y="4246707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PART3 : </a:t>
            </a:r>
            <a:r>
              <a:rPr lang="ko-KR" altLang="en-US" dirty="0"/>
              <a:t>고급 프로그래밍 기법 </a:t>
            </a:r>
            <a:r>
              <a:rPr lang="en-US" altLang="ko-KR" dirty="0"/>
              <a:t>(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파일 입출력 </a:t>
            </a:r>
            <a:r>
              <a:rPr lang="en-US" altLang="ko-KR" dirty="0"/>
              <a:t>, STL </a:t>
            </a:r>
            <a:r>
              <a:rPr lang="ko-KR" altLang="en-US" dirty="0"/>
              <a:t>컨테이너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))</a:t>
            </a:r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1940" y="4671553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P460, P516, P557, P596</a:t>
            </a:r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79186" y="5140121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7686" y="5140122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객체지향의 특성을 사용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https://didwlvv.tistory.com/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796042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37943" y="4246707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4823" y="4671553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6" y="60490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3764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C#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이것이 </a:t>
            </a:r>
            <a:r>
              <a:rPr lang="en-US" altLang="ko-KR" dirty="0">
                <a:solidFill>
                  <a:schemeClr val="bg1"/>
                </a:solidFill>
              </a:rPr>
              <a:t>C#</a:t>
            </a:r>
            <a:r>
              <a:rPr lang="ko-KR" altLang="en-US" dirty="0">
                <a:solidFill>
                  <a:schemeClr val="bg1"/>
                </a:solidFill>
              </a:rPr>
              <a:t>이다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https://www.hanbit.co.kr/store/books/look.php?p_code=B6673972966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C# Programming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 err="1"/>
              <a:t>조중호</a:t>
            </a:r>
            <a:r>
              <a:rPr lang="en-US" altLang="ko-KR" dirty="0"/>
              <a:t>,</a:t>
            </a:r>
            <a:r>
              <a:rPr lang="ko-KR" altLang="en-US" dirty="0"/>
              <a:t> 김상군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3</a:t>
            </a:r>
            <a:r>
              <a:rPr lang="ko-KR" altLang="en-US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 1~7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챕터 연습문제</a:t>
            </a:r>
            <a:endParaRPr lang="en-US" altLang="ko-KR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371195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371196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 8~13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796042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챕터 연습문제</a:t>
            </a:r>
            <a:endParaRPr lang="en-US" altLang="ko-KR" dirty="0"/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79186" y="4246706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5060" y="4246707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 14~18</a:t>
            </a:r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1940" y="4671553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챕터 연습문제</a:t>
            </a:r>
            <a:endParaRPr lang="en-US" altLang="ko-KR" dirty="0"/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79186" y="5140121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7686" y="5140122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Memory Game In C# With Source Code</a:t>
            </a:r>
          </a:p>
          <a:p>
            <a:r>
              <a:rPr lang="en-US" altLang="ko-KR" dirty="0">
                <a:hlinkClick r:id="rId3"/>
              </a:rPr>
              <a:t>https://code-projects.org/memory-game-in-c-with-source-code/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796042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37943" y="4246707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4823" y="4671553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6" y="60490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5030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Java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  1. Do it! </a:t>
            </a:r>
            <a:r>
              <a:rPr lang="ko-KR" altLang="en-US" dirty="0">
                <a:solidFill>
                  <a:schemeClr val="bg1"/>
                </a:solidFill>
              </a:rPr>
              <a:t>자료구조와 함께 배우는 알고리즘 입문  외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2. </a:t>
            </a:r>
            <a:r>
              <a:rPr lang="ko-KR" altLang="en-US" dirty="0">
                <a:solidFill>
                  <a:schemeClr val="bg1"/>
                </a:solidFill>
              </a:rPr>
              <a:t>자바 웹 개발 워크북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온라인 자료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동영상 강의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백준</a:t>
            </a:r>
            <a:r>
              <a:rPr lang="en-US" altLang="ko-KR" dirty="0">
                <a:solidFill>
                  <a:schemeClr val="bg1"/>
                </a:solidFill>
              </a:rPr>
              <a:t>OJ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061" y="102785"/>
            <a:ext cx="3609673" cy="332666"/>
          </a:xfrm>
        </p:spPr>
        <p:txBody>
          <a:bodyPr/>
          <a:lstStyle/>
          <a:p>
            <a:r>
              <a:rPr lang="en-US" altLang="ko-KR" dirty="0"/>
              <a:t>Java Programming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 err="1"/>
              <a:t>장효창</a:t>
            </a:r>
            <a:r>
              <a:rPr lang="en-US" altLang="ko-KR" dirty="0"/>
              <a:t>, </a:t>
            </a:r>
            <a:r>
              <a:rPr lang="ko-KR" altLang="en-US" dirty="0"/>
              <a:t>이동훈</a:t>
            </a:r>
            <a:r>
              <a:rPr lang="en-US" altLang="ko-KR" dirty="0"/>
              <a:t>, </a:t>
            </a:r>
            <a:r>
              <a:rPr lang="ko-KR" altLang="en-US" dirty="0"/>
              <a:t>오현수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7">
                <a:extLst>
                  <a:ext uri="{FF2B5EF4-FFF2-40B4-BE49-F238E27FC236}">
                    <a16:creationId xmlns:a16="http://schemas.microsoft.com/office/drawing/2014/main" id="{1D0F228A-B818-F148-9AFF-54B0AC60F1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0560" y="2094164"/>
                <a:ext cx="6426200" cy="3651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ko-KR"/>
                </a:defPPr>
                <a:lvl1pPr marL="342900" indent="-342900">
                  <a:spcBef>
                    <a:spcPct val="20000"/>
                  </a:spcBef>
                  <a:buFont typeface="Arial" pitchFamily="34" charset="0"/>
                  <a:buNone/>
                  <a:defRPr sz="1200" b="1" baseline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200"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1200">
                    <a:latin typeface="나눔고딕" pitchFamily="50" charset="-127"/>
                    <a:ea typeface="나눔고딕" pitchFamily="50" charset="-127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altLang="ko-KR" dirty="0"/>
                  <a:t>3</a:t>
                </a:r>
                <a:r>
                  <a:rPr lang="ko-KR" altLang="en-US" dirty="0"/>
                  <a:t>주 </a:t>
                </a:r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12" name="내용 개체 틀 7">
                <a:extLst>
                  <a:ext uri="{FF2B5EF4-FFF2-40B4-BE49-F238E27FC236}">
                    <a16:creationId xmlns:a16="http://schemas.microsoft.com/office/drawing/2014/main" id="{1D0F228A-B818-F148-9AFF-54B0AC60F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560" y="2094164"/>
                <a:ext cx="6426200" cy="365125"/>
              </a:xfrm>
              <a:prstGeom prst="rect">
                <a:avLst/>
              </a:prstGeom>
              <a:blipFill>
                <a:blip r:embed="rId3"/>
                <a:stretch>
                  <a:fillRect l="-9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자바 기초 문법</a:t>
            </a:r>
            <a:r>
              <a:rPr lang="en-US" altLang="ko-KR" dirty="0"/>
              <a:t>(~ </a:t>
            </a:r>
            <a:r>
              <a:rPr lang="ko-KR" altLang="en-US" dirty="0"/>
              <a:t>기본</a:t>
            </a:r>
            <a:r>
              <a:rPr lang="en-US" altLang="ko-KR" dirty="0"/>
              <a:t>API </a:t>
            </a:r>
            <a:r>
              <a:rPr lang="ko-KR" altLang="en-US" dirty="0"/>
              <a:t>전 까지</a:t>
            </a:r>
            <a:r>
              <a:rPr lang="en-US" altLang="ko-KR" dirty="0"/>
              <a:t>)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백준 문제 풀이 </a:t>
            </a:r>
            <a:r>
              <a:rPr lang="en-US" altLang="ko-KR" dirty="0"/>
              <a:t>(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메모</a:t>
            </a:r>
            <a:r>
              <a:rPr lang="en-US" altLang="ko-KR" dirty="0"/>
              <a:t>1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371195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371196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자바 자료구조 및 알고리즘 </a:t>
            </a:r>
            <a:r>
              <a:rPr lang="en-US" altLang="ko-KR" dirty="0"/>
              <a:t>(</a:t>
            </a:r>
            <a:r>
              <a:rPr lang="ko-KR" altLang="en-US" dirty="0"/>
              <a:t>스택</a:t>
            </a:r>
            <a:r>
              <a:rPr lang="en-US" altLang="ko-KR" dirty="0"/>
              <a:t>&amp;</a:t>
            </a:r>
            <a:r>
              <a:rPr lang="ko-KR" altLang="en-US" dirty="0"/>
              <a:t>큐</a:t>
            </a:r>
            <a:r>
              <a:rPr lang="en-US" altLang="ko-KR" dirty="0"/>
              <a:t>,</a:t>
            </a:r>
            <a:r>
              <a:rPr lang="ko-KR" altLang="en-US" dirty="0"/>
              <a:t>재귀</a:t>
            </a:r>
            <a:r>
              <a:rPr lang="en-US" altLang="ko-KR" dirty="0"/>
              <a:t>,</a:t>
            </a:r>
            <a:r>
              <a:rPr lang="ko-KR" altLang="en-US" dirty="0"/>
              <a:t>정렬</a:t>
            </a:r>
            <a:r>
              <a:rPr lang="en-US" altLang="ko-KR" dirty="0"/>
              <a:t>,</a:t>
            </a:r>
            <a:r>
              <a:rPr lang="ko-KR" altLang="en-US" dirty="0"/>
              <a:t>리스트</a:t>
            </a:r>
            <a:r>
              <a:rPr lang="en-US" altLang="ko-KR" dirty="0"/>
              <a:t>,</a:t>
            </a:r>
            <a:r>
              <a:rPr lang="ko-KR" altLang="en-US" dirty="0"/>
              <a:t>트리</a:t>
            </a:r>
            <a:r>
              <a:rPr lang="en-US" altLang="ko-KR" dirty="0"/>
              <a:t>,</a:t>
            </a:r>
            <a:r>
              <a:rPr lang="ko-KR" altLang="en-US" dirty="0"/>
              <a:t>탐색</a:t>
            </a:r>
            <a:r>
              <a:rPr lang="en-US" altLang="ko-KR" dirty="0"/>
              <a:t>)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796042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백준 문제 풀이 </a:t>
            </a:r>
            <a:r>
              <a:rPr lang="en-US" altLang="ko-KR" dirty="0"/>
              <a:t>(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메모</a:t>
            </a:r>
            <a:r>
              <a:rPr lang="en-US" altLang="ko-KR" dirty="0"/>
              <a:t>2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79186" y="4246706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5060" y="4246707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OOP(</a:t>
            </a:r>
            <a:r>
              <a:rPr lang="ko-KR" altLang="en-US" dirty="0"/>
              <a:t>은닉화</a:t>
            </a:r>
            <a:r>
              <a:rPr lang="en-US" altLang="ko-KR" dirty="0"/>
              <a:t>,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접근제어</a:t>
            </a:r>
            <a:r>
              <a:rPr lang="en-US" altLang="ko-KR" dirty="0"/>
              <a:t>, static final)</a:t>
            </a:r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1940" y="4671553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예제 </a:t>
            </a:r>
            <a:r>
              <a:rPr lang="en-US" altLang="ko-KR" dirty="0"/>
              <a:t>(</a:t>
            </a:r>
            <a:r>
              <a:rPr lang="ko-KR" altLang="en-US" dirty="0"/>
              <a:t>자체 제공</a:t>
            </a:r>
            <a:r>
              <a:rPr lang="en-US" altLang="ko-KR" dirty="0"/>
              <a:t>)</a:t>
            </a:r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79186" y="5140121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7686" y="5140122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크롤링</a:t>
            </a:r>
            <a:r>
              <a:rPr lang="ko-KR" altLang="en-US" dirty="0"/>
              <a:t> 클라이언트 미니 프로젝트 </a:t>
            </a:r>
            <a:endParaRPr lang="en-US" altLang="ko-KR" dirty="0"/>
          </a:p>
          <a:p>
            <a:r>
              <a:rPr lang="en-US" altLang="ko-KR" dirty="0"/>
              <a:t>- AISL Webpage Firebase </a:t>
            </a:r>
            <a:r>
              <a:rPr lang="ko-KR" altLang="en-US" dirty="0"/>
              <a:t>기반 </a:t>
            </a:r>
            <a:r>
              <a:rPr lang="en-US" altLang="ko-KR" dirty="0"/>
              <a:t>DB</a:t>
            </a:r>
            <a:r>
              <a:rPr lang="ko-KR" altLang="en-US" dirty="0"/>
              <a:t>연동 미니 프로젝트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796042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37943" y="4246707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4823" y="4671553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6" y="60490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백준</a:t>
            </a:r>
            <a:r>
              <a:rPr lang="en-US" altLang="ko-KR" sz="1400" dirty="0"/>
              <a:t>OJ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84524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Python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44152" y="1522409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혼자 공부하는 파이썬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Git, </a:t>
            </a:r>
            <a:r>
              <a:rPr lang="ko-KR" altLang="en-US" dirty="0">
                <a:solidFill>
                  <a:schemeClr val="bg1"/>
                </a:solidFill>
              </a:rPr>
              <a:t>백준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062" y="102784"/>
            <a:ext cx="3850218" cy="365125"/>
          </a:xfrm>
        </p:spPr>
        <p:txBody>
          <a:bodyPr/>
          <a:lstStyle/>
          <a:p>
            <a:r>
              <a:rPr lang="en-US" altLang="ko-KR" dirty="0"/>
              <a:t>Python Programming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주형준</a:t>
            </a:r>
            <a:r>
              <a:rPr lang="en-US" altLang="ko-KR" dirty="0"/>
              <a:t>, </a:t>
            </a:r>
            <a:r>
              <a:rPr lang="ko-KR" altLang="en-US" dirty="0" err="1"/>
              <a:t>원주연</a:t>
            </a:r>
            <a:r>
              <a:rPr lang="en-US" altLang="ko-KR" dirty="0"/>
              <a:t>, </a:t>
            </a:r>
            <a:r>
              <a:rPr lang="ko-KR" altLang="en-US" dirty="0" err="1"/>
              <a:t>정혜령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68300" y="2084330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44152" y="2083443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4</a:t>
            </a:r>
            <a:r>
              <a:rPr lang="ko-KR" altLang="en-US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68300" y="2522216"/>
            <a:ext cx="1905000" cy="925596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520573"/>
            <a:ext cx="1905000" cy="92991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68300" y="4523251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68300" y="5403889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(4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4151" y="5403890"/>
            <a:ext cx="6426201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서울시 버스 노선 정보 시스템 만들기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행맨</a:t>
            </a:r>
            <a:r>
              <a:rPr lang="en-US" altLang="ko-KR" dirty="0"/>
              <a:t>, </a:t>
            </a:r>
            <a:r>
              <a:rPr lang="ko-KR" altLang="en-US" dirty="0"/>
              <a:t>미로게임</a:t>
            </a:r>
            <a:r>
              <a:rPr lang="en-US" altLang="ko-KR" dirty="0"/>
              <a:t>, </a:t>
            </a:r>
            <a:r>
              <a:rPr lang="ko-KR" altLang="en-US" dirty="0"/>
              <a:t>전화번호부 만들기 등 </a:t>
            </a:r>
            <a:r>
              <a:rPr lang="en-US" altLang="ko-KR" dirty="0"/>
              <a:t>(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1526" y="2520442"/>
            <a:ext cx="5538826" cy="37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 01. </a:t>
            </a:r>
            <a:r>
              <a:rPr lang="ko-KR" altLang="en-US" dirty="0"/>
              <a:t>파이썬 시작하기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Chapter 04.</a:t>
            </a:r>
            <a:r>
              <a:rPr lang="ko-KR" altLang="en-US" dirty="0"/>
              <a:t> 반복문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50805" y="2522882"/>
            <a:ext cx="820800" cy="37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1526" y="2973460"/>
            <a:ext cx="553882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구구단 출력 문제 </a:t>
            </a:r>
            <a:r>
              <a:rPr lang="en-US" altLang="ko-KR" dirty="0"/>
              <a:t>(</a:t>
            </a:r>
            <a:r>
              <a:rPr lang="ko-KR" altLang="en-US" dirty="0"/>
              <a:t>문법 익히기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책 정보 출력 프로그램 </a:t>
            </a:r>
            <a:r>
              <a:rPr lang="en-US" altLang="ko-KR" dirty="0"/>
              <a:t>(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/ AISL </a:t>
            </a:r>
            <a:r>
              <a:rPr lang="ko-KR" altLang="en-US" dirty="0"/>
              <a:t>입사</a:t>
            </a:r>
            <a:r>
              <a:rPr lang="en-US" altLang="ko-KR" dirty="0"/>
              <a:t> </a:t>
            </a:r>
            <a:r>
              <a:rPr lang="ko-KR" altLang="en-US" dirty="0"/>
              <a:t>신규 아이디 추천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50805" y="2969156"/>
            <a:ext cx="820800" cy="46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31526" y="3513334"/>
            <a:ext cx="5538826" cy="37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 05. </a:t>
            </a:r>
            <a:r>
              <a:rPr lang="ko-KR" altLang="en-US" dirty="0"/>
              <a:t>함수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Chapter 08.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50805" y="3517009"/>
            <a:ext cx="820800" cy="37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31526" y="3967967"/>
            <a:ext cx="553882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업샘플링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하노이 탑 </a:t>
            </a:r>
            <a:r>
              <a:rPr lang="en-US" altLang="ko-KR" dirty="0"/>
              <a:t>(</a:t>
            </a:r>
            <a:r>
              <a:rPr lang="ko-KR" altLang="en-US" dirty="0"/>
              <a:t>재귀 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 </a:t>
            </a:r>
            <a:r>
              <a:rPr lang="ko-KR" altLang="en-US" dirty="0"/>
              <a:t>최소 합계와 최대 합계 </a:t>
            </a:r>
            <a:r>
              <a:rPr lang="en-US" altLang="ko-KR" dirty="0"/>
              <a:t>(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class </a:t>
            </a:r>
            <a:r>
              <a:rPr lang="ko-KR" altLang="en-US" dirty="0"/>
              <a:t>계산기 프로그램 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  <a:r>
              <a:rPr lang="en-US" altLang="ko-KR" dirty="0"/>
              <a:t>, class)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50805" y="3963283"/>
            <a:ext cx="820800" cy="46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1526" y="4507841"/>
            <a:ext cx="5538826" cy="37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심화 문제 및 기초 알고리즘</a:t>
            </a:r>
            <a:endParaRPr lang="en-US" altLang="ko-KR" dirty="0"/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50805" y="4511282"/>
            <a:ext cx="820800" cy="37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1526" y="4957556"/>
            <a:ext cx="5538826" cy="37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스택 문제</a:t>
            </a:r>
            <a:r>
              <a:rPr lang="en-US" altLang="ko-KR" dirty="0"/>
              <a:t> / </a:t>
            </a:r>
            <a:r>
              <a:rPr lang="ko-KR" altLang="en-US" dirty="0"/>
              <a:t>구명 보트 </a:t>
            </a:r>
            <a:r>
              <a:rPr lang="en-US" altLang="ko-KR" dirty="0"/>
              <a:t>(Queue)</a:t>
            </a:r>
            <a:r>
              <a:rPr lang="ko-KR" altLang="en-US" dirty="0"/>
              <a:t> </a:t>
            </a:r>
            <a:r>
              <a:rPr lang="en-US" altLang="ko-KR" dirty="0"/>
              <a:t>/ DFS &amp; BFS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50805" y="4957614"/>
            <a:ext cx="820800" cy="37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6" y="6233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529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Web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22409"/>
            <a:ext cx="1905000" cy="489160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522410"/>
            <a:ext cx="6426200" cy="48916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한 권으로 배우는 </a:t>
            </a:r>
            <a:r>
              <a:rPr lang="en-US" altLang="ko-KR" dirty="0">
                <a:solidFill>
                  <a:schemeClr val="bg1"/>
                </a:solidFill>
              </a:rPr>
              <a:t>Vue.js 3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온라인 자료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동영상 강의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061" y="102784"/>
            <a:ext cx="3205941" cy="365125"/>
          </a:xfrm>
        </p:spPr>
        <p:txBody>
          <a:bodyPr/>
          <a:lstStyle/>
          <a:p>
            <a:r>
              <a:rPr lang="en-US" altLang="ko-KR" dirty="0"/>
              <a:t>Web Programming </a:t>
            </a:r>
            <a:r>
              <a:rPr lang="ko-KR" altLang="en-US" dirty="0"/>
              <a:t>신동훈</a:t>
            </a:r>
            <a:r>
              <a:rPr lang="en-US" altLang="ko-KR" dirty="0"/>
              <a:t>, </a:t>
            </a:r>
            <a:r>
              <a:rPr lang="ko-KR" altLang="en-US" dirty="0"/>
              <a:t>이동훈</a:t>
            </a:r>
            <a:r>
              <a:rPr lang="en-US" altLang="ko-KR" dirty="0"/>
              <a:t>, </a:t>
            </a:r>
            <a:r>
              <a:rPr lang="ko-KR" altLang="en-US" dirty="0"/>
              <a:t>오현수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094164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094164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3</a:t>
            </a:r>
            <a:r>
              <a:rPr lang="ko-KR" altLang="en-US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503598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503599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HTML, CSS </a:t>
            </a:r>
            <a:r>
              <a:rPr lang="ko-KR" altLang="en-US" dirty="0"/>
              <a:t>기초 문법</a:t>
            </a:r>
            <a:endParaRPr lang="en-US" altLang="ko-KR" dirty="0"/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2928445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UI </a:t>
            </a:r>
            <a:r>
              <a:rPr lang="ko-KR" altLang="en-US" dirty="0"/>
              <a:t>구현하기</a:t>
            </a:r>
            <a:endParaRPr lang="en-US" altLang="ko-KR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371195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31940" y="3371196"/>
            <a:ext cx="5531060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endParaRPr lang="en-US" altLang="ko-KR" dirty="0"/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3796042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Event </a:t>
            </a:r>
            <a:r>
              <a:rPr lang="ko-KR" altLang="en-US" dirty="0"/>
              <a:t>처리하기</a:t>
            </a:r>
            <a:endParaRPr lang="en-US" altLang="ko-KR" dirty="0"/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79186" y="4246706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5060" y="4246707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Vue.js </a:t>
            </a:r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1940" y="4671553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Component </a:t>
            </a:r>
            <a:r>
              <a:rPr lang="ko-KR" altLang="en-US" dirty="0"/>
              <a:t>구현하기</a:t>
            </a:r>
            <a:endParaRPr lang="en-US" altLang="ko-KR" dirty="0"/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79186" y="5140121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7686" y="5140122"/>
            <a:ext cx="6426200" cy="8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AISL</a:t>
            </a:r>
            <a:r>
              <a:rPr lang="ko-KR" altLang="en-US" dirty="0"/>
              <a:t>홈페이지 </a:t>
            </a:r>
            <a:r>
              <a:rPr lang="en-US" altLang="ko-KR" dirty="0"/>
              <a:t>Vue.js</a:t>
            </a:r>
            <a:r>
              <a:rPr lang="ko-KR" altLang="en-US" dirty="0"/>
              <a:t>로 구성하기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503599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2928445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371196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3796042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37943" y="4246707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4823" y="4671553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8C24D-9965-924C-AF62-34F81243AF50}"/>
              </a:ext>
            </a:extLst>
          </p:cNvPr>
          <p:cNvSpPr txBox="1"/>
          <p:nvPr/>
        </p:nvSpPr>
        <p:spPr>
          <a:xfrm>
            <a:off x="379186" y="60490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☛ </a:t>
            </a:r>
            <a:r>
              <a:rPr lang="ko-KR" altLang="en-US" sz="1400" dirty="0"/>
              <a:t>관련 자료 및 문제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166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oneM2M</a:t>
            </a:r>
            <a:endParaRPr lang="ko-KR" altLang="en-US" sz="28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8B96E2-C3AE-B346-B18C-97DAC0E9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425912"/>
            <a:ext cx="1905000" cy="963162"/>
          </a:xfrm>
          <a:solidFill>
            <a:srgbClr val="D62048"/>
          </a:solidFill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스터디 교재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DADFA1-4F9F-F844-B8FD-DC79C98D5C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36800" y="1425913"/>
            <a:ext cx="6426200" cy="963162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node.js </a:t>
            </a:r>
            <a:r>
              <a:rPr lang="ko-KR" altLang="en-US" dirty="0">
                <a:solidFill>
                  <a:schemeClr val="bg1"/>
                </a:solidFill>
              </a:rPr>
              <a:t>교과서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슬랙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스터디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bg1"/>
                </a:solidFill>
              </a:rPr>
              <a:t>oneM2M)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nCube-thyme.js 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모비우스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브라우저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postman (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모비우스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전용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), 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MQTT.fx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메뉴얼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dirty="0"/>
              <a:t>oneM2M </a:t>
            </a:r>
            <a:r>
              <a:rPr lang="ko-KR" altLang="en-US" sz="1200" dirty="0"/>
              <a:t>담당자</a:t>
            </a:r>
            <a:r>
              <a:rPr lang="en-US" altLang="ko-KR" sz="1200" dirty="0"/>
              <a:t>: </a:t>
            </a:r>
            <a:r>
              <a:rPr lang="ko-KR" altLang="en-US" sz="1200" dirty="0"/>
              <a:t>김유진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471669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471669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9E2B7D17-52C3-304B-A386-B13FFC5CEFF9}"/>
              </a:ext>
            </a:extLst>
          </p:cNvPr>
          <p:cNvSpPr txBox="1">
            <a:spLocks/>
          </p:cNvSpPr>
          <p:nvPr/>
        </p:nvSpPr>
        <p:spPr>
          <a:xfrm>
            <a:off x="382306" y="2881103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21CE8F97-8616-4540-B2A9-C02BCD5658DE}"/>
              </a:ext>
            </a:extLst>
          </p:cNvPr>
          <p:cNvSpPr txBox="1">
            <a:spLocks/>
          </p:cNvSpPr>
          <p:nvPr/>
        </p:nvSpPr>
        <p:spPr>
          <a:xfrm>
            <a:off x="3238180" y="2881104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Node.js </a:t>
            </a:r>
            <a:r>
              <a:rPr lang="ko-KR" altLang="en-US" dirty="0"/>
              <a:t>교과서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,2</a:t>
            </a:r>
            <a:r>
              <a:rPr lang="ko-KR" altLang="en-US" dirty="0"/>
              <a:t>장 마스터</a:t>
            </a:r>
            <a:endParaRPr lang="en-US" altLang="ko-KR" dirty="0"/>
          </a:p>
        </p:txBody>
      </p:sp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3E787376-D9C1-3944-A950-78288EA652C8}"/>
              </a:ext>
            </a:extLst>
          </p:cNvPr>
          <p:cNvSpPr txBox="1">
            <a:spLocks/>
          </p:cNvSpPr>
          <p:nvPr/>
        </p:nvSpPr>
        <p:spPr>
          <a:xfrm>
            <a:off x="3235060" y="3305950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없음</a:t>
            </a:r>
            <a:endParaRPr lang="en-US" altLang="ko-KR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9D954333-4EFC-8445-A40A-7F7438006859}"/>
              </a:ext>
            </a:extLst>
          </p:cNvPr>
          <p:cNvSpPr txBox="1">
            <a:spLocks/>
          </p:cNvSpPr>
          <p:nvPr/>
        </p:nvSpPr>
        <p:spPr>
          <a:xfrm>
            <a:off x="368300" y="3748700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21" name="내용 개체 틀 7">
            <a:extLst>
              <a:ext uri="{FF2B5EF4-FFF2-40B4-BE49-F238E27FC236}">
                <a16:creationId xmlns:a16="http://schemas.microsoft.com/office/drawing/2014/main" id="{D41B9920-EB8D-B147-8D86-48EBBB7BC09B}"/>
              </a:ext>
            </a:extLst>
          </p:cNvPr>
          <p:cNvSpPr txBox="1">
            <a:spLocks/>
          </p:cNvSpPr>
          <p:nvPr/>
        </p:nvSpPr>
        <p:spPr>
          <a:xfrm>
            <a:off x="3224174" y="3748701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Node.js </a:t>
            </a:r>
            <a:r>
              <a:rPr lang="ko-KR" altLang="en-US" dirty="0"/>
              <a:t>교과서 </a:t>
            </a:r>
            <a:r>
              <a:rPr lang="en-US" altLang="ko-KR" dirty="0"/>
              <a:t>3</a:t>
            </a:r>
            <a:r>
              <a:rPr lang="ko-KR" altLang="en-US" dirty="0"/>
              <a:t>장 마스터</a:t>
            </a:r>
            <a:endParaRPr lang="en-US" altLang="ko-KR" dirty="0"/>
          </a:p>
        </p:txBody>
      </p:sp>
      <p:sp>
        <p:nvSpPr>
          <p:cNvPr id="22" name="내용 개체 틀 7">
            <a:extLst>
              <a:ext uri="{FF2B5EF4-FFF2-40B4-BE49-F238E27FC236}">
                <a16:creationId xmlns:a16="http://schemas.microsoft.com/office/drawing/2014/main" id="{D202E78A-1676-D54A-B2EE-E7EC2C614AEB}"/>
              </a:ext>
            </a:extLst>
          </p:cNvPr>
          <p:cNvSpPr txBox="1">
            <a:spLocks/>
          </p:cNvSpPr>
          <p:nvPr/>
        </p:nvSpPr>
        <p:spPr>
          <a:xfrm>
            <a:off x="3221054" y="4173547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없음</a:t>
            </a:r>
            <a:endParaRPr lang="en-US" altLang="ko-KR" dirty="0"/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14FB02EE-A5B7-6D49-A67F-09A3CF1F0B1F}"/>
              </a:ext>
            </a:extLst>
          </p:cNvPr>
          <p:cNvSpPr txBox="1">
            <a:spLocks/>
          </p:cNvSpPr>
          <p:nvPr/>
        </p:nvSpPr>
        <p:spPr>
          <a:xfrm>
            <a:off x="379186" y="4624211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24" name="내용 개체 틀 7">
            <a:extLst>
              <a:ext uri="{FF2B5EF4-FFF2-40B4-BE49-F238E27FC236}">
                <a16:creationId xmlns:a16="http://schemas.microsoft.com/office/drawing/2014/main" id="{CACAD72B-8E0E-8845-BF48-4CFA29CEE29E}"/>
              </a:ext>
            </a:extLst>
          </p:cNvPr>
          <p:cNvSpPr txBox="1">
            <a:spLocks/>
          </p:cNvSpPr>
          <p:nvPr/>
        </p:nvSpPr>
        <p:spPr>
          <a:xfrm>
            <a:off x="3235060" y="4624212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ex1) </a:t>
            </a:r>
            <a:r>
              <a:rPr lang="ko-KR" altLang="en-US" dirty="0"/>
              <a:t>실습</a:t>
            </a:r>
            <a:r>
              <a:rPr lang="en-US" altLang="ko-KR" dirty="0"/>
              <a:t>, </a:t>
            </a:r>
            <a:r>
              <a:rPr lang="en-US" altLang="ko-KR" dirty="0" err="1"/>
              <a:t>nCube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25" name="내용 개체 틀 7">
            <a:extLst>
              <a:ext uri="{FF2B5EF4-FFF2-40B4-BE49-F238E27FC236}">
                <a16:creationId xmlns:a16="http://schemas.microsoft.com/office/drawing/2014/main" id="{C89AB280-4E66-A54D-A46D-90B00E84612F}"/>
              </a:ext>
            </a:extLst>
          </p:cNvPr>
          <p:cNvSpPr txBox="1">
            <a:spLocks/>
          </p:cNvSpPr>
          <p:nvPr/>
        </p:nvSpPr>
        <p:spPr>
          <a:xfrm>
            <a:off x="3231940" y="5049058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 장</a:t>
            </a:r>
            <a:endParaRPr lang="en-US" altLang="ko-KR" dirty="0"/>
          </a:p>
        </p:txBody>
      </p:sp>
      <p:sp>
        <p:nvSpPr>
          <p:cNvPr id="29" name="내용 개체 틀 7">
            <a:extLst>
              <a:ext uri="{FF2B5EF4-FFF2-40B4-BE49-F238E27FC236}">
                <a16:creationId xmlns:a16="http://schemas.microsoft.com/office/drawing/2014/main" id="{066C1623-93A9-0841-A3E9-97558FA4385B}"/>
              </a:ext>
            </a:extLst>
          </p:cNvPr>
          <p:cNvSpPr txBox="1">
            <a:spLocks/>
          </p:cNvSpPr>
          <p:nvPr/>
        </p:nvSpPr>
        <p:spPr>
          <a:xfrm>
            <a:off x="2341063" y="2881104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0" name="내용 개체 틀 7">
            <a:extLst>
              <a:ext uri="{FF2B5EF4-FFF2-40B4-BE49-F238E27FC236}">
                <a16:creationId xmlns:a16="http://schemas.microsoft.com/office/drawing/2014/main" id="{281FAC95-148C-2842-ABBA-C6B53519E7D0}"/>
              </a:ext>
            </a:extLst>
          </p:cNvPr>
          <p:cNvSpPr txBox="1">
            <a:spLocks/>
          </p:cNvSpPr>
          <p:nvPr/>
        </p:nvSpPr>
        <p:spPr>
          <a:xfrm>
            <a:off x="2337943" y="3305950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19782E18-AADE-1441-98A3-0A3F2E121973}"/>
              </a:ext>
            </a:extLst>
          </p:cNvPr>
          <p:cNvSpPr txBox="1">
            <a:spLocks/>
          </p:cNvSpPr>
          <p:nvPr/>
        </p:nvSpPr>
        <p:spPr>
          <a:xfrm>
            <a:off x="2327057" y="3748701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77A94A9-6909-E44D-BC75-16E57927AD29}"/>
              </a:ext>
            </a:extLst>
          </p:cNvPr>
          <p:cNvSpPr txBox="1">
            <a:spLocks/>
          </p:cNvSpPr>
          <p:nvPr/>
        </p:nvSpPr>
        <p:spPr>
          <a:xfrm>
            <a:off x="2323937" y="4173547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내용 개체 틀 7">
            <a:extLst>
              <a:ext uri="{FF2B5EF4-FFF2-40B4-BE49-F238E27FC236}">
                <a16:creationId xmlns:a16="http://schemas.microsoft.com/office/drawing/2014/main" id="{075CC219-3C6C-9B4C-AA09-D6E98BD2324F}"/>
              </a:ext>
            </a:extLst>
          </p:cNvPr>
          <p:cNvSpPr txBox="1">
            <a:spLocks/>
          </p:cNvSpPr>
          <p:nvPr/>
        </p:nvSpPr>
        <p:spPr>
          <a:xfrm>
            <a:off x="2337943" y="4624212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4" name="내용 개체 틀 7">
            <a:extLst>
              <a:ext uri="{FF2B5EF4-FFF2-40B4-BE49-F238E27FC236}">
                <a16:creationId xmlns:a16="http://schemas.microsoft.com/office/drawing/2014/main" id="{5A24286D-79F9-844D-968D-1C888EFD0F19}"/>
              </a:ext>
            </a:extLst>
          </p:cNvPr>
          <p:cNvSpPr txBox="1">
            <a:spLocks/>
          </p:cNvSpPr>
          <p:nvPr/>
        </p:nvSpPr>
        <p:spPr>
          <a:xfrm>
            <a:off x="2334823" y="5049058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8" name="내용 개체 틀 6">
            <a:extLst>
              <a:ext uri="{FF2B5EF4-FFF2-40B4-BE49-F238E27FC236}">
                <a16:creationId xmlns:a16="http://schemas.microsoft.com/office/drawing/2014/main" id="{512706FE-88EF-4D07-9317-9EE4DB9F1F45}"/>
              </a:ext>
            </a:extLst>
          </p:cNvPr>
          <p:cNvSpPr txBox="1">
            <a:spLocks/>
          </p:cNvSpPr>
          <p:nvPr/>
        </p:nvSpPr>
        <p:spPr>
          <a:xfrm>
            <a:off x="379186" y="5499722"/>
            <a:ext cx="1905000" cy="807877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</a:p>
        </p:txBody>
      </p:sp>
      <p:sp>
        <p:nvSpPr>
          <p:cNvPr id="35" name="내용 개체 틀 7">
            <a:extLst>
              <a:ext uri="{FF2B5EF4-FFF2-40B4-BE49-F238E27FC236}">
                <a16:creationId xmlns:a16="http://schemas.microsoft.com/office/drawing/2014/main" id="{F377B3F0-DAD1-440A-A7EF-205949B7B119}"/>
              </a:ext>
            </a:extLst>
          </p:cNvPr>
          <p:cNvSpPr txBox="1">
            <a:spLocks/>
          </p:cNvSpPr>
          <p:nvPr/>
        </p:nvSpPr>
        <p:spPr>
          <a:xfrm>
            <a:off x="3235060" y="5499723"/>
            <a:ext cx="5538826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ex2)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36" name="내용 개체 틀 7">
            <a:extLst>
              <a:ext uri="{FF2B5EF4-FFF2-40B4-BE49-F238E27FC236}">
                <a16:creationId xmlns:a16="http://schemas.microsoft.com/office/drawing/2014/main" id="{5244AC28-768B-4F59-A2A8-8C7E98C99829}"/>
              </a:ext>
            </a:extLst>
          </p:cNvPr>
          <p:cNvSpPr txBox="1">
            <a:spLocks/>
          </p:cNvSpPr>
          <p:nvPr/>
        </p:nvSpPr>
        <p:spPr>
          <a:xfrm>
            <a:off x="3231940" y="5924569"/>
            <a:ext cx="5538826" cy="383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 장</a:t>
            </a:r>
            <a:endParaRPr lang="en-US" altLang="ko-KR" dirty="0"/>
          </a:p>
        </p:txBody>
      </p:sp>
      <p:sp>
        <p:nvSpPr>
          <p:cNvPr id="37" name="내용 개체 틀 7">
            <a:extLst>
              <a:ext uri="{FF2B5EF4-FFF2-40B4-BE49-F238E27FC236}">
                <a16:creationId xmlns:a16="http://schemas.microsoft.com/office/drawing/2014/main" id="{14C3675E-E959-44C1-BA90-5B7592CA85D9}"/>
              </a:ext>
            </a:extLst>
          </p:cNvPr>
          <p:cNvSpPr txBox="1">
            <a:spLocks/>
          </p:cNvSpPr>
          <p:nvPr/>
        </p:nvSpPr>
        <p:spPr>
          <a:xfrm>
            <a:off x="2337943" y="5499723"/>
            <a:ext cx="846480" cy="365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학습 범위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8" name="내용 개체 틀 7">
            <a:extLst>
              <a:ext uri="{FF2B5EF4-FFF2-40B4-BE49-F238E27FC236}">
                <a16:creationId xmlns:a16="http://schemas.microsoft.com/office/drawing/2014/main" id="{5BA92510-9746-406E-A161-2A9EFE91CBB9}"/>
              </a:ext>
            </a:extLst>
          </p:cNvPr>
          <p:cNvSpPr txBox="1">
            <a:spLocks/>
          </p:cNvSpPr>
          <p:nvPr/>
        </p:nvSpPr>
        <p:spPr>
          <a:xfrm>
            <a:off x="2334823" y="5924569"/>
            <a:ext cx="846480" cy="38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실습 문제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7389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7F576-553F-164B-9B03-7D23BDF6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oneM2M</a:t>
            </a:r>
            <a:endParaRPr lang="ko-KR" altLang="en-US" sz="28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0790BA-2EBD-6540-90F9-2AE44CA5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dirty="0"/>
              <a:t>oneM2M </a:t>
            </a:r>
            <a:r>
              <a:rPr lang="ko-KR" altLang="en-US" sz="1200" dirty="0"/>
              <a:t>담당자</a:t>
            </a:r>
            <a:r>
              <a:rPr lang="en-US" altLang="ko-KR" sz="1200" dirty="0"/>
              <a:t>: </a:t>
            </a:r>
            <a:r>
              <a:rPr lang="ko-KR" altLang="en-US" sz="1200" dirty="0"/>
              <a:t>김유진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6B44D-7056-C646-9BAB-3ADABA6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67AA62D9-9FC2-B049-887A-F27AD73D14B2}"/>
              </a:ext>
            </a:extLst>
          </p:cNvPr>
          <p:cNvSpPr txBox="1">
            <a:spLocks/>
          </p:cNvSpPr>
          <p:nvPr/>
        </p:nvSpPr>
        <p:spPr>
          <a:xfrm>
            <a:off x="382306" y="2480058"/>
            <a:ext cx="1905000" cy="365125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스터디 과정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0F228A-B818-F148-9AFF-54B0AC60F1F1}"/>
              </a:ext>
            </a:extLst>
          </p:cNvPr>
          <p:cNvSpPr txBox="1">
            <a:spLocks/>
          </p:cNvSpPr>
          <p:nvPr/>
        </p:nvSpPr>
        <p:spPr>
          <a:xfrm>
            <a:off x="2350806" y="2480058"/>
            <a:ext cx="6426200" cy="365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endParaRPr lang="en-US" altLang="ko-KR" dirty="0"/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DC9633FB-63C1-B841-90E1-CD1FDEF2D853}"/>
              </a:ext>
            </a:extLst>
          </p:cNvPr>
          <p:cNvSpPr txBox="1">
            <a:spLocks/>
          </p:cNvSpPr>
          <p:nvPr/>
        </p:nvSpPr>
        <p:spPr>
          <a:xfrm>
            <a:off x="379186" y="2927779"/>
            <a:ext cx="1905000" cy="3548522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20000"/>
              </a:spcBef>
              <a:buFontTx/>
              <a:buNone/>
              <a:defRPr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spcBef>
                <a:spcPct val="20000"/>
              </a:spcBef>
              <a:buFontTx/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Mini Project</a:t>
            </a:r>
            <a:endParaRPr lang="ko-KR" altLang="en-US" dirty="0"/>
          </a:p>
        </p:txBody>
      </p:sp>
      <p:sp>
        <p:nvSpPr>
          <p:cNvPr id="27" name="내용 개체 틀 7">
            <a:extLst>
              <a:ext uri="{FF2B5EF4-FFF2-40B4-BE49-F238E27FC236}">
                <a16:creationId xmlns:a16="http://schemas.microsoft.com/office/drawing/2014/main" id="{F193913F-0828-9B46-A5F6-0BC5B0E03A82}"/>
              </a:ext>
            </a:extLst>
          </p:cNvPr>
          <p:cNvSpPr txBox="1">
            <a:spLocks/>
          </p:cNvSpPr>
          <p:nvPr/>
        </p:nvSpPr>
        <p:spPr>
          <a:xfrm>
            <a:off x="2347686" y="2927781"/>
            <a:ext cx="6426200" cy="3548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ko-KR" dirty="0"/>
              <a:t>ex 1) Postman</a:t>
            </a:r>
            <a:r>
              <a:rPr lang="ko-KR" altLang="en-US" dirty="0"/>
              <a:t>으로 </a:t>
            </a:r>
            <a:r>
              <a:rPr lang="en-US" altLang="ko-KR" dirty="0"/>
              <a:t>“Hello” </a:t>
            </a:r>
            <a:r>
              <a:rPr lang="ko-KR" altLang="en-US" dirty="0"/>
              <a:t>를 </a:t>
            </a:r>
            <a:r>
              <a:rPr lang="ko-KR" altLang="en-US" dirty="0" err="1"/>
              <a:t>모비우스</a:t>
            </a:r>
            <a:r>
              <a:rPr lang="ko-KR" altLang="en-US" dirty="0"/>
              <a:t> 서버로 </a:t>
            </a:r>
            <a:r>
              <a:rPr lang="en-US" altLang="ko-KR" dirty="0"/>
              <a:t>Post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모비우스</a:t>
            </a:r>
            <a:r>
              <a:rPr lang="ko-KR" altLang="en-US" dirty="0"/>
              <a:t> 브라우저에서 </a:t>
            </a:r>
            <a:r>
              <a:rPr lang="en-US" altLang="ko-KR" dirty="0" err="1"/>
              <a:t>mqtt_sub</a:t>
            </a:r>
            <a:r>
              <a:rPr lang="ko-KR" altLang="en-US" dirty="0"/>
              <a:t>을 임의로 걸고 </a:t>
            </a:r>
            <a:r>
              <a:rPr lang="en-US" altLang="ko-KR" dirty="0" err="1"/>
              <a:t>mqtt.fx</a:t>
            </a:r>
            <a:r>
              <a:rPr lang="ko-KR" altLang="en-US" dirty="0"/>
              <a:t>를 이용하여 </a:t>
            </a:r>
            <a:r>
              <a:rPr lang="en-US" altLang="ko-KR" dirty="0"/>
              <a:t>sub</a:t>
            </a:r>
            <a:r>
              <a:rPr lang="ko-KR" altLang="en-US" dirty="0"/>
              <a:t>으로 들어오는 실시간 데이터를 확인한다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ex 2)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dirty="0" err="1"/>
              <a:t>라즈베리파이에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와 </a:t>
            </a:r>
            <a:r>
              <a:rPr lang="ko-KR" altLang="en-US" dirty="0" err="1"/>
              <a:t>온습도</a:t>
            </a:r>
            <a:r>
              <a:rPr lang="ko-KR" altLang="en-US" dirty="0"/>
              <a:t> 센서를 결선한다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dirty="0"/>
              <a:t>HTTP</a:t>
            </a:r>
            <a:r>
              <a:rPr lang="ko-KR" altLang="en-US" dirty="0"/>
              <a:t> 형식으로 </a:t>
            </a:r>
            <a:r>
              <a:rPr lang="ko-KR" altLang="en-US" dirty="0" err="1"/>
              <a:t>온습도</a:t>
            </a:r>
            <a:r>
              <a:rPr lang="en-US" altLang="ko-KR" dirty="0"/>
              <a:t> Data</a:t>
            </a:r>
            <a:r>
              <a:rPr lang="ko-KR" altLang="en-US" dirty="0"/>
              <a:t>를 </a:t>
            </a:r>
            <a:r>
              <a:rPr lang="ko-KR" altLang="en-US" dirty="0" err="1"/>
              <a:t>모비우스</a:t>
            </a:r>
            <a:r>
              <a:rPr lang="ko-KR" altLang="en-US" dirty="0"/>
              <a:t> 서버로 </a:t>
            </a:r>
            <a:r>
              <a:rPr lang="en-US" altLang="ko-KR" dirty="0"/>
              <a:t>Post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dirty="0" err="1"/>
              <a:t>MQTT_sub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온습도</a:t>
            </a:r>
            <a:r>
              <a:rPr lang="en-US" altLang="ko-KR" dirty="0"/>
              <a:t> Data</a:t>
            </a:r>
            <a:r>
              <a:rPr lang="ko-KR" altLang="en-US" dirty="0"/>
              <a:t>를 실시간으로 받는다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dirty="0"/>
              <a:t>들어온 </a:t>
            </a:r>
            <a:r>
              <a:rPr lang="ko-KR" altLang="en-US" dirty="0" err="1"/>
              <a:t>온습도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기준에 따라 </a:t>
            </a:r>
            <a:r>
              <a:rPr lang="en-US" altLang="ko-KR" dirty="0" err="1"/>
              <a:t>MQTT_pub</a:t>
            </a:r>
            <a:r>
              <a:rPr lang="ko-KR" altLang="en-US" dirty="0"/>
              <a:t>을 이용하여</a:t>
            </a:r>
            <a:r>
              <a:rPr lang="en-US" altLang="ko-KR" dirty="0"/>
              <a:t> </a:t>
            </a:r>
            <a:r>
              <a:rPr lang="ko-KR" altLang="en-US" dirty="0" err="1"/>
              <a:t>모비우스</a:t>
            </a:r>
            <a:r>
              <a:rPr lang="ko-KR" altLang="en-US" dirty="0"/>
              <a:t> 서버로 </a:t>
            </a:r>
            <a:r>
              <a:rPr lang="en-US" altLang="ko-KR" dirty="0"/>
              <a:t>LED Data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(30</a:t>
            </a:r>
            <a:r>
              <a:rPr lang="ko-KR" altLang="en-US" dirty="0"/>
              <a:t>도 이상</a:t>
            </a:r>
            <a:r>
              <a:rPr lang="en-US" altLang="ko-KR" dirty="0"/>
              <a:t>/</a:t>
            </a:r>
            <a:r>
              <a:rPr lang="ko-KR" altLang="en-US" dirty="0" err="1"/>
              <a:t>빨간불</a:t>
            </a:r>
            <a:r>
              <a:rPr lang="en-US" altLang="ko-KR" dirty="0"/>
              <a:t>, 20</a:t>
            </a:r>
            <a:r>
              <a:rPr lang="ko-KR" altLang="en-US" dirty="0"/>
              <a:t>도 이상</a:t>
            </a:r>
            <a:r>
              <a:rPr lang="en-US" altLang="ko-KR" dirty="0"/>
              <a:t>/ </a:t>
            </a:r>
            <a:r>
              <a:rPr lang="ko-KR" altLang="en-US" dirty="0" err="1"/>
              <a:t>초록불</a:t>
            </a:r>
            <a:r>
              <a:rPr lang="en-US" altLang="ko-KR" dirty="0"/>
              <a:t>, 20</a:t>
            </a:r>
            <a:r>
              <a:rPr lang="ko-KR" altLang="en-US" dirty="0"/>
              <a:t>도 미만</a:t>
            </a:r>
            <a:r>
              <a:rPr lang="en-US" altLang="ko-KR" dirty="0"/>
              <a:t>/ </a:t>
            </a:r>
            <a:r>
              <a:rPr lang="ko-KR" altLang="en-US" dirty="0" err="1"/>
              <a:t>파란불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*MQTT</a:t>
            </a:r>
            <a:r>
              <a:rPr lang="ko-KR" altLang="en-US" dirty="0"/>
              <a:t>는 </a:t>
            </a:r>
            <a:r>
              <a:rPr lang="en-US" altLang="ko-KR" dirty="0"/>
              <a:t>nCube-thyme.js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</a:p>
        </p:txBody>
      </p:sp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C93E6545-4328-4AD6-BD2C-6EAFEB1F3128}"/>
              </a:ext>
            </a:extLst>
          </p:cNvPr>
          <p:cNvSpPr txBox="1">
            <a:spLocks/>
          </p:cNvSpPr>
          <p:nvPr/>
        </p:nvSpPr>
        <p:spPr>
          <a:xfrm>
            <a:off x="379186" y="1425913"/>
            <a:ext cx="1905000" cy="963162"/>
          </a:xfrm>
          <a:prstGeom prst="rect">
            <a:avLst/>
          </a:prstGeom>
          <a:solidFill>
            <a:srgbClr val="D620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스터디 교재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내용 개체 틀 7">
            <a:extLst>
              <a:ext uri="{FF2B5EF4-FFF2-40B4-BE49-F238E27FC236}">
                <a16:creationId xmlns:a16="http://schemas.microsoft.com/office/drawing/2014/main" id="{5826D6E5-D3CE-4DED-A199-65FAB25D3720}"/>
              </a:ext>
            </a:extLst>
          </p:cNvPr>
          <p:cNvSpPr txBox="1">
            <a:spLocks/>
          </p:cNvSpPr>
          <p:nvPr/>
        </p:nvSpPr>
        <p:spPr>
          <a:xfrm>
            <a:off x="2336800" y="1417638"/>
            <a:ext cx="6426200" cy="963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교재</a:t>
            </a:r>
            <a:r>
              <a:rPr lang="en-US" altLang="ko-KR" dirty="0">
                <a:solidFill>
                  <a:schemeClr val="bg1"/>
                </a:solidFill>
              </a:rPr>
              <a:t>: node.js </a:t>
            </a:r>
            <a:r>
              <a:rPr lang="ko-KR" altLang="en-US" dirty="0">
                <a:solidFill>
                  <a:schemeClr val="bg1"/>
                </a:solidFill>
              </a:rPr>
              <a:t>교과서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자료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슬랙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스터디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bg1"/>
                </a:solidFill>
              </a:rPr>
              <a:t>oneM2M)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: nCube-thyme.js 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모비우스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브라우저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postman (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모비우스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전용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), 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MQTT.fx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메뉴얼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8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1521</Words>
  <Application>Microsoft Office PowerPoint</Application>
  <PresentationFormat>화면 슬라이드 쇼(4:3)</PresentationFormat>
  <Paragraphs>314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Cambria Math</vt:lpstr>
      <vt:lpstr>Wingdings</vt:lpstr>
      <vt:lpstr>Office 테마</vt:lpstr>
      <vt:lpstr>AISL 세미나</vt:lpstr>
      <vt:lpstr>Contents</vt:lpstr>
      <vt:lpstr>C++ 프로그래밍</vt:lpstr>
      <vt:lpstr>C# 프로그래밍</vt:lpstr>
      <vt:lpstr>Java 프로그래밍</vt:lpstr>
      <vt:lpstr>Python 프로그래밍</vt:lpstr>
      <vt:lpstr>Web 프로그래밍</vt:lpstr>
      <vt:lpstr>oneM2M</vt:lpstr>
      <vt:lpstr>oneM2M</vt:lpstr>
      <vt:lpstr>MongoDB</vt:lpstr>
      <vt:lpstr>PostgreSQL</vt:lpstr>
      <vt:lpstr>Raspberry Pi</vt:lpstr>
      <vt:lpstr>Github</vt:lpstr>
      <vt:lpstr>Elk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오현수</cp:lastModifiedBy>
  <cp:revision>55</cp:revision>
  <cp:lastPrinted>2011-08-28T13:13:29Z</cp:lastPrinted>
  <dcterms:created xsi:type="dcterms:W3CDTF">2011-08-24T01:05:33Z</dcterms:created>
  <dcterms:modified xsi:type="dcterms:W3CDTF">2021-12-23T00:39:58Z</dcterms:modified>
</cp:coreProperties>
</file>