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jpeg" ContentType="image/jpe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B645252-C24D-4722-B750-D9D883E0CC2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30" descr=""/>
          <p:cNvPicPr/>
          <p:nvPr/>
        </p:nvPicPr>
        <p:blipFill>
          <a:blip r:embed="rId2"/>
          <a:stretch/>
        </p:blipFill>
        <p:spPr>
          <a:xfrm>
            <a:off x="9825840" y="6356520"/>
            <a:ext cx="1525320" cy="384120"/>
          </a:xfrm>
          <a:prstGeom prst="rect">
            <a:avLst/>
          </a:prstGeom>
          <a:ln>
            <a:noFill/>
          </a:ln>
        </p:spPr>
      </p:pic>
      <p:pic>
        <p:nvPicPr>
          <p:cNvPr id="1" name="Google Shape;15;p30" descr=""/>
          <p:cNvPicPr/>
          <p:nvPr/>
        </p:nvPicPr>
        <p:blipFill>
          <a:blip r:embed="rId3"/>
          <a:srcRect l="0" t="0" r="0" b="26283"/>
          <a:stretch/>
        </p:blipFill>
        <p:spPr>
          <a:xfrm>
            <a:off x="4025880" y="306360"/>
            <a:ext cx="3445560" cy="16725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65;p32" descr=""/>
          <p:cNvPicPr/>
          <p:nvPr/>
        </p:nvPicPr>
        <p:blipFill>
          <a:blip r:embed="rId2"/>
          <a:stretch/>
        </p:blipFill>
        <p:spPr>
          <a:xfrm>
            <a:off x="9825840" y="6356520"/>
            <a:ext cx="1525320" cy="38412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2971080"/>
            <a:ext cx="12189600" cy="90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Random Forest</a:t>
            </a:r>
            <a:endParaRPr b="0" lang="en-US" sz="486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2880"/>
            <a:ext cx="105130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125da2"/>
                </a:solidFill>
                <a:latin typeface="Open Sans ExtraBold"/>
                <a:ea typeface="Open Sans ExtraBold"/>
              </a:rPr>
              <a:t>Random Forest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92640" y="1400760"/>
            <a:ext cx="851796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Numpy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540360" y="2296800"/>
            <a:ext cx="11009880" cy="33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0560">
              <a:lnSpc>
                <a:spcPct val="15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NumPy is the fundamental package for scientific computing with Python.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15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NumPy is a general-purpose array-processing package.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15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It provides a high-performance multidimensional array object, and tools for working with these arrays.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38080" y="2880"/>
            <a:ext cx="105130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125da2"/>
                </a:solidFill>
                <a:latin typeface="Open Sans ExtraBold"/>
                <a:ea typeface="Open Sans ExtraBold"/>
              </a:rPr>
              <a:t>Random Forest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16680" y="1400760"/>
            <a:ext cx="851796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Preparing data for Machine learning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40360" y="2296800"/>
            <a:ext cx="11009880" cy="33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Data visualization</a:t>
            </a:r>
            <a:endParaRPr b="0" lang="en-US" sz="1800" spc="-1" strike="noStrike">
              <a:latin typeface="Arial"/>
            </a:endParaRPr>
          </a:p>
          <a:p>
            <a:pPr lvl="1" marL="914400" indent="-340560">
              <a:lnSpc>
                <a:spcPct val="200000"/>
              </a:lnSpc>
              <a:buClr>
                <a:srgbClr val="434343"/>
              </a:buClr>
              <a:buFont typeface="Roboto"/>
              <a:buChar char="◆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Matplotlib</a:t>
            </a: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Data cleaning</a:t>
            </a:r>
            <a:endParaRPr b="0" lang="en-US" sz="1800" spc="-1" strike="noStrike">
              <a:latin typeface="Arial"/>
            </a:endParaRPr>
          </a:p>
          <a:p>
            <a:pPr lvl="1" marL="914400" indent="-340560">
              <a:lnSpc>
                <a:spcPct val="200000"/>
              </a:lnSpc>
              <a:buClr>
                <a:srgbClr val="434343"/>
              </a:buClr>
              <a:buFont typeface="Roboto"/>
              <a:buChar char="◆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Removing the outliers</a:t>
            </a:r>
            <a:endParaRPr b="0" lang="en-US" sz="1800" spc="-1" strike="noStrike">
              <a:latin typeface="Arial"/>
            </a:endParaRPr>
          </a:p>
          <a:p>
            <a:pPr lvl="1" marL="914400" indent="-340560">
              <a:lnSpc>
                <a:spcPct val="200000"/>
              </a:lnSpc>
              <a:buClr>
                <a:srgbClr val="434343"/>
              </a:buClr>
              <a:buFont typeface="Roboto"/>
              <a:buChar char="◆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Filling/removing missing values</a:t>
            </a:r>
            <a:endParaRPr b="0" lang="en-US" sz="1800" spc="-1" strike="noStrike">
              <a:latin typeface="Arial"/>
            </a:endParaRPr>
          </a:p>
          <a:p>
            <a:pPr lvl="1" marL="914400" indent="-340560">
              <a:lnSpc>
                <a:spcPct val="200000"/>
              </a:lnSpc>
              <a:buClr>
                <a:srgbClr val="434343"/>
              </a:buClr>
              <a:buFont typeface="Roboto"/>
              <a:buChar char="◆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Categorical to numeric conversion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2880"/>
            <a:ext cx="105130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125da2"/>
                </a:solidFill>
                <a:latin typeface="Open Sans ExtraBold"/>
                <a:ea typeface="Open Sans ExtraBold"/>
              </a:rPr>
              <a:t>Random Forest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16680" y="1400760"/>
            <a:ext cx="851796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Data visualization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540360" y="2296800"/>
            <a:ext cx="11009880" cy="33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0560">
              <a:lnSpc>
                <a:spcPct val="15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Matplotlib</a:t>
            </a:r>
            <a:endParaRPr b="0" lang="en-US" sz="1800" spc="-1" strike="noStrike">
              <a:latin typeface="Arial"/>
            </a:endParaRPr>
          </a:p>
          <a:p>
            <a:pPr lvl="1" marL="914400" indent="-340560">
              <a:lnSpc>
                <a:spcPct val="150000"/>
              </a:lnSpc>
              <a:buClr>
                <a:srgbClr val="434343"/>
              </a:buClr>
              <a:buFont typeface="Roboto"/>
              <a:buChar char="◆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Matplotlib is a Python 2D plotting library which produces publication quality figures in a variety of hard copy formats and interactive environments across platforms.</a:t>
            </a:r>
            <a:endParaRPr b="0" lang="en-US" sz="1800" spc="-1" strike="noStrike">
              <a:latin typeface="Arial"/>
            </a:endParaRPr>
          </a:p>
          <a:p>
            <a:pPr lvl="1" marL="914400" indent="-340560">
              <a:lnSpc>
                <a:spcPct val="150000"/>
              </a:lnSpc>
              <a:buClr>
                <a:srgbClr val="434343"/>
              </a:buClr>
              <a:buFont typeface="Roboto"/>
              <a:buChar char="◆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Matplotlib can be used in Python scripts, the Python and IPython shells, the Jupyter notebook, web application servers, and four graphical user interface toolkits.</a:t>
            </a:r>
            <a:endParaRPr b="0" lang="en-US" sz="1800" spc="-1" strike="noStrike">
              <a:latin typeface="Arial"/>
            </a:endParaRPr>
          </a:p>
          <a:p>
            <a:pPr lvl="1" marL="914400" indent="-340560">
              <a:lnSpc>
                <a:spcPct val="150000"/>
              </a:lnSpc>
              <a:buClr>
                <a:srgbClr val="434343"/>
              </a:buClr>
              <a:buFont typeface="Roboto"/>
              <a:buChar char="◆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Matplotlib tries to make easy things easy and hard things possible. You can generate plots, histograms, power spectra, bar charts, error charts, scatterplots, etc., with just a few lines of code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2880"/>
            <a:ext cx="105130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125da2"/>
                </a:solidFill>
                <a:latin typeface="Open Sans ExtraBold"/>
                <a:ea typeface="Open Sans ExtraBold"/>
              </a:rPr>
              <a:t>Random Forest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16680" y="1400760"/>
            <a:ext cx="851796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Data cleaning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540360" y="2296800"/>
            <a:ext cx="11009880" cy="33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0560">
              <a:lnSpc>
                <a:spcPct val="15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Removing the outliers</a:t>
            </a:r>
            <a:endParaRPr b="0" lang="en-US" sz="1800" spc="-1" strike="noStrike">
              <a:latin typeface="Arial"/>
            </a:endParaRPr>
          </a:p>
          <a:p>
            <a:pPr lvl="1" marL="914400" indent="-340560">
              <a:lnSpc>
                <a:spcPct val="150000"/>
              </a:lnSpc>
              <a:buClr>
                <a:srgbClr val="434343"/>
              </a:buClr>
              <a:buFont typeface="Roboto"/>
              <a:buChar char="◆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An outlier can be a measurement error or data entry error.</a:t>
            </a:r>
            <a:endParaRPr b="0" lang="en-US" sz="1800" spc="-1" strike="noStrike">
              <a:latin typeface="Arial"/>
            </a:endParaRPr>
          </a:p>
          <a:p>
            <a:pPr lvl="1" marL="914400" indent="-340560">
              <a:lnSpc>
                <a:spcPct val="150000"/>
              </a:lnSpc>
              <a:buClr>
                <a:srgbClr val="434343"/>
              </a:buClr>
              <a:buFont typeface="Roboto"/>
              <a:buChar char="◆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Manually correct the outline if possible. </a:t>
            </a:r>
            <a:endParaRPr b="0" lang="en-US" sz="1800" spc="-1" strike="noStrike">
              <a:latin typeface="Arial"/>
            </a:endParaRPr>
          </a:p>
          <a:p>
            <a:pPr lvl="1" marL="914400" indent="-340560">
              <a:lnSpc>
                <a:spcPct val="150000"/>
              </a:lnSpc>
              <a:buClr>
                <a:srgbClr val="434343"/>
              </a:buClr>
              <a:buFont typeface="Roboto"/>
              <a:buChar char="◆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If you can’t fix it, remove that observation because you know it’s incorrect or it not a part of the population you are studying (i.e., unusual properties or conditions), you can legitimately remove the outlier.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2880"/>
            <a:ext cx="105130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125da2"/>
                </a:solidFill>
                <a:latin typeface="Open Sans ExtraBold"/>
                <a:ea typeface="Open Sans ExtraBold"/>
              </a:rPr>
              <a:t>Random Forest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16680" y="1400760"/>
            <a:ext cx="851796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Data cleaning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540360" y="2296800"/>
            <a:ext cx="11009880" cy="33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0560">
              <a:lnSpc>
                <a:spcPct val="15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Filling/removing missing values</a:t>
            </a:r>
            <a:endParaRPr b="0" lang="en-US" sz="1800" spc="-1" strike="noStrike">
              <a:latin typeface="Arial"/>
            </a:endParaRPr>
          </a:p>
          <a:p>
            <a:pPr lvl="1" marL="914400" indent="-340560">
              <a:lnSpc>
                <a:spcPct val="150000"/>
              </a:lnSpc>
              <a:buClr>
                <a:srgbClr val="434343"/>
              </a:buClr>
              <a:buFont typeface="Roboto"/>
              <a:buChar char="◆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Missing data is the situation where some values of some cases are missing.</a:t>
            </a:r>
            <a:endParaRPr b="0" lang="en-US" sz="1800" spc="-1" strike="noStrike">
              <a:latin typeface="Arial"/>
            </a:endParaRPr>
          </a:p>
          <a:p>
            <a:pPr lvl="1" marL="914400" indent="-340560">
              <a:lnSpc>
                <a:spcPct val="150000"/>
              </a:lnSpc>
              <a:buClr>
                <a:srgbClr val="434343"/>
              </a:buClr>
              <a:buFont typeface="Roboto"/>
              <a:buChar char="◆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Some fix-up methods are:</a:t>
            </a:r>
            <a:endParaRPr b="0" lang="en-US" sz="1800" spc="-1" strike="noStrike">
              <a:latin typeface="Arial"/>
            </a:endParaRPr>
          </a:p>
          <a:p>
            <a:pPr lvl="2" marL="1371600" indent="-340560">
              <a:lnSpc>
                <a:spcPct val="15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Delete the row with missing observations.</a:t>
            </a:r>
            <a:endParaRPr b="0" lang="en-US" sz="1800" spc="-1" strike="noStrike">
              <a:latin typeface="Arial"/>
            </a:endParaRPr>
          </a:p>
          <a:p>
            <a:pPr lvl="2" marL="1371600" indent="-340560">
              <a:lnSpc>
                <a:spcPct val="15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Manually fill-in or impute the missing values.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2880"/>
            <a:ext cx="105130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125da2"/>
                </a:solidFill>
                <a:latin typeface="Open Sans ExtraBold"/>
                <a:ea typeface="Open Sans ExtraBold"/>
              </a:rPr>
              <a:t>Random Forest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16680" y="1400760"/>
            <a:ext cx="851796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Data cleaning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540360" y="2296800"/>
            <a:ext cx="11009880" cy="33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Categorical to numeric conversion</a:t>
            </a:r>
            <a:endParaRPr b="0" lang="en-US" sz="1800" spc="-1" strike="noStrike">
              <a:latin typeface="Arial"/>
            </a:endParaRPr>
          </a:p>
          <a:p>
            <a:pPr lvl="1" marL="914400" indent="-340560">
              <a:lnSpc>
                <a:spcPct val="150000"/>
              </a:lnSpc>
              <a:buClr>
                <a:srgbClr val="434343"/>
              </a:buClr>
              <a:buFont typeface="Roboto"/>
              <a:buChar char="◆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Machine only understands numeric values</a:t>
            </a:r>
            <a:endParaRPr b="0" lang="en-US" sz="1800" spc="-1" strike="noStrike">
              <a:latin typeface="Arial"/>
            </a:endParaRPr>
          </a:p>
          <a:p>
            <a:pPr lvl="1" marL="914400" indent="-340560">
              <a:lnSpc>
                <a:spcPct val="150000"/>
              </a:lnSpc>
              <a:buClr>
                <a:srgbClr val="434343"/>
              </a:buClr>
              <a:buFont typeface="Roboto"/>
              <a:buChar char="◆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We have to convert categorical(non-numeric) values to numeric values such that they do not lose their essence</a:t>
            </a:r>
            <a:endParaRPr b="0" lang="en-US" sz="1800" spc="-1" strike="noStrike">
              <a:latin typeface="Arial"/>
            </a:endParaRPr>
          </a:p>
          <a:p>
            <a:pPr lvl="1" marL="914400" indent="-340560">
              <a:lnSpc>
                <a:spcPct val="150000"/>
              </a:lnSpc>
              <a:buClr>
                <a:srgbClr val="434343"/>
              </a:buClr>
              <a:buFont typeface="Roboto"/>
              <a:buChar char="◆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For example: Sex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080" y="2880"/>
            <a:ext cx="105130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125da2"/>
                </a:solidFill>
                <a:latin typeface="Open Sans ExtraBold"/>
                <a:ea typeface="Open Sans ExtraBold"/>
              </a:rPr>
              <a:t>Random Forest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16680" y="1400760"/>
            <a:ext cx="851796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A quick implementation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540360" y="2296800"/>
            <a:ext cx="11009880" cy="33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Implementing sklearn’s random forest model</a:t>
            </a: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Are you curious enough to know what is going behind the scenes?</a:t>
            </a:r>
            <a:endParaRPr b="0" lang="en-US" sz="1800" spc="-1" strike="noStrike">
              <a:latin typeface="Arial"/>
            </a:endParaRPr>
          </a:p>
          <a:p>
            <a:pPr lvl="2" marL="648000" indent="-213840">
              <a:lnSpc>
                <a:spcPct val="2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It will help you to tune the performance of your model according to your projects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2880"/>
            <a:ext cx="105130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125da2"/>
                </a:solidFill>
                <a:latin typeface="Open Sans ExtraBold"/>
                <a:ea typeface="Open Sans ExtraBold"/>
              </a:rPr>
              <a:t>Random Forest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16680" y="1400760"/>
            <a:ext cx="851796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Complete implementation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540360" y="2296800"/>
            <a:ext cx="11009880" cy="33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Without using any python library(except pandas, just to read the data)</a:t>
            </a: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Everything will be implemented from scratch</a:t>
            </a: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Get to know that what is going behind the scenes in sklearn’s implementation of Random Forest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2880"/>
            <a:ext cx="105130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125da2"/>
                </a:solidFill>
                <a:latin typeface="Open Sans ExtraBold"/>
                <a:ea typeface="Open Sans ExtraBold"/>
              </a:rPr>
              <a:t>Random Forest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616680" y="1400760"/>
            <a:ext cx="851796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Structure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40360" y="2296800"/>
            <a:ext cx="11009880" cy="33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Forest</a:t>
            </a: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Tree</a:t>
            </a: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Leaf Node</a:t>
            </a: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Decision Node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7582320" y="1097280"/>
            <a:ext cx="4304880" cy="242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2880"/>
            <a:ext cx="105130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125da2"/>
                </a:solidFill>
                <a:latin typeface="Open Sans ExtraBold"/>
                <a:ea typeface="Open Sans ExtraBold"/>
              </a:rPr>
              <a:t>Random Forest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16680" y="1400760"/>
            <a:ext cx="851796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Impurity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540360" y="2296800"/>
            <a:ext cx="11009880" cy="33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Amount of Randomness in data set</a:t>
            </a: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Impurity should be minimum in a good data set</a:t>
            </a: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Formula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2286000" y="3749040"/>
            <a:ext cx="6391080" cy="65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288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125da2"/>
                </a:solidFill>
                <a:latin typeface="Open Sans ExtraBold"/>
                <a:ea typeface="Open Sans ExtraBold"/>
              </a:rPr>
              <a:t>Random Forest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40360" y="1400760"/>
            <a:ext cx="851796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 </a:t>
            </a: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Introduction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540360" y="2296800"/>
            <a:ext cx="11009880" cy="33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Motivation</a:t>
            </a: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Pros and cons</a:t>
            </a: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When should we use</a:t>
            </a: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We’ll be discussing every topic in the aspect of a final project</a:t>
            </a: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Final project is to classify the Titanic data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2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2880"/>
            <a:ext cx="105130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125da2"/>
                </a:solidFill>
                <a:latin typeface="Open Sans ExtraBold"/>
                <a:ea typeface="Open Sans ExtraBold"/>
              </a:rPr>
              <a:t>Random Forest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16680" y="1400760"/>
            <a:ext cx="851796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Information Gain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540360" y="2296800"/>
            <a:ext cx="11009880" cy="33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How much information can be gained by splitting on certain column</a:t>
            </a: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We’ll select such value for column as question where IG is maximum</a:t>
            </a: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Formula</a:t>
            </a:r>
            <a:endParaRPr b="0" lang="en-US" sz="1800" spc="-1" strike="noStrike">
              <a:latin typeface="Arial"/>
            </a:endParaRPr>
          </a:p>
          <a:p>
            <a:pPr lvl="2" marL="648000" indent="-213840">
              <a:lnSpc>
                <a:spcPct val="2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2229120" y="3840480"/>
            <a:ext cx="4628880" cy="110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2880"/>
            <a:ext cx="105130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125da2"/>
                </a:solidFill>
                <a:latin typeface="Open Sans ExtraBold"/>
                <a:ea typeface="Open Sans ExtraBold"/>
              </a:rPr>
              <a:t>Random Forest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16680" y="1400760"/>
            <a:ext cx="851796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How to find best split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540360" y="2296800"/>
            <a:ext cx="11009880" cy="33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At any decision node, where information gain is maximum</a:t>
            </a: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Split the tree into two branches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True Branch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False Branch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38080" y="2880"/>
            <a:ext cx="105130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125da2"/>
                </a:solidFill>
                <a:latin typeface="Open Sans ExtraBold"/>
                <a:ea typeface="Open Sans ExtraBold"/>
              </a:rPr>
              <a:t>Random Forest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616680" y="1400760"/>
            <a:ext cx="851796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Classifying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540360" y="2296800"/>
            <a:ext cx="11009880" cy="33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Recursive call for prediction</a:t>
            </a: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Get a prediction</a:t>
            </a: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Validate the prediction</a:t>
            </a: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Find Accuracy of model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38080" y="2880"/>
            <a:ext cx="105130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125da2"/>
                </a:solidFill>
                <a:latin typeface="Open Sans ExtraBold"/>
                <a:ea typeface="Open Sans ExtraBold"/>
              </a:rPr>
              <a:t>Random Forest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616680" y="1400760"/>
            <a:ext cx="851796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Create a forest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540360" y="2296800"/>
            <a:ext cx="11009880" cy="33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Create one tree</a:t>
            </a: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Then create another one</a:t>
            </a: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And so on, create as many trees as needed</a:t>
            </a: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Benefits</a:t>
            </a: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Voting</a:t>
            </a: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Decisions</a:t>
            </a: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38080" y="2880"/>
            <a:ext cx="105130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125da2"/>
                </a:solidFill>
                <a:latin typeface="Open Sans ExtraBold"/>
                <a:ea typeface="Open Sans ExtraBold"/>
              </a:rPr>
              <a:t>Random Forest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616680" y="1400760"/>
            <a:ext cx="851796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Concluding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540360" y="2296800"/>
            <a:ext cx="11009880" cy="33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Further instructions to implement random forest on other data sets</a:t>
            </a: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Answers to frequently asked questions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38080" y="2880"/>
            <a:ext cx="105130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125da2"/>
                </a:solidFill>
                <a:latin typeface="Open Sans ExtraBold"/>
                <a:ea typeface="Open Sans ExtraBold"/>
              </a:rPr>
              <a:t>Random Forest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616680" y="1400760"/>
            <a:ext cx="8517960" cy="11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Further installations to implement random forest on other data sets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540360" y="2523240"/>
            <a:ext cx="11009880" cy="35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 marL="914400" indent="-340560">
              <a:lnSpc>
                <a:spcPct val="15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Get the labeled dataset</a:t>
            </a:r>
            <a:endParaRPr b="0" lang="en-US" sz="1800" spc="-1" strike="noStrike">
              <a:latin typeface="Arial"/>
            </a:endParaRPr>
          </a:p>
          <a:p>
            <a:pPr marL="914400" indent="-340560">
              <a:lnSpc>
                <a:spcPct val="15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Remove outliers</a:t>
            </a:r>
            <a:endParaRPr b="0" lang="en-US" sz="1800" spc="-1" strike="noStrike">
              <a:latin typeface="Arial"/>
            </a:endParaRPr>
          </a:p>
          <a:p>
            <a:pPr marL="914400" indent="-340560">
              <a:lnSpc>
                <a:spcPct val="15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Fill/remove missing values</a:t>
            </a:r>
            <a:endParaRPr b="0" lang="en-US" sz="1800" spc="-1" strike="noStrike">
              <a:latin typeface="Arial"/>
            </a:endParaRPr>
          </a:p>
          <a:p>
            <a:pPr marL="914400" indent="-340560">
              <a:lnSpc>
                <a:spcPct val="15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Normalize the data</a:t>
            </a:r>
            <a:endParaRPr b="0" lang="en-US" sz="1800" spc="-1" strike="noStrike">
              <a:latin typeface="Arial"/>
            </a:endParaRPr>
          </a:p>
          <a:p>
            <a:pPr marL="914400" indent="-340560">
              <a:lnSpc>
                <a:spcPct val="15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Train the model</a:t>
            </a:r>
            <a:endParaRPr b="0" lang="en-US" sz="1800" spc="-1" strike="noStrike">
              <a:latin typeface="Arial"/>
            </a:endParaRPr>
          </a:p>
          <a:p>
            <a:pPr marL="914400" indent="-340560">
              <a:lnSpc>
                <a:spcPct val="15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Test the model</a:t>
            </a:r>
            <a:endParaRPr b="0" lang="en-US" sz="1800" spc="-1" strike="noStrike">
              <a:latin typeface="Arial"/>
            </a:endParaRPr>
          </a:p>
          <a:p>
            <a:pPr marL="914400" indent="-340560">
              <a:lnSpc>
                <a:spcPct val="15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validation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38080" y="2880"/>
            <a:ext cx="105130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125da2"/>
                </a:solidFill>
                <a:latin typeface="Open Sans ExtraBold"/>
                <a:ea typeface="Open Sans ExtraBold"/>
              </a:rPr>
              <a:t>Random Forest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616680" y="1400760"/>
            <a:ext cx="851796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Answers to frequently asked questions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540360" y="2296800"/>
            <a:ext cx="11009880" cy="33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Is Random forest a supervised machine learning algorithm?</a:t>
            </a: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How can we use Random forest for Regression?</a:t>
            </a: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Is it possible to apply a random forest algorithm on a 3-class Classification problem?</a:t>
            </a: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Any other question?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2880"/>
            <a:ext cx="105130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125da2"/>
                </a:solidFill>
                <a:latin typeface="Open Sans ExtraBold"/>
                <a:ea typeface="Open Sans ExtraBold"/>
              </a:rPr>
              <a:t>Random Forest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40360" y="1400760"/>
            <a:ext cx="851796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Motivation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40360" y="2296800"/>
            <a:ext cx="11009880" cy="33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Like all analyses tools, the random forest is a predictive analysis.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Random Forest is an analysis to conduct when the dependent variable is binary or multi-class.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Supervised Machine Learning Algorithm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Random Forest uses votes of trees for predictions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2880"/>
            <a:ext cx="105130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125da2"/>
                </a:solidFill>
                <a:latin typeface="Open Sans ExtraBold"/>
                <a:ea typeface="Open Sans ExtraBold"/>
              </a:rPr>
              <a:t>Random Forest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40360" y="1400760"/>
            <a:ext cx="851796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How Algorithm works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540360" y="2296800"/>
            <a:ext cx="11009880" cy="33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 Select random samples from a given dataset.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Construct a decision tree for each sample and get a prediction result from each decision tree.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Perform a vote for each predicted result.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Select the prediction result with the most votes as the final prediction.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2880"/>
            <a:ext cx="105130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125da2"/>
                </a:solidFill>
                <a:latin typeface="Open Sans ExtraBold"/>
                <a:ea typeface="Open Sans ExtraBold"/>
              </a:rPr>
              <a:t>Random Forest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40360" y="1400760"/>
            <a:ext cx="851796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Pros and cons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437400" y="2080440"/>
            <a:ext cx="11009880" cy="423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>
              <a:lnSpc>
                <a:spcPct val="115000"/>
              </a:lnSpc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Pros</a:t>
            </a:r>
            <a:endParaRPr b="0" lang="en-US" sz="1800" spc="-1" strike="noStrike">
              <a:latin typeface="Arial"/>
            </a:endParaRPr>
          </a:p>
          <a:p>
            <a:pPr marL="1371600" indent="-34056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No chance of overfitting since it takes average of all predictions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 marL="1371600" indent="-34056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Random Forest can be used for classification and regression both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 marL="1371600" indent="-34056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Algorithm helps us getting the most important features of out dataset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Cons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 marL="1371600" indent="-34056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Random Forest is slow in making decisions because it has to calculate the prediction out of all the decision trees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 marL="1371600" indent="-34056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Model is very complex to interpret since it has a whole structure of trees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2880"/>
            <a:ext cx="105130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125da2"/>
                </a:solidFill>
                <a:latin typeface="Open Sans ExtraBold"/>
                <a:ea typeface="Open Sans ExtraBold"/>
              </a:rPr>
              <a:t>Random Forest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40360" y="1400760"/>
            <a:ext cx="851796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When should we use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540360" y="2296800"/>
            <a:ext cx="11009880" cy="423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15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When we need to classify the data into two or more categories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15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When we need regression values from algorithm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15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When data is labeled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15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We can use random forest for almost every sort of labeled data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2880"/>
            <a:ext cx="105130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125da2"/>
                </a:solidFill>
                <a:latin typeface="Open Sans ExtraBold"/>
                <a:ea typeface="Open Sans ExtraBold"/>
              </a:rPr>
              <a:t>Random Forest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40360" y="1400760"/>
            <a:ext cx="851796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Final project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540360" y="2296800"/>
            <a:ext cx="11009880" cy="423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056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Introduction to dataset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Goals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Roadmap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2880"/>
            <a:ext cx="105130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125da2"/>
                </a:solidFill>
                <a:latin typeface="Open Sans ExtraBold"/>
                <a:ea typeface="Open Sans ExtraBold"/>
              </a:rPr>
              <a:t>Random Forest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92640" y="1400760"/>
            <a:ext cx="851796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Reading and manipulating the data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540360" y="2296800"/>
            <a:ext cx="11009880" cy="33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Pandas</a:t>
            </a: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Numpy</a:t>
            </a: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Reading and manipulating Titanic dataset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38080" y="2880"/>
            <a:ext cx="105130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125da2"/>
                </a:solidFill>
                <a:latin typeface="Open Sans ExtraBold"/>
                <a:ea typeface="Open Sans ExtraBold"/>
              </a:rPr>
              <a:t>Random Forest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692640" y="1400760"/>
            <a:ext cx="851796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Pandas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540360" y="2296800"/>
            <a:ext cx="11009880" cy="33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0560">
              <a:lnSpc>
                <a:spcPct val="15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Pandas contains data structures and data analysis tools for the Python programming language.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40560">
              <a:lnSpc>
                <a:spcPct val="15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Pandas is a Python package providing fast, flexible, and expressive data structures designed to make working with “relational” or “labeled” data both easy and intuitive.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2019-01-15T19:27:36Z</dcterms:created>
  <dc:creator>CHADAD</dc:creator>
  <dc:description/>
  <dc:language>en-US</dc:language>
  <cp:lastModifiedBy/>
  <dcterms:modified xsi:type="dcterms:W3CDTF">2020-02-05T17:07:16Z</dcterms:modified>
  <cp:revision>19</cp:revision>
  <dc:subject/>
  <dc:title/>
</cp:coreProperties>
</file>