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6.jpeg" ContentType="image/jpeg"/>
  <Override PartName="/ppt/media/image25.jpeg" ContentType="image/jpeg"/>
  <Override PartName="/ppt/media/image24.jpeg" ContentType="image/jpeg"/>
  <Override PartName="/ppt/media/image21.jpeg" ContentType="image/jpeg"/>
  <Override PartName="/ppt/media/image20.jpeg" ContentType="image/jpeg"/>
  <Override PartName="/ppt/media/image3.png" ContentType="image/png"/>
  <Override PartName="/ppt/media/image1.png" ContentType="image/png"/>
  <Override PartName="/ppt/media/image2.png" ContentType="image/png"/>
  <Override PartName="/ppt/media/image9.png" ContentType="image/png"/>
  <Override PartName="/ppt/media/image8.png" ContentType="image/png"/>
  <Override PartName="/ppt/media/image28.png" ContentType="image/png"/>
  <Override PartName="/ppt/media/image27.png" ContentType="image/png"/>
  <Override PartName="/ppt/media/image23.png" ContentType="image/png"/>
  <Override PartName="/ppt/media/image22.png" ContentType="image/png"/>
  <Override PartName="/ppt/media/image18.png" ContentType="image/png"/>
  <Override PartName="/ppt/media/image5.jpeg" ContentType="image/jpeg"/>
  <Override PartName="/ppt/media/image4.jpeg" ContentType="image/jpeg"/>
  <Override PartName="/ppt/media/image14.png" ContentType="image/png"/>
  <Override PartName="/ppt/media/image6.jpeg" ContentType="image/jpeg"/>
  <Override PartName="/ppt/media/image7.jpeg" ContentType="image/jpeg"/>
  <Override PartName="/ppt/media/image13.png" ContentType="image/png"/>
  <Override PartName="/ppt/media/image19.jpeg" ContentType="image/jpeg"/>
  <Override PartName="/ppt/media/image17.jpeg" ContentType="image/jpeg"/>
  <Override PartName="/ppt/media/image15.jpeg" ContentType="image/jpeg"/>
  <Override PartName="/ppt/media/image10.jpeg" ContentType="image/jpeg"/>
  <Override PartName="/ppt/media/image11.jpeg" ContentType="image/jpeg"/>
  <Override PartName="/ppt/media/image12.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p>
            <a:pPr algn="r"/>
            <a:fld id="{798F8806-A8F6-4D0F-BDA6-8B75A959679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685800" y="1143000"/>
            <a:ext cx="5485680" cy="3085560"/>
          </a:xfrm>
          <a:prstGeom prst="rect">
            <a:avLst/>
          </a:prstGeom>
        </p:spPr>
      </p:sp>
      <p:sp>
        <p:nvSpPr>
          <p:cNvPr id="210" name="PlaceHolder 2"/>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21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05FCDDD-69EF-4419-A528-A3ACE3AD7E10}" type="slidenum">
              <a:rPr b="0" lang="en-US" sz="1400" spc="-1" strike="noStrike">
                <a:latin typeface="Times New Roman"/>
              </a:rPr>
              <a:t>&lt;number&gt;</a:t>
            </a:fld>
            <a:endParaRPr b="0" lang="en-US" sz="14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5680" cy="3085560"/>
          </a:xfrm>
          <a:prstGeom prst="rect">
            <a:avLst/>
          </a:prstGeom>
        </p:spPr>
      </p:sp>
      <p:sp>
        <p:nvSpPr>
          <p:cNvPr id="237"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3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0EFEF06-9A47-438E-B3A5-61B7E17F8E35}" type="slidenum">
              <a:rPr b="0" lang="en-US" sz="1400" spc="-1" strike="noStrike">
                <a:latin typeface="Times New Roman"/>
              </a:rPr>
              <a:t>&lt;number&gt;</a:t>
            </a:fld>
            <a:endParaRPr b="0" lang="en-US"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5680" cy="3085560"/>
          </a:xfrm>
          <a:prstGeom prst="rect">
            <a:avLst/>
          </a:prstGeom>
        </p:spPr>
      </p:sp>
      <p:sp>
        <p:nvSpPr>
          <p:cNvPr id="240"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4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EA8E665B-4995-43C7-B888-8C96AA79F9F2}" type="slidenum">
              <a:rPr b="0" lang="en-US" sz="1400" spc="-1" strike="noStrike">
                <a:latin typeface="Times New Roman"/>
              </a:rPr>
              <a:t>&lt;number&gt;</a:t>
            </a:fld>
            <a:endParaRPr b="0" lang="en-US"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5680" cy="3085560"/>
          </a:xfrm>
          <a:prstGeom prst="rect">
            <a:avLst/>
          </a:prstGeom>
        </p:spPr>
      </p:sp>
      <p:sp>
        <p:nvSpPr>
          <p:cNvPr id="243"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4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61FCF2E-1E54-44E6-9288-C89E9BA790C4}" type="slidenum">
              <a:rPr b="0" lang="en-US" sz="1400" spc="-1" strike="noStrike">
                <a:latin typeface="Times New Roman"/>
              </a:rPr>
              <a:t>&lt;number&gt;</a:t>
            </a:fld>
            <a:endParaRPr b="0" lang="en-US"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5680" cy="3085560"/>
          </a:xfrm>
          <a:prstGeom prst="rect">
            <a:avLst/>
          </a:prstGeom>
        </p:spPr>
      </p:sp>
      <p:sp>
        <p:nvSpPr>
          <p:cNvPr id="246"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4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099D2E2-71B0-460A-B21C-555AC79DAC3B}" type="slidenum">
              <a:rPr b="0" lang="en-US" sz="1400" spc="-1" strike="noStrike">
                <a:latin typeface="Times New Roman"/>
              </a:rPr>
              <a:t>&lt;number&gt;</a:t>
            </a:fld>
            <a:endParaRPr b="0" lang="en-US"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5680" cy="3085560"/>
          </a:xfrm>
          <a:prstGeom prst="rect">
            <a:avLst/>
          </a:prstGeom>
        </p:spPr>
      </p:sp>
      <p:sp>
        <p:nvSpPr>
          <p:cNvPr id="249"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5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FA52E701-715B-4007-AC98-2EE50740A74F}" type="slidenum">
              <a:rPr b="0" lang="en-US" sz="1400" spc="-1" strike="noStrike">
                <a:latin typeface="Times New Roman"/>
              </a:rPr>
              <a:t>&lt;number&gt;</a:t>
            </a:fld>
            <a:endParaRPr b="0" lang="en-US"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5680" cy="3085560"/>
          </a:xfrm>
          <a:prstGeom prst="rect">
            <a:avLst/>
          </a:prstGeom>
        </p:spPr>
      </p:sp>
      <p:sp>
        <p:nvSpPr>
          <p:cNvPr id="252"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5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9AED960-5395-4F81-BAAD-743C1E5BFFB1}" type="slidenum">
              <a:rPr b="0" lang="en-US" sz="1400" spc="-1" strike="noStrike">
                <a:latin typeface="Times New Roman"/>
              </a:rPr>
              <a:t>&lt;number&gt;</a:t>
            </a:fld>
            <a:endParaRPr b="0" lang="en-US"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5680" cy="3085560"/>
          </a:xfrm>
          <a:prstGeom prst="rect">
            <a:avLst/>
          </a:prstGeom>
        </p:spPr>
      </p:sp>
      <p:sp>
        <p:nvSpPr>
          <p:cNvPr id="255"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5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26D9E10-E558-4890-89BA-9D35FCEF41A1}" type="slidenum">
              <a:rPr b="0" lang="en-US" sz="1400" spc="-1" strike="noStrike">
                <a:latin typeface="Times New Roman"/>
              </a:rPr>
              <a:t>&lt;number&gt;</a:t>
            </a:fld>
            <a:endParaRPr b="0" lang="en-US" sz="14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5680" cy="3085560"/>
          </a:xfrm>
          <a:prstGeom prst="rect">
            <a:avLst/>
          </a:prstGeom>
        </p:spPr>
      </p:sp>
      <p:sp>
        <p:nvSpPr>
          <p:cNvPr id="258"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5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27FC9E6-6422-4EEB-9B88-65AADBD77572}" type="slidenum">
              <a:rPr b="0" lang="en-US" sz="1400" spc="-1" strike="noStrike">
                <a:latin typeface="Times New Roman"/>
              </a:rPr>
              <a:t>&lt;number&gt;</a:t>
            </a:fld>
            <a:endParaRPr b="0" lang="en-US" sz="14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5680" cy="3085560"/>
          </a:xfrm>
          <a:prstGeom prst="rect">
            <a:avLst/>
          </a:prstGeom>
        </p:spPr>
      </p:sp>
      <p:sp>
        <p:nvSpPr>
          <p:cNvPr id="261"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6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CD6F84E-6383-4FA1-BB78-E50946ED19E5}" type="slidenum">
              <a:rPr b="0" lang="en-US" sz="1400" spc="-1" strike="noStrike">
                <a:latin typeface="Times New Roman"/>
              </a:rPr>
              <a:t>&lt;number&gt;</a:t>
            </a:fld>
            <a:endParaRPr b="0" lang="en-US" sz="14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5680" cy="3085560"/>
          </a:xfrm>
          <a:prstGeom prst="rect">
            <a:avLst/>
          </a:prstGeom>
        </p:spPr>
      </p:sp>
      <p:sp>
        <p:nvSpPr>
          <p:cNvPr id="264"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6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7D15B4E-6CF2-414C-96F9-C752F1002C4A}" type="slidenum">
              <a:rPr b="0" lang="en-US" sz="1400" spc="-1" strike="noStrike">
                <a:latin typeface="Times New Roman"/>
              </a:rPr>
              <a:t>&lt;number&gt;</a:t>
            </a:fld>
            <a:endParaRPr b="0" lang="en-US" sz="14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685800" y="1143000"/>
            <a:ext cx="5485680" cy="3085560"/>
          </a:xfrm>
          <a:prstGeom prst="rect">
            <a:avLst/>
          </a:prstGeom>
        </p:spPr>
      </p:sp>
      <p:sp>
        <p:nvSpPr>
          <p:cNvPr id="213" name="PlaceHolder 2"/>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21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E5E428F-9161-4639-8BD2-18F46F74A6F0}" type="slidenum">
              <a:rPr b="0" lang="en-US" sz="1400" spc="-1" strike="noStrike">
                <a:latin typeface="Times New Roman"/>
              </a:rPr>
              <a:t>&lt;number&gt;</a:t>
            </a:fld>
            <a:endParaRPr b="0" lang="en-US" sz="14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5680" cy="3085560"/>
          </a:xfrm>
          <a:prstGeom prst="rect">
            <a:avLst/>
          </a:prstGeom>
        </p:spPr>
      </p:sp>
      <p:sp>
        <p:nvSpPr>
          <p:cNvPr id="267"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6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24A1FCF-0A76-4260-A65D-9B14B6893A56}" type="slidenum">
              <a:rPr b="0" lang="en-US" sz="1400" spc="-1" strike="noStrike">
                <a:latin typeface="Times New Roman"/>
              </a:rPr>
              <a:t>&lt;number&gt;</a:t>
            </a:fld>
            <a:endParaRPr b="0" lang="en-US"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5680" cy="3085560"/>
          </a:xfrm>
          <a:prstGeom prst="rect">
            <a:avLst/>
          </a:prstGeom>
        </p:spPr>
      </p:sp>
      <p:sp>
        <p:nvSpPr>
          <p:cNvPr id="270"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7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FA80591-E01B-4BA9-A80E-AC147A345A83}" type="slidenum">
              <a:rPr b="0" lang="en-US" sz="1400" spc="-1" strike="noStrike">
                <a:latin typeface="Times New Roman"/>
              </a:rPr>
              <a:t>&lt;number&gt;</a:t>
            </a:fld>
            <a:endParaRPr b="0" lang="en-US" sz="14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685800" y="1143000"/>
            <a:ext cx="5485680" cy="3085560"/>
          </a:xfrm>
          <a:prstGeom prst="rect">
            <a:avLst/>
          </a:prstGeom>
        </p:spPr>
      </p:sp>
      <p:sp>
        <p:nvSpPr>
          <p:cNvPr id="273"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7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7646D543-DAD6-42F0-A2A4-66A50DA23B34}" type="slidenum">
              <a:rPr b="0" lang="en-US" sz="1400" spc="-1" strike="noStrike">
                <a:latin typeface="Times New Roman"/>
              </a:rPr>
              <a:t>&lt;number&gt;</a:t>
            </a:fld>
            <a:endParaRPr b="0" lang="en-US" sz="14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685800" y="1143000"/>
            <a:ext cx="5485680" cy="3085560"/>
          </a:xfrm>
          <a:prstGeom prst="rect">
            <a:avLst/>
          </a:prstGeom>
        </p:spPr>
      </p:sp>
      <p:sp>
        <p:nvSpPr>
          <p:cNvPr id="276"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7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5484BFD-8FF3-4F3E-941F-C243874E9F09}" type="slidenum">
              <a:rPr b="0" lang="en-US" sz="1400" spc="-1" strike="noStrike">
                <a:latin typeface="Times New Roman"/>
              </a:rPr>
              <a:t>&lt;number&gt;</a:t>
            </a:fld>
            <a:endParaRPr b="0" lang="en-US" sz="14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685800" y="1143000"/>
            <a:ext cx="5485680" cy="3085560"/>
          </a:xfrm>
          <a:prstGeom prst="rect">
            <a:avLst/>
          </a:prstGeom>
        </p:spPr>
      </p:sp>
      <p:sp>
        <p:nvSpPr>
          <p:cNvPr id="279"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8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4DEDD6E-BF25-4D71-99CE-DA50FCB98CBC}" type="slidenum">
              <a:rPr b="0" lang="en-US" sz="1400" spc="-1" strike="noStrike">
                <a:latin typeface="Times New Roman"/>
              </a:rPr>
              <a:t>&lt;number&gt;</a:t>
            </a:fld>
            <a:endParaRPr b="0" lang="en-US" sz="14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685800" y="1143000"/>
            <a:ext cx="5485680" cy="3085560"/>
          </a:xfrm>
          <a:prstGeom prst="rect">
            <a:avLst/>
          </a:prstGeom>
        </p:spPr>
      </p:sp>
      <p:sp>
        <p:nvSpPr>
          <p:cNvPr id="282"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8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E471D14-036F-4A4E-85C1-B6A9F4106493}" type="slidenum">
              <a:rPr b="0" lang="en-US" sz="1400" spc="-1" strike="noStrike">
                <a:latin typeface="Times New Roman"/>
              </a:rPr>
              <a:t>&lt;number&gt;</a:t>
            </a:fld>
            <a:endParaRPr b="0" lang="en-US" sz="14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5680" cy="3085560"/>
          </a:xfrm>
          <a:prstGeom prst="rect">
            <a:avLst/>
          </a:prstGeom>
        </p:spPr>
      </p:sp>
      <p:sp>
        <p:nvSpPr>
          <p:cNvPr id="285"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8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652C87C-486A-4C75-95A5-2B9F1B4EFBB5}" type="slidenum">
              <a:rPr b="0" lang="en-US" sz="1400" spc="-1" strike="noStrike">
                <a:latin typeface="Times New Roman"/>
              </a:rPr>
              <a:t>&lt;number&gt;</a:t>
            </a:fld>
            <a:endParaRPr b="0" lang="en-US" sz="14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5680" cy="3085560"/>
          </a:xfrm>
          <a:prstGeom prst="rect">
            <a:avLst/>
          </a:prstGeom>
        </p:spPr>
      </p:sp>
      <p:sp>
        <p:nvSpPr>
          <p:cNvPr id="288"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8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1BC8580-B85B-4ADC-9C91-2FCA307D4C46}" type="slidenum">
              <a:rPr b="0" lang="en-US" sz="1400" spc="-1" strike="noStrike">
                <a:latin typeface="Times New Roman"/>
              </a:rPr>
              <a:t>&lt;number&gt;</a:t>
            </a:fld>
            <a:endParaRPr b="0" lang="en-US" sz="14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5680" cy="3085560"/>
          </a:xfrm>
          <a:prstGeom prst="rect">
            <a:avLst/>
          </a:prstGeom>
        </p:spPr>
      </p:sp>
      <p:sp>
        <p:nvSpPr>
          <p:cNvPr id="291"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9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80E7D84-1EAF-43E7-8A2E-AAFE72ECECE3}" type="slidenum">
              <a:rPr b="0" lang="en-US" sz="1400" spc="-1" strike="noStrike">
                <a:latin typeface="Times New Roman"/>
              </a:rPr>
              <a:t>&lt;number&gt;</a:t>
            </a:fld>
            <a:endParaRPr b="0" lang="en-US" sz="14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685800" y="1143000"/>
            <a:ext cx="5485680" cy="3085560"/>
          </a:xfrm>
          <a:prstGeom prst="rect">
            <a:avLst/>
          </a:prstGeom>
        </p:spPr>
      </p:sp>
      <p:sp>
        <p:nvSpPr>
          <p:cNvPr id="294"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9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CF80F60-445F-4BEB-BEDE-6A36E67BBFFA}" type="slidenum">
              <a:rPr b="0" lang="en-US" sz="1400" spc="-1" strike="noStrike">
                <a:latin typeface="Times New Roman"/>
              </a:rPr>
              <a:t>&lt;number&gt;</a:t>
            </a:fld>
            <a:endParaRPr b="0" lang="en-US"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5680" cy="3085560"/>
          </a:xfrm>
          <a:prstGeom prst="rect">
            <a:avLst/>
          </a:prstGeom>
        </p:spPr>
      </p:sp>
      <p:sp>
        <p:nvSpPr>
          <p:cNvPr id="216"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1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6B84A75-64C1-40E3-9B9E-DE285257C96A}" type="slidenum">
              <a:rPr b="0" lang="en-US" sz="1400" spc="-1" strike="noStrike">
                <a:latin typeface="Times New Roman"/>
              </a:rPr>
              <a:t>&lt;number&gt;</a:t>
            </a:fld>
            <a:endParaRPr b="0" lang="en-US" sz="14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5680" cy="3085560"/>
          </a:xfrm>
          <a:prstGeom prst="rect">
            <a:avLst/>
          </a:prstGeom>
        </p:spPr>
      </p:sp>
      <p:sp>
        <p:nvSpPr>
          <p:cNvPr id="297"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9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169B601-3399-44F9-98BA-54DA545848C9}" type="slidenum">
              <a:rPr b="0" lang="en-US" sz="1400" spc="-1" strike="noStrike">
                <a:latin typeface="Times New Roman"/>
              </a:rPr>
              <a:t>&lt;number&gt;</a:t>
            </a:fld>
            <a:endParaRPr b="0" lang="en-US" sz="14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5680" cy="3085560"/>
          </a:xfrm>
          <a:prstGeom prst="rect">
            <a:avLst/>
          </a:prstGeom>
        </p:spPr>
      </p:sp>
      <p:sp>
        <p:nvSpPr>
          <p:cNvPr id="300"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30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FE6858C0-70A4-4891-A0F1-3756BE34DEC8}" type="slidenum">
              <a:rPr b="0" lang="en-US" sz="1400" spc="-1" strike="noStrike">
                <a:latin typeface="Times New Roman"/>
              </a:rPr>
              <a:t>&lt;number&gt;</a:t>
            </a:fld>
            <a:endParaRPr b="0" lang="en-US" sz="14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5680" cy="3085560"/>
          </a:xfrm>
          <a:prstGeom prst="rect">
            <a:avLst/>
          </a:prstGeom>
        </p:spPr>
      </p:sp>
      <p:sp>
        <p:nvSpPr>
          <p:cNvPr id="303"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30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5064129A-C250-4851-A394-37CB849B435B}" type="slidenum">
              <a:rPr b="0" lang="en-US" sz="1400" spc="-1" strike="noStrike">
                <a:latin typeface="Times New Roman"/>
              </a:rPr>
              <a:t>&lt;number&gt;</a:t>
            </a:fld>
            <a:endParaRPr b="0" lang="en-US" sz="14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5680" cy="3085560"/>
          </a:xfrm>
          <a:prstGeom prst="rect">
            <a:avLst/>
          </a:prstGeom>
        </p:spPr>
      </p:sp>
      <p:sp>
        <p:nvSpPr>
          <p:cNvPr id="306"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30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29C6365-A36C-4136-91C1-C6669B17DD63}" type="slidenum">
              <a:rPr b="0" lang="en-US" sz="1400" spc="-1" strike="noStrike">
                <a:latin typeface="Times New Roman"/>
              </a:rPr>
              <a:t>&lt;number&gt;</a:t>
            </a:fld>
            <a:endParaRPr b="0" lang="en-US" sz="14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5680" cy="3085560"/>
          </a:xfrm>
          <a:prstGeom prst="rect">
            <a:avLst/>
          </a:prstGeom>
        </p:spPr>
      </p:sp>
      <p:sp>
        <p:nvSpPr>
          <p:cNvPr id="309"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31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581EEAA-664E-45CC-9B56-4E564EE0952A}" type="slidenum">
              <a:rPr b="0" lang="en-US" sz="1400" spc="-1" strike="noStrike">
                <a:latin typeface="Times New Roman"/>
              </a:rPr>
              <a:t>&lt;number&gt;</a:t>
            </a:fld>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685800" y="1143000"/>
            <a:ext cx="5485680" cy="3085560"/>
          </a:xfrm>
          <a:prstGeom prst="rect">
            <a:avLst/>
          </a:prstGeom>
        </p:spPr>
      </p:sp>
      <p:sp>
        <p:nvSpPr>
          <p:cNvPr id="219"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2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79C4367E-D633-45A8-A6C0-24A349BF4335}" type="slidenum">
              <a:rPr b="0" lang="en-US" sz="1400" spc="-1" strike="noStrike">
                <a:latin typeface="Times New Roman"/>
              </a:rPr>
              <a:t>&lt;number&gt;</a:t>
            </a:fld>
            <a:endParaRPr b="0" lang="en-US"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685800" y="1143000"/>
            <a:ext cx="5485680" cy="3085560"/>
          </a:xfrm>
          <a:prstGeom prst="rect">
            <a:avLst/>
          </a:prstGeom>
        </p:spPr>
      </p:sp>
      <p:sp>
        <p:nvSpPr>
          <p:cNvPr id="222"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2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31CA3F5-C06A-4008-9D44-9130D609A308}" type="slidenum">
              <a:rPr b="0" lang="en-US" sz="1400" spc="-1" strike="noStrike">
                <a:latin typeface="Times New Roman"/>
              </a:rPr>
              <a:t>&lt;number&gt;</a:t>
            </a:fld>
            <a:endParaRPr b="0" lang="en-US" sz="14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685800" y="1143000"/>
            <a:ext cx="5485680" cy="3085560"/>
          </a:xfrm>
          <a:prstGeom prst="rect">
            <a:avLst/>
          </a:prstGeom>
        </p:spPr>
      </p:sp>
      <p:sp>
        <p:nvSpPr>
          <p:cNvPr id="225"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2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5F553BA-CF46-4D08-A338-2473EBF2BA65}" type="slidenum">
              <a:rPr b="0" lang="en-US" sz="1400" spc="-1" strike="noStrike">
                <a:latin typeface="Times New Roman"/>
              </a:rPr>
              <a:t>&lt;number&gt;</a:t>
            </a:fld>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5680" cy="3085560"/>
          </a:xfrm>
          <a:prstGeom prst="rect">
            <a:avLst/>
          </a:prstGeom>
        </p:spPr>
      </p:sp>
      <p:sp>
        <p:nvSpPr>
          <p:cNvPr id="228"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2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5F9F59B-361F-4B24-B89F-517B610CF494}" type="slidenum">
              <a:rPr b="0" lang="en-US" sz="1400" spc="-1" strike="noStrike">
                <a:latin typeface="Times New Roman"/>
              </a:rPr>
              <a:t>&lt;number&gt;</a:t>
            </a:fld>
            <a:endParaRPr b="0" lang="en-US"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5680" cy="3085560"/>
          </a:xfrm>
          <a:prstGeom prst="rect">
            <a:avLst/>
          </a:prstGeom>
        </p:spPr>
      </p:sp>
      <p:sp>
        <p:nvSpPr>
          <p:cNvPr id="231"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3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D8AB8DB-E3D8-4271-8F57-D44648D12027}" type="slidenum">
              <a:rPr b="0" lang="en-US" sz="1400" spc="-1" strike="noStrike">
                <a:latin typeface="Times New Roman"/>
              </a:rPr>
              <a:t>&lt;number&gt;</a:t>
            </a:fld>
            <a:endParaRPr b="0" lang="en-US"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5680" cy="3085560"/>
          </a:xfrm>
          <a:prstGeom prst="rect">
            <a:avLst/>
          </a:prstGeom>
        </p:spPr>
      </p:sp>
      <p:sp>
        <p:nvSpPr>
          <p:cNvPr id="234" name="PlaceHolder 2"/>
          <p:cNvSpPr>
            <a:spLocks noGrp="1"/>
          </p:cNvSpPr>
          <p:nvPr>
            <p:ph type="body"/>
          </p:nvPr>
        </p:nvSpPr>
        <p:spPr>
          <a:xfrm>
            <a:off x="685800" y="4400640"/>
            <a:ext cx="5485680" cy="3600000"/>
          </a:xfrm>
          <a:prstGeom prst="rect">
            <a:avLst/>
          </a:prstGeom>
        </p:spPr>
        <p:txBody>
          <a:bodyPr lIns="0" rIns="0" tIns="0" bIns="0"/>
          <a:p>
            <a:endParaRPr b="0" lang="en-US" sz="2000" spc="-1" strike="noStrike">
              <a:latin typeface="Arial"/>
            </a:endParaRPr>
          </a:p>
        </p:txBody>
      </p:sp>
      <p:sp>
        <p:nvSpPr>
          <p:cNvPr id="23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E4FBC51-22A8-404E-971B-953CDB9BDFA8}" type="slidenum">
              <a:rPr b="0" lang="en-US" sz="1400" spc="-1" strike="noStrike">
                <a:latin typeface="Times New Roman"/>
              </a:rPr>
              <a:t>&lt;number&gt;</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4;p14" descr=""/>
          <p:cNvPicPr/>
          <p:nvPr/>
        </p:nvPicPr>
        <p:blipFill>
          <a:blip r:embed="rId2"/>
          <a:stretch/>
        </p:blipFill>
        <p:spPr>
          <a:xfrm>
            <a:off x="9825840" y="6356520"/>
            <a:ext cx="1527120" cy="385920"/>
          </a:xfrm>
          <a:prstGeom prst="rect">
            <a:avLst/>
          </a:prstGeom>
          <a:ln>
            <a:noFill/>
          </a:ln>
        </p:spPr>
      </p:pic>
      <p:pic>
        <p:nvPicPr>
          <p:cNvPr id="1" name="Google Shape;20;p15" descr=""/>
          <p:cNvPicPr/>
          <p:nvPr/>
        </p:nvPicPr>
        <p:blipFill>
          <a:blip r:embed="rId3"/>
          <a:srcRect l="0" t="0" r="0" b="26318"/>
          <a:stretch/>
        </p:blipFill>
        <p:spPr>
          <a:xfrm>
            <a:off x="4025880" y="306360"/>
            <a:ext cx="3447360" cy="167436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14;p14" descr=""/>
          <p:cNvPicPr/>
          <p:nvPr/>
        </p:nvPicPr>
        <p:blipFill>
          <a:blip r:embed="rId2"/>
          <a:stretch/>
        </p:blipFill>
        <p:spPr>
          <a:xfrm>
            <a:off x="9825840" y="6356520"/>
            <a:ext cx="1527120" cy="38592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1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0" y="2971080"/>
            <a:ext cx="12191400" cy="9104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lang="en-US" sz="4860" spc="-1" strike="noStrike">
                <a:solidFill>
                  <a:srgbClr val="125da2"/>
                </a:solidFill>
                <a:latin typeface="Open Sans"/>
                <a:ea typeface="Open Sans"/>
              </a:rPr>
              <a:t>Introduction to Machine Learning</a:t>
            </a:r>
            <a:endParaRPr b="0" lang="en-US" sz="486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16"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Dataset</a:t>
            </a:r>
            <a:endParaRPr b="0" lang="en-US" sz="3000" spc="-1" strike="noStrike">
              <a:latin typeface="Arial"/>
            </a:endParaRPr>
          </a:p>
        </p:txBody>
      </p:sp>
      <p:sp>
        <p:nvSpPr>
          <p:cNvPr id="117" name="CustomShape 3"/>
          <p:cNvSpPr/>
          <p:nvPr/>
        </p:nvSpPr>
        <p:spPr>
          <a:xfrm>
            <a:off x="540360" y="2296800"/>
            <a:ext cx="5555160" cy="3913200"/>
          </a:xfrm>
          <a:prstGeom prst="rect">
            <a:avLst/>
          </a:prstGeom>
          <a:noFill/>
          <a:ln>
            <a:noFill/>
          </a:ln>
        </p:spPr>
        <p:style>
          <a:lnRef idx="0"/>
          <a:fillRef idx="0"/>
          <a:effectRef idx="0"/>
          <a:fontRef idx="minor"/>
        </p:style>
        <p:txBody>
          <a:bodyPr lIns="90000" rIns="90000" tIns="91440" bIns="91440"/>
          <a:p>
            <a:pPr marL="457200" indent="-342360">
              <a:lnSpc>
                <a:spcPct val="114000"/>
              </a:lnSpc>
              <a:spcBef>
                <a:spcPts val="99"/>
              </a:spcBef>
              <a:buClr>
                <a:srgbClr val="414042"/>
              </a:buClr>
              <a:buFont typeface="Roboto"/>
              <a:buChar char="➔"/>
            </a:pPr>
            <a:r>
              <a:rPr b="0" lang="en-US" sz="1800" spc="-1" strike="noStrike">
                <a:solidFill>
                  <a:srgbClr val="434343"/>
                </a:solidFill>
                <a:latin typeface="Roboto"/>
                <a:ea typeface="Roboto"/>
              </a:rPr>
              <a:t>A data set (or dataset) is a collection of data.</a:t>
            </a:r>
            <a:endParaRPr b="0" lang="en-US" sz="1800" spc="-1" strike="noStrike">
              <a:latin typeface="Arial"/>
            </a:endParaRPr>
          </a:p>
          <a:p>
            <a:pPr marL="457200">
              <a:lnSpc>
                <a:spcPct val="114000"/>
              </a:lnSpc>
              <a:spcBef>
                <a:spcPts val="99"/>
              </a:spcBef>
            </a:pPr>
            <a:endParaRPr b="0" lang="en-US" sz="1800" spc="-1" strike="noStrike">
              <a:latin typeface="Arial"/>
            </a:endParaRPr>
          </a:p>
          <a:p>
            <a:pPr marL="457200" indent="-342360">
              <a:lnSpc>
                <a:spcPct val="114000"/>
              </a:lnSpc>
              <a:spcBef>
                <a:spcPts val="99"/>
              </a:spcBef>
              <a:buClr>
                <a:srgbClr val="414042"/>
              </a:buClr>
              <a:buFont typeface="Roboto"/>
              <a:buChar char="➔"/>
            </a:pPr>
            <a:r>
              <a:rPr b="0" lang="en-US" sz="1800" spc="-1" strike="noStrike">
                <a:solidFill>
                  <a:srgbClr val="434343"/>
                </a:solidFill>
                <a:latin typeface="Roboto"/>
                <a:ea typeface="Roboto"/>
              </a:rPr>
              <a:t>Dataset is a table, where every column of a dataset represents values of a particular variable, and each row corresponds to a given record of the dataset.</a:t>
            </a:r>
            <a:endParaRPr b="0" lang="en-US" sz="1800" spc="-1" strike="noStrike">
              <a:latin typeface="Arial"/>
            </a:endParaRPr>
          </a:p>
          <a:p>
            <a:pPr marL="457200">
              <a:lnSpc>
                <a:spcPct val="114000"/>
              </a:lnSpc>
              <a:spcBef>
                <a:spcPts val="99"/>
              </a:spcBef>
            </a:pPr>
            <a:endParaRPr b="0" lang="en-US" sz="1800" spc="-1" strike="noStrike">
              <a:latin typeface="Arial"/>
            </a:endParaRPr>
          </a:p>
          <a:p>
            <a:pPr marL="457200" indent="-342360">
              <a:lnSpc>
                <a:spcPct val="114000"/>
              </a:lnSpc>
              <a:spcBef>
                <a:spcPts val="99"/>
              </a:spcBef>
              <a:buClr>
                <a:srgbClr val="434343"/>
              </a:buClr>
              <a:buFont typeface="Roboto"/>
              <a:buChar char="➔"/>
            </a:pPr>
            <a:r>
              <a:rPr b="0" lang="en-US" sz="1800" spc="-1" strike="noStrike">
                <a:solidFill>
                  <a:srgbClr val="434343"/>
                </a:solidFill>
                <a:latin typeface="Roboto"/>
                <a:ea typeface="Roboto"/>
              </a:rPr>
              <a:t>Each value in the dataset is regarded as a datapoint</a:t>
            </a:r>
            <a:endParaRPr b="0" lang="en-US" sz="1800" spc="-1" strike="noStrike">
              <a:latin typeface="Arial"/>
            </a:endParaRPr>
          </a:p>
          <a:p>
            <a:pPr marL="457200">
              <a:lnSpc>
                <a:spcPct val="114000"/>
              </a:lnSpc>
              <a:spcBef>
                <a:spcPts val="99"/>
              </a:spcBef>
            </a:pPr>
            <a:endParaRPr b="0" lang="en-US" sz="1800" spc="-1" strike="noStrike">
              <a:latin typeface="Arial"/>
            </a:endParaRPr>
          </a:p>
          <a:p>
            <a:pPr marL="457200" indent="-342360">
              <a:lnSpc>
                <a:spcPct val="114000"/>
              </a:lnSpc>
              <a:spcBef>
                <a:spcPts val="99"/>
              </a:spcBef>
              <a:buClr>
                <a:srgbClr val="434343"/>
              </a:buClr>
              <a:buFont typeface="Roboto"/>
              <a:buChar char="➔"/>
            </a:pPr>
            <a:r>
              <a:rPr b="0" lang="en-US" sz="1800" spc="-1" strike="noStrike">
                <a:solidFill>
                  <a:srgbClr val="434343"/>
                </a:solidFill>
                <a:latin typeface="Roboto"/>
                <a:ea typeface="Roboto"/>
              </a:rPr>
              <a:t>The last column of data usually contains </a:t>
            </a:r>
            <a:r>
              <a:rPr b="1" lang="en-US" sz="1800" spc="-1" strike="noStrike">
                <a:solidFill>
                  <a:srgbClr val="434343"/>
                </a:solidFill>
                <a:latin typeface="Roboto"/>
                <a:ea typeface="Roboto"/>
              </a:rPr>
              <a:t>labels</a:t>
            </a:r>
            <a:endParaRPr b="0" lang="en-US" sz="1800" spc="-1" strike="noStrike">
              <a:latin typeface="Arial"/>
            </a:endParaRPr>
          </a:p>
        </p:txBody>
      </p:sp>
      <p:pic>
        <p:nvPicPr>
          <p:cNvPr id="118" name="Google Shape;139;g75f66ec15a_0_93" descr=""/>
          <p:cNvPicPr/>
          <p:nvPr/>
        </p:nvPicPr>
        <p:blipFill>
          <a:blip r:embed="rId1"/>
          <a:srcRect l="4876" t="16613" r="5128" b="1176"/>
          <a:stretch/>
        </p:blipFill>
        <p:spPr>
          <a:xfrm>
            <a:off x="6826680" y="2309040"/>
            <a:ext cx="4094280" cy="3209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20"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Label</a:t>
            </a:r>
            <a:endParaRPr b="0" lang="en-US" sz="3000" spc="-1" strike="noStrike">
              <a:latin typeface="Arial"/>
            </a:endParaRPr>
          </a:p>
        </p:txBody>
      </p:sp>
      <p:sp>
        <p:nvSpPr>
          <p:cNvPr id="121" name="CustomShape 3"/>
          <p:cNvSpPr/>
          <p:nvPr/>
        </p:nvSpPr>
        <p:spPr>
          <a:xfrm>
            <a:off x="540360" y="2068200"/>
            <a:ext cx="11367360" cy="386892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A label or target is referred as the output of the data.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A labelled dataset contains label which can be any output to classify the data such as cats or dogs, 0s or 1s.</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When a model is trained it predicts the labels of the data given to it also known as classes</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In machine learning, if labels are not in numeric form, then we convert them into numeric form</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For example Apple=0, Pear=1, etc</a:t>
            </a:r>
            <a:endParaRPr b="0" lang="en-US" sz="1800" spc="-1" strike="noStrike">
              <a:latin typeface="Arial"/>
            </a:endParaRPr>
          </a:p>
        </p:txBody>
      </p:sp>
      <p:pic>
        <p:nvPicPr>
          <p:cNvPr id="122" name="Google Shape;148;g75f66ec15a_0_98" descr=""/>
          <p:cNvPicPr/>
          <p:nvPr/>
        </p:nvPicPr>
        <p:blipFill>
          <a:blip r:embed="rId1"/>
          <a:stretch/>
        </p:blipFill>
        <p:spPr>
          <a:xfrm>
            <a:off x="5364000" y="3987360"/>
            <a:ext cx="5517000" cy="20314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24"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Features</a:t>
            </a:r>
            <a:endParaRPr b="0" lang="en-US" sz="3000" spc="-1" strike="noStrike">
              <a:latin typeface="Arial"/>
            </a:endParaRPr>
          </a:p>
        </p:txBody>
      </p:sp>
      <p:sp>
        <p:nvSpPr>
          <p:cNvPr id="125" name="CustomShape 3"/>
          <p:cNvSpPr/>
          <p:nvPr/>
        </p:nvSpPr>
        <p:spPr>
          <a:xfrm>
            <a:off x="540360" y="2296800"/>
            <a:ext cx="11573640" cy="401616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222222"/>
                </a:solidFill>
                <a:latin typeface="Arial"/>
                <a:ea typeface="Arial"/>
              </a:rPr>
              <a:t>A feature is an individual measurable property or characteristic of a phenomenon being observed.</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Previously we used the term data points, in machine learning data points are formed by features.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A feature is a finite number which is observed by the observer</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There are a lot of feature extraction techniques available</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Performance of Model depends a lot on the features that we have selected</a:t>
            </a:r>
            <a:endParaRPr b="0" lang="en-US" sz="1800" spc="-1" strike="noStrike">
              <a:latin typeface="Arial"/>
            </a:endParaRPr>
          </a:p>
        </p:txBody>
      </p:sp>
      <p:pic>
        <p:nvPicPr>
          <p:cNvPr id="126" name="Google Shape;157;g75f66ec15a_0_103" descr=""/>
          <p:cNvPicPr/>
          <p:nvPr/>
        </p:nvPicPr>
        <p:blipFill>
          <a:blip r:embed="rId1"/>
          <a:stretch/>
        </p:blipFill>
        <p:spPr>
          <a:xfrm>
            <a:off x="3412440" y="4389120"/>
            <a:ext cx="4633920" cy="21920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28"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Splitting the data</a:t>
            </a:r>
            <a:endParaRPr b="0" lang="en-US" sz="3000" spc="-1" strike="noStrike">
              <a:latin typeface="Arial"/>
            </a:endParaRPr>
          </a:p>
        </p:txBody>
      </p:sp>
      <p:sp>
        <p:nvSpPr>
          <p:cNvPr id="129" name="CustomShape 3"/>
          <p:cNvSpPr/>
          <p:nvPr/>
        </p:nvSpPr>
        <p:spPr>
          <a:xfrm>
            <a:off x="540360" y="2296800"/>
            <a:ext cx="8519760" cy="33382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Training data</a:t>
            </a:r>
            <a:endParaRPr b="0" lang="en-US" sz="1800" spc="-1" strike="noStrike">
              <a:latin typeface="Arial"/>
            </a:endParaRPr>
          </a:p>
          <a:p>
            <a:pPr marL="457200">
              <a:lnSpc>
                <a:spcPct val="115000"/>
              </a:lnSpc>
            </a:pP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Testing data</a:t>
            </a:r>
            <a:endParaRPr b="0" lang="en-US" sz="1800" spc="-1" strike="noStrike">
              <a:latin typeface="Arial"/>
            </a:endParaRPr>
          </a:p>
          <a:p>
            <a:pPr marL="457200">
              <a:lnSpc>
                <a:spcPct val="115000"/>
              </a:lnSpc>
            </a:pPr>
            <a:endParaRPr b="0" lang="en-US" sz="1800" spc="-1" strike="noStrike">
              <a:latin typeface="Arial"/>
            </a:endParaRPr>
          </a:p>
          <a:p>
            <a:pPr marL="457200">
              <a:lnSpc>
                <a:spcPct val="115000"/>
              </a:lnSpc>
            </a:pP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31"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Training data</a:t>
            </a:r>
            <a:endParaRPr b="0" lang="en-US" sz="3000" spc="-1" strike="noStrike">
              <a:latin typeface="Arial"/>
            </a:endParaRPr>
          </a:p>
        </p:txBody>
      </p:sp>
      <p:sp>
        <p:nvSpPr>
          <p:cNvPr id="132" name="CustomShape 3"/>
          <p:cNvSpPr/>
          <p:nvPr/>
        </p:nvSpPr>
        <p:spPr>
          <a:xfrm>
            <a:off x="540360" y="2296800"/>
            <a:ext cx="11264400" cy="4001400"/>
          </a:xfrm>
          <a:prstGeom prst="rect">
            <a:avLst/>
          </a:prstGeom>
          <a:noFill/>
          <a:ln>
            <a:noFill/>
          </a:ln>
        </p:spPr>
        <p:style>
          <a:lnRef idx="0"/>
          <a:fillRef idx="0"/>
          <a:effectRef idx="0"/>
          <a:fontRef idx="minor"/>
        </p:style>
        <p:txBody>
          <a:bodyPr lIns="90000" rIns="90000" tIns="91440" bIns="91440"/>
          <a:p>
            <a:pPr marL="457200" indent="-342360">
              <a:lnSpc>
                <a:spcPct val="200000"/>
              </a:lnSpc>
              <a:buClr>
                <a:srgbClr val="434343"/>
              </a:buClr>
              <a:buFont typeface="Roboto"/>
              <a:buChar char="➔"/>
            </a:pPr>
            <a:r>
              <a:rPr b="0" lang="en-US" sz="1800" spc="-1" strike="noStrike">
                <a:solidFill>
                  <a:srgbClr val="434343"/>
                </a:solidFill>
                <a:latin typeface="Roboto"/>
                <a:ea typeface="Roboto"/>
              </a:rPr>
              <a:t>A </a:t>
            </a:r>
            <a:r>
              <a:rPr b="0" lang="en-US" sz="1800" spc="-1" strike="noStrike">
                <a:solidFill>
                  <a:srgbClr val="414042"/>
                </a:solidFill>
                <a:latin typeface="Roboto"/>
                <a:ea typeface="Roboto"/>
              </a:rPr>
              <a:t>machine learns from data. It finds relationships, and patterns from data.</a:t>
            </a:r>
            <a:endParaRPr b="0" lang="en-US" sz="1800" spc="-1" strike="noStrike">
              <a:latin typeface="Arial"/>
            </a:endParaRPr>
          </a:p>
          <a:p>
            <a:pPr marL="457200" indent="-342360">
              <a:lnSpc>
                <a:spcPct val="200000"/>
              </a:lnSpc>
              <a:buClr>
                <a:srgbClr val="414042"/>
              </a:buClr>
              <a:buFont typeface="Roboto"/>
              <a:buChar char="➔"/>
            </a:pPr>
            <a:r>
              <a:rPr b="0" lang="en-US" sz="1800" spc="-1" strike="noStrike">
                <a:solidFill>
                  <a:srgbClr val="414042"/>
                </a:solidFill>
                <a:latin typeface="Roboto"/>
                <a:ea typeface="Roboto"/>
              </a:rPr>
              <a:t>The data provided to the machine to learn and train itself is called training data.</a:t>
            </a:r>
            <a:endParaRPr b="0" lang="en-US" sz="1800" spc="-1" strike="noStrike">
              <a:latin typeface="Arial"/>
            </a:endParaRPr>
          </a:p>
        </p:txBody>
      </p:sp>
      <p:pic>
        <p:nvPicPr>
          <p:cNvPr id="133" name="Google Shape;174;g75f66ec15a_0_124" descr=""/>
          <p:cNvPicPr/>
          <p:nvPr/>
        </p:nvPicPr>
        <p:blipFill>
          <a:blip r:embed="rId1"/>
          <a:stretch/>
        </p:blipFill>
        <p:spPr>
          <a:xfrm>
            <a:off x="3620880" y="3511080"/>
            <a:ext cx="4979160" cy="27910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35" name="CustomShape 2"/>
          <p:cNvSpPr/>
          <p:nvPr/>
        </p:nvSpPr>
        <p:spPr>
          <a:xfrm>
            <a:off x="61668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Testing data</a:t>
            </a:r>
            <a:endParaRPr b="0" lang="en-US" sz="3000" spc="-1" strike="noStrike">
              <a:latin typeface="Arial"/>
            </a:endParaRPr>
          </a:p>
        </p:txBody>
      </p:sp>
      <p:sp>
        <p:nvSpPr>
          <p:cNvPr id="136" name="CustomShape 3"/>
          <p:cNvSpPr/>
          <p:nvPr/>
        </p:nvSpPr>
        <p:spPr>
          <a:xfrm>
            <a:off x="540360" y="2296800"/>
            <a:ext cx="11426400" cy="389844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Once the machine is trained by using training data, in order to test the machine if it is working fine or not, we use another set of data which should </a:t>
            </a:r>
            <a:r>
              <a:rPr b="1" lang="en-US" sz="1800" spc="-1" strike="noStrike">
                <a:solidFill>
                  <a:srgbClr val="434343"/>
                </a:solidFill>
                <a:latin typeface="Roboto"/>
                <a:ea typeface="Roboto"/>
              </a:rPr>
              <a:t>not</a:t>
            </a:r>
            <a:r>
              <a:rPr b="0" lang="en-US" sz="1800" spc="-1" strike="noStrike">
                <a:solidFill>
                  <a:srgbClr val="434343"/>
                </a:solidFill>
                <a:latin typeface="Roboto"/>
                <a:ea typeface="Roboto"/>
              </a:rPr>
              <a:t> be the same data on which the model was trained,known as testing data</a:t>
            </a:r>
            <a:endParaRPr b="0" lang="en-US" sz="1800" spc="-1" strike="noStrike">
              <a:latin typeface="Arial"/>
            </a:endParaRPr>
          </a:p>
        </p:txBody>
      </p:sp>
      <p:pic>
        <p:nvPicPr>
          <p:cNvPr id="137" name="Google Shape;183;g75f66ec15a_0_129" descr=""/>
          <p:cNvPicPr/>
          <p:nvPr/>
        </p:nvPicPr>
        <p:blipFill>
          <a:blip r:embed="rId1"/>
          <a:stretch/>
        </p:blipFill>
        <p:spPr>
          <a:xfrm>
            <a:off x="2649600" y="3510360"/>
            <a:ext cx="6941880" cy="25524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39"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Outliers</a:t>
            </a:r>
            <a:endParaRPr b="0" lang="en-US" sz="3000" spc="-1" strike="noStrike">
              <a:latin typeface="Arial"/>
            </a:endParaRPr>
          </a:p>
        </p:txBody>
      </p:sp>
      <p:sp>
        <p:nvSpPr>
          <p:cNvPr id="140" name="CustomShape 3"/>
          <p:cNvSpPr/>
          <p:nvPr/>
        </p:nvSpPr>
        <p:spPr>
          <a:xfrm>
            <a:off x="540360" y="2296800"/>
            <a:ext cx="11144160" cy="398664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u="sng">
                <a:solidFill>
                  <a:srgbClr val="434343"/>
                </a:solidFill>
                <a:uFillTx/>
                <a:latin typeface="Roboto"/>
                <a:ea typeface="Roboto"/>
              </a:rPr>
              <a:t>I</a:t>
            </a:r>
            <a:r>
              <a:rPr b="0" lang="en-US" sz="1800" spc="-1" strike="noStrike">
                <a:solidFill>
                  <a:srgbClr val="434343"/>
                </a:solidFill>
                <a:latin typeface="Roboto"/>
                <a:ea typeface="Roboto"/>
              </a:rPr>
              <a:t>n the dataset there might be some data points that differ from all other data points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Outliers are normally excluded from the dataset.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They can be identified by </a:t>
            </a:r>
            <a:r>
              <a:rPr b="1" lang="en-US" sz="1800" spc="-1" strike="noStrike">
                <a:solidFill>
                  <a:srgbClr val="434343"/>
                </a:solidFill>
                <a:latin typeface="Roboto"/>
                <a:ea typeface="Roboto"/>
              </a:rPr>
              <a:t>visualizing</a:t>
            </a:r>
            <a:r>
              <a:rPr b="0" lang="en-US" sz="1800" spc="-1" strike="noStrike">
                <a:solidFill>
                  <a:srgbClr val="434343"/>
                </a:solidFill>
                <a:latin typeface="Roboto"/>
                <a:ea typeface="Roboto"/>
              </a:rPr>
              <a:t> the dataset</a:t>
            </a:r>
            <a:endParaRPr b="0" lang="en-US" sz="1800" spc="-1" strike="noStrike">
              <a:latin typeface="Arial"/>
            </a:endParaRPr>
          </a:p>
          <a:p>
            <a:pPr>
              <a:lnSpc>
                <a:spcPct val="114000"/>
              </a:lnSpc>
              <a:spcBef>
                <a:spcPts val="99"/>
              </a:spcBef>
              <a:spcAft>
                <a:spcPts val="99"/>
              </a:spcAft>
            </a:pPr>
            <a:endParaRPr b="0" lang="en-US" sz="1800" spc="-1" strike="noStrike">
              <a:latin typeface="Arial"/>
            </a:endParaRPr>
          </a:p>
        </p:txBody>
      </p:sp>
      <p:pic>
        <p:nvPicPr>
          <p:cNvPr id="141" name="Google Shape;192;g75f66ec15a_0_134" descr=""/>
          <p:cNvPicPr/>
          <p:nvPr/>
        </p:nvPicPr>
        <p:blipFill>
          <a:blip r:embed="rId1"/>
          <a:stretch/>
        </p:blipFill>
        <p:spPr>
          <a:xfrm>
            <a:off x="3693240" y="3387960"/>
            <a:ext cx="4785480" cy="30438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43"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Model</a:t>
            </a:r>
            <a:endParaRPr b="0" lang="en-US" sz="3000" spc="-1" strike="noStrike">
              <a:latin typeface="Arial"/>
            </a:endParaRPr>
          </a:p>
        </p:txBody>
      </p:sp>
      <p:sp>
        <p:nvSpPr>
          <p:cNvPr id="144" name="CustomShape 3"/>
          <p:cNvSpPr/>
          <p:nvPr/>
        </p:nvSpPr>
        <p:spPr>
          <a:xfrm>
            <a:off x="540360" y="2296800"/>
            <a:ext cx="11114640" cy="388368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A machine learning model is a mathematical equation or expression </a:t>
            </a:r>
            <a:r>
              <a:rPr b="0" lang="en-US" sz="1800" spc="-1" strike="noStrike">
                <a:solidFill>
                  <a:srgbClr val="242729"/>
                </a:solidFill>
                <a:latin typeface="Arial"/>
                <a:ea typeface="Arial"/>
              </a:rPr>
              <a:t>that tries to fit the data and learn to predict the unseen data</a:t>
            </a:r>
            <a:endParaRPr b="0" lang="en-US" sz="1800" spc="-1" strike="noStrike">
              <a:latin typeface="Arial"/>
            </a:endParaRPr>
          </a:p>
        </p:txBody>
      </p:sp>
      <p:pic>
        <p:nvPicPr>
          <p:cNvPr id="145" name="Google Shape;201;g75f66ec15a_0_139" descr=""/>
          <p:cNvPicPr/>
          <p:nvPr/>
        </p:nvPicPr>
        <p:blipFill>
          <a:blip r:embed="rId1"/>
          <a:stretch/>
        </p:blipFill>
        <p:spPr>
          <a:xfrm>
            <a:off x="4019040" y="3154320"/>
            <a:ext cx="4144320" cy="28839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47"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Training a model</a:t>
            </a:r>
            <a:endParaRPr b="0" lang="en-US" sz="3000" spc="-1" strike="noStrike">
              <a:latin typeface="Arial"/>
            </a:endParaRPr>
          </a:p>
        </p:txBody>
      </p:sp>
      <p:sp>
        <p:nvSpPr>
          <p:cNvPr id="148" name="CustomShape 3"/>
          <p:cNvSpPr/>
          <p:nvPr/>
        </p:nvSpPr>
        <p:spPr>
          <a:xfrm>
            <a:off x="540360" y="2296800"/>
            <a:ext cx="11220120" cy="376596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The process of trying to fit the training data into a model through a machine learning algorithm to achieve a pattern in the data for predicting an unseen data is known as training a model</a:t>
            </a:r>
            <a:endParaRPr b="0" lang="en-US" sz="1800" spc="-1" strike="noStrike">
              <a:latin typeface="Arial"/>
            </a:endParaRPr>
          </a:p>
          <a:p>
            <a:pPr>
              <a:lnSpc>
                <a:spcPct val="114000"/>
              </a:lnSpc>
              <a:spcBef>
                <a:spcPts val="99"/>
              </a:spcBef>
              <a:spcAft>
                <a:spcPts val="99"/>
              </a:spcAft>
            </a:pPr>
            <a:endParaRPr b="0" lang="en-US" sz="1800" spc="-1" strike="noStrike">
              <a:latin typeface="Arial"/>
            </a:endParaRPr>
          </a:p>
        </p:txBody>
      </p:sp>
      <p:pic>
        <p:nvPicPr>
          <p:cNvPr id="149" name="Google Shape;210;g75f66ec15a_0_144" descr=""/>
          <p:cNvPicPr/>
          <p:nvPr/>
        </p:nvPicPr>
        <p:blipFill>
          <a:blip r:embed="rId1"/>
          <a:stretch/>
        </p:blipFill>
        <p:spPr>
          <a:xfrm>
            <a:off x="2995920" y="3334680"/>
            <a:ext cx="5841720" cy="291348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51"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Overfitting</a:t>
            </a:r>
            <a:endParaRPr b="0" lang="en-US" sz="3000" spc="-1" strike="noStrike">
              <a:latin typeface="Arial"/>
            </a:endParaRPr>
          </a:p>
        </p:txBody>
      </p:sp>
      <p:sp>
        <p:nvSpPr>
          <p:cNvPr id="152" name="CustomShape 3"/>
          <p:cNvSpPr/>
          <p:nvPr/>
        </p:nvSpPr>
        <p:spPr>
          <a:xfrm>
            <a:off x="540360" y="2144160"/>
            <a:ext cx="11293920" cy="379548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Overfitting is a modeling error when the model performs well on the training set but poorly on the testing set or any other data.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Overfitting occurs when the model is very flexible and is forcefully fitted to most of the data points in the training set.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In overfitting, the model shows high variance but low bias</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Cramming the syllabus just before exam night :) </a:t>
            </a:r>
            <a:endParaRPr b="0" lang="en-US" sz="1800" spc="-1" strike="noStrike">
              <a:latin typeface="Arial"/>
            </a:endParaRPr>
          </a:p>
          <a:p>
            <a:pPr>
              <a:lnSpc>
                <a:spcPct val="114000"/>
              </a:lnSpc>
              <a:spcBef>
                <a:spcPts val="99"/>
              </a:spcBef>
              <a:spcAft>
                <a:spcPts val="99"/>
              </a:spcAft>
            </a:pPr>
            <a:endParaRPr b="0" lang="en-US" sz="1800" spc="-1" strike="noStrike">
              <a:latin typeface="Arial"/>
            </a:endParaRPr>
          </a:p>
        </p:txBody>
      </p:sp>
      <p:pic>
        <p:nvPicPr>
          <p:cNvPr id="153" name="Google Shape;219;g75f66ec15a_0_169" descr=""/>
          <p:cNvPicPr/>
          <p:nvPr/>
        </p:nvPicPr>
        <p:blipFill>
          <a:blip r:embed="rId1"/>
          <a:stretch/>
        </p:blipFill>
        <p:spPr>
          <a:xfrm>
            <a:off x="4293720" y="4218120"/>
            <a:ext cx="3637080" cy="2117880"/>
          </a:xfrm>
          <a:prstGeom prst="rect">
            <a:avLst/>
          </a:prstGeom>
          <a:ln>
            <a:noFill/>
          </a:ln>
        </p:spPr>
      </p:pic>
      <p:pic>
        <p:nvPicPr>
          <p:cNvPr id="154" name="Google Shape;220;g75f66ec15a_0_169" descr=""/>
          <p:cNvPicPr/>
          <p:nvPr/>
        </p:nvPicPr>
        <p:blipFill>
          <a:blip r:embed="rId2"/>
          <a:stretch/>
        </p:blipFill>
        <p:spPr>
          <a:xfrm>
            <a:off x="9464040" y="3608640"/>
            <a:ext cx="1726200" cy="22950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288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87"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Introduction + Motivation</a:t>
            </a:r>
            <a:endParaRPr b="0" lang="en-US" sz="3000" spc="-1" strike="noStrike">
              <a:latin typeface="Arial"/>
            </a:endParaRPr>
          </a:p>
        </p:txBody>
      </p:sp>
      <p:sp>
        <p:nvSpPr>
          <p:cNvPr id="88" name="CustomShape 3"/>
          <p:cNvSpPr/>
          <p:nvPr/>
        </p:nvSpPr>
        <p:spPr>
          <a:xfrm>
            <a:off x="540360" y="2296800"/>
            <a:ext cx="11011680" cy="3338280"/>
          </a:xfrm>
          <a:prstGeom prst="rect">
            <a:avLst/>
          </a:prstGeom>
          <a:noFill/>
          <a:ln>
            <a:noFill/>
          </a:ln>
        </p:spPr>
        <p:style>
          <a:lnRef idx="0"/>
          <a:fillRef idx="0"/>
          <a:effectRef idx="0"/>
          <a:fontRef idx="minor"/>
        </p:style>
        <p:txBody>
          <a:bodyPr lIns="90000" rIns="90000" tIns="91440" bIns="91440"/>
          <a:p>
            <a:pPr marL="457200">
              <a:lnSpc>
                <a:spcPct val="115000"/>
              </a:lnSpc>
            </a:pP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a:t>
            </a:r>
            <a:r>
              <a:rPr b="0" lang="en-US" sz="1800" spc="-1" strike="noStrike">
                <a:solidFill>
                  <a:srgbClr val="434343"/>
                </a:solidFill>
                <a:latin typeface="Roboto"/>
                <a:ea typeface="Roboto"/>
              </a:rPr>
              <a:t>Machine learning is the scientific study of algorithms and statistical models that computer systems use to perform a specific task </a:t>
            </a:r>
            <a:r>
              <a:rPr b="1" lang="en-US" sz="1800" spc="-1" strike="noStrike">
                <a:solidFill>
                  <a:srgbClr val="434343"/>
                </a:solidFill>
                <a:latin typeface="Roboto"/>
                <a:ea typeface="Roboto"/>
              </a:rPr>
              <a:t>without using explicit instructions</a:t>
            </a:r>
            <a:r>
              <a:rPr b="0" lang="en-US" sz="1800" spc="-1" strike="noStrike">
                <a:solidFill>
                  <a:srgbClr val="434343"/>
                </a:solidFill>
                <a:latin typeface="Roboto"/>
                <a:ea typeface="Roboto"/>
              </a:rPr>
              <a:t>, relying on patterns and inference”</a:t>
            </a:r>
            <a:endParaRPr b="0" lang="en-US" sz="1800" spc="-1" strike="noStrike">
              <a:latin typeface="Arial"/>
            </a:endParaRPr>
          </a:p>
          <a:p>
            <a:pPr>
              <a:lnSpc>
                <a:spcPct val="115000"/>
              </a:lnSpc>
            </a:pPr>
            <a:endParaRPr b="0" lang="en-US" sz="1800" spc="-1" strike="noStrike">
              <a:latin typeface="Arial"/>
            </a:endParaRPr>
          </a:p>
          <a:p>
            <a:pPr>
              <a:lnSpc>
                <a:spcPct val="115000"/>
              </a:lnSpc>
            </a:pP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Importance and future of machine learning</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Why this is an era of machine learning</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56"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Underfitting</a:t>
            </a:r>
            <a:endParaRPr b="0" lang="en-US" sz="3000" spc="-1" strike="noStrike">
              <a:latin typeface="Arial"/>
            </a:endParaRPr>
          </a:p>
        </p:txBody>
      </p:sp>
      <p:sp>
        <p:nvSpPr>
          <p:cNvPr id="157" name="CustomShape 3"/>
          <p:cNvSpPr/>
          <p:nvPr/>
        </p:nvSpPr>
        <p:spPr>
          <a:xfrm>
            <a:off x="540360" y="2296800"/>
            <a:ext cx="11234880" cy="397188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Underfitting is when model does not perform well on the training set neither on the testing data or any other data.</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Underfitting occurs when the model is not flexible at all.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In underfitting, the model shows low variance but high bias.</a:t>
            </a:r>
            <a:endParaRPr b="0" lang="en-US" sz="1800" spc="-1" strike="noStrike">
              <a:latin typeface="Arial"/>
            </a:endParaRPr>
          </a:p>
        </p:txBody>
      </p:sp>
      <p:pic>
        <p:nvPicPr>
          <p:cNvPr id="158" name="Google Shape;229;g75f66ec15a_0_174" descr=""/>
          <p:cNvPicPr/>
          <p:nvPr/>
        </p:nvPicPr>
        <p:blipFill>
          <a:blip r:embed="rId1"/>
          <a:stretch/>
        </p:blipFill>
        <p:spPr>
          <a:xfrm>
            <a:off x="4686840" y="3862800"/>
            <a:ext cx="2892240" cy="2351520"/>
          </a:xfrm>
          <a:prstGeom prst="rect">
            <a:avLst/>
          </a:prstGeom>
          <a:ln>
            <a:noFill/>
          </a:ln>
        </p:spPr>
      </p:pic>
      <p:pic>
        <p:nvPicPr>
          <p:cNvPr id="159" name="Google Shape;230;g75f66ec15a_0_174" descr=""/>
          <p:cNvPicPr/>
          <p:nvPr/>
        </p:nvPicPr>
        <p:blipFill>
          <a:blip r:embed="rId2"/>
          <a:stretch/>
        </p:blipFill>
        <p:spPr>
          <a:xfrm>
            <a:off x="8201880" y="3381120"/>
            <a:ext cx="3063960" cy="23450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61"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Accuracy</a:t>
            </a:r>
            <a:endParaRPr b="0" lang="en-US" sz="3000" spc="-1" strike="noStrike">
              <a:latin typeface="Arial"/>
            </a:endParaRPr>
          </a:p>
        </p:txBody>
      </p:sp>
      <p:sp>
        <p:nvSpPr>
          <p:cNvPr id="162" name="CustomShape 3"/>
          <p:cNvSpPr/>
          <p:nvPr/>
        </p:nvSpPr>
        <p:spPr>
          <a:xfrm>
            <a:off x="540360" y="2296800"/>
            <a:ext cx="11234880" cy="389844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The term Accuracy is known as Classification accuracy or accuracy of a model.</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It is the ratio of number of correctly predicted classes to the total number of input samples for testing.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It is known to be good if correctly predicted classes approaches to total number of samples.</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Formula of accuracy(%):  correct predictions/total number of predictions * 100</a:t>
            </a:r>
            <a:endParaRPr b="0" lang="en-US" sz="1800" spc="-1" strike="noStrike">
              <a:latin typeface="Arial"/>
            </a:endParaRPr>
          </a:p>
        </p:txBody>
      </p:sp>
      <p:pic>
        <p:nvPicPr>
          <p:cNvPr id="163" name="Google Shape;239;g75f66ec15a_0_179" descr=""/>
          <p:cNvPicPr/>
          <p:nvPr/>
        </p:nvPicPr>
        <p:blipFill>
          <a:blip r:embed="rId1"/>
          <a:stretch/>
        </p:blipFill>
        <p:spPr>
          <a:xfrm>
            <a:off x="3250440" y="4027320"/>
            <a:ext cx="2511360" cy="2223720"/>
          </a:xfrm>
          <a:prstGeom prst="rect">
            <a:avLst/>
          </a:prstGeom>
          <a:ln>
            <a:noFill/>
          </a:ln>
        </p:spPr>
      </p:pic>
      <p:pic>
        <p:nvPicPr>
          <p:cNvPr id="164" name="Google Shape;240;g75f66ec15a_0_179" descr=""/>
          <p:cNvPicPr/>
          <p:nvPr/>
        </p:nvPicPr>
        <p:blipFill>
          <a:blip r:embed="rId2"/>
          <a:stretch/>
        </p:blipFill>
        <p:spPr>
          <a:xfrm>
            <a:off x="6200280" y="4027320"/>
            <a:ext cx="3176280" cy="19684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66"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Error</a:t>
            </a:r>
            <a:endParaRPr b="0" lang="en-US" sz="3000" spc="-1" strike="noStrike">
              <a:latin typeface="Arial"/>
            </a:endParaRPr>
          </a:p>
        </p:txBody>
      </p:sp>
      <p:sp>
        <p:nvSpPr>
          <p:cNvPr id="167" name="CustomShape 3"/>
          <p:cNvSpPr/>
          <p:nvPr/>
        </p:nvSpPr>
        <p:spPr>
          <a:xfrm>
            <a:off x="540360" y="2296800"/>
            <a:ext cx="11234880" cy="392796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Similarly the ratio of number of wrongly predicted classes to the total number of input samples is known as the error of the model.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A model is known to be good If it's error is close to zero</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Formula of error(%):  Incorrect predictions/total number of predictions * 100</a:t>
            </a:r>
            <a:endParaRPr b="0" lang="en-US" sz="1800" spc="-1" strike="noStrike">
              <a:latin typeface="Arial"/>
            </a:endParaRPr>
          </a:p>
        </p:txBody>
      </p:sp>
      <p:pic>
        <p:nvPicPr>
          <p:cNvPr id="168" name="Google Shape;249;g75f66ec15a_0_184" descr=""/>
          <p:cNvPicPr/>
          <p:nvPr/>
        </p:nvPicPr>
        <p:blipFill>
          <a:blip r:embed="rId1"/>
          <a:stretch/>
        </p:blipFill>
        <p:spPr>
          <a:xfrm>
            <a:off x="4865040" y="3875400"/>
            <a:ext cx="2457720" cy="21038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70"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Importance of data in machine learning</a:t>
            </a:r>
            <a:endParaRPr b="0" lang="en-US" sz="3000" spc="-1" strike="noStrike">
              <a:latin typeface="Arial"/>
            </a:endParaRPr>
          </a:p>
          <a:p>
            <a:pPr>
              <a:lnSpc>
                <a:spcPct val="100000"/>
              </a:lnSpc>
            </a:pPr>
            <a:endParaRPr b="0" lang="en-US" sz="3000" spc="-1" strike="noStrike">
              <a:latin typeface="Arial"/>
            </a:endParaRPr>
          </a:p>
        </p:txBody>
      </p:sp>
      <p:sp>
        <p:nvSpPr>
          <p:cNvPr id="171" name="CustomShape 3"/>
          <p:cNvSpPr/>
          <p:nvPr/>
        </p:nvSpPr>
        <p:spPr>
          <a:xfrm>
            <a:off x="540360" y="2296800"/>
            <a:ext cx="8519760" cy="33382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Formats of data</a:t>
            </a:r>
            <a:endParaRPr b="0" lang="en-US" sz="1800" spc="-1" strike="noStrike">
              <a:latin typeface="Arial"/>
            </a:endParaRPr>
          </a:p>
          <a:p>
            <a:pPr lvl="1" marL="914400" indent="-342360">
              <a:lnSpc>
                <a:spcPct val="115000"/>
              </a:lnSpc>
              <a:buClr>
                <a:srgbClr val="434343"/>
              </a:buClr>
              <a:buFont typeface="Roboto"/>
              <a:buChar char="◆"/>
            </a:pPr>
            <a:r>
              <a:rPr b="0" lang="en-US" sz="1800" spc="-1" strike="noStrike">
                <a:solidFill>
                  <a:srgbClr val="434343"/>
                </a:solidFill>
                <a:latin typeface="Roboto"/>
                <a:ea typeface="Roboto"/>
              </a:rPr>
              <a:t>Structured data</a:t>
            </a:r>
            <a:endParaRPr b="0" lang="en-US" sz="1800" spc="-1" strike="noStrike">
              <a:latin typeface="Arial"/>
            </a:endParaRPr>
          </a:p>
          <a:p>
            <a:pPr lvl="2" marL="1371600" indent="-342360">
              <a:lnSpc>
                <a:spcPct val="115000"/>
              </a:lnSpc>
              <a:buClr>
                <a:srgbClr val="434343"/>
              </a:buClr>
              <a:buFont typeface="Roboto"/>
              <a:buChar char="●"/>
            </a:pPr>
            <a:r>
              <a:rPr b="0" lang="en-US" sz="1800" spc="-1" strike="noStrike">
                <a:solidFill>
                  <a:srgbClr val="434343"/>
                </a:solidFill>
                <a:latin typeface="Roboto"/>
                <a:ea typeface="Roboto"/>
              </a:rPr>
              <a:t>Labeled data</a:t>
            </a:r>
            <a:endParaRPr b="0" lang="en-US" sz="1800" spc="-1" strike="noStrike">
              <a:latin typeface="Arial"/>
            </a:endParaRPr>
          </a:p>
          <a:p>
            <a:pPr lvl="2" marL="1371600" indent="-342360">
              <a:lnSpc>
                <a:spcPct val="115000"/>
              </a:lnSpc>
              <a:buClr>
                <a:srgbClr val="434343"/>
              </a:buClr>
              <a:buFont typeface="Roboto"/>
              <a:buChar char="●"/>
            </a:pPr>
            <a:r>
              <a:rPr b="0" lang="en-US" sz="1800" spc="-1" strike="noStrike">
                <a:solidFill>
                  <a:srgbClr val="434343"/>
                </a:solidFill>
                <a:latin typeface="Roboto"/>
                <a:ea typeface="Roboto"/>
              </a:rPr>
              <a:t>Unlabeled data</a:t>
            </a:r>
            <a:endParaRPr b="0" lang="en-US" sz="1800" spc="-1" strike="noStrike">
              <a:latin typeface="Arial"/>
            </a:endParaRPr>
          </a:p>
          <a:p>
            <a:pPr lvl="1" marL="914400" indent="-342360">
              <a:lnSpc>
                <a:spcPct val="115000"/>
              </a:lnSpc>
              <a:buClr>
                <a:srgbClr val="434343"/>
              </a:buClr>
              <a:buFont typeface="Roboto"/>
              <a:buChar char="◆"/>
            </a:pPr>
            <a:r>
              <a:rPr b="0" lang="en-US" sz="1800" spc="-1" strike="noStrike">
                <a:solidFill>
                  <a:srgbClr val="434343"/>
                </a:solidFill>
                <a:latin typeface="Roboto"/>
                <a:ea typeface="Roboto"/>
              </a:rPr>
              <a:t>Unstructured data</a:t>
            </a:r>
            <a:endParaRPr b="0" lang="en-US" sz="1800" spc="-1" strike="noStrike">
              <a:latin typeface="Arial"/>
            </a:endParaRPr>
          </a:p>
          <a:p>
            <a:pPr marL="457200">
              <a:lnSpc>
                <a:spcPct val="115000"/>
              </a:lnSpc>
            </a:pPr>
            <a:endParaRPr b="0" lang="en-US" sz="1800" spc="-1" strike="noStrike">
              <a:latin typeface="Arial"/>
            </a:endParaRPr>
          </a:p>
          <a:p>
            <a:pPr marL="457200" indent="-342360">
              <a:lnSpc>
                <a:spcPct val="115000"/>
              </a:lnSpc>
              <a:spcBef>
                <a:spcPts val="1599"/>
              </a:spcBef>
              <a:buClr>
                <a:srgbClr val="434343"/>
              </a:buClr>
              <a:buFont typeface="Roboto"/>
              <a:buChar char="➔"/>
            </a:pPr>
            <a:r>
              <a:rPr b="0" lang="en-US" sz="1800" spc="-1" strike="noStrike">
                <a:solidFill>
                  <a:srgbClr val="434343"/>
                </a:solidFill>
                <a:latin typeface="Roboto"/>
                <a:ea typeface="Roboto"/>
              </a:rPr>
              <a:t>How to choose the best format of data</a:t>
            </a: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73"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How to choose the best format of data</a:t>
            </a:r>
            <a:endParaRPr b="0" lang="en-US" sz="3000" spc="-1" strike="noStrike">
              <a:latin typeface="Arial"/>
            </a:endParaRPr>
          </a:p>
          <a:p>
            <a:pPr>
              <a:lnSpc>
                <a:spcPct val="100000"/>
              </a:lnSpc>
            </a:pPr>
            <a:endParaRPr b="0" lang="en-US" sz="3000" spc="-1" strike="noStrike">
              <a:latin typeface="Arial"/>
            </a:endParaRPr>
          </a:p>
        </p:txBody>
      </p:sp>
      <p:sp>
        <p:nvSpPr>
          <p:cNvPr id="174" name="CustomShape 3"/>
          <p:cNvSpPr/>
          <p:nvPr/>
        </p:nvSpPr>
        <p:spPr>
          <a:xfrm>
            <a:off x="540360" y="2296800"/>
            <a:ext cx="4641840" cy="33382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Articulate the problem early</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Establish data collection mechanisms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Format data to make it consistent</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Reduce data</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Decompose data</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Normalize the data</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Discretize data</a:t>
            </a: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76"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Types of learning</a:t>
            </a:r>
            <a:endParaRPr b="0" lang="en-US" sz="3000" spc="-1" strike="noStrike">
              <a:latin typeface="Arial"/>
            </a:endParaRPr>
          </a:p>
          <a:p>
            <a:pPr>
              <a:lnSpc>
                <a:spcPct val="100000"/>
              </a:lnSpc>
            </a:pPr>
            <a:endParaRPr b="0" lang="en-US" sz="3000" spc="-1" strike="noStrike">
              <a:latin typeface="Arial"/>
            </a:endParaRPr>
          </a:p>
        </p:txBody>
      </p:sp>
      <p:sp>
        <p:nvSpPr>
          <p:cNvPr id="177" name="CustomShape 3"/>
          <p:cNvSpPr/>
          <p:nvPr/>
        </p:nvSpPr>
        <p:spPr>
          <a:xfrm>
            <a:off x="540360" y="2296800"/>
            <a:ext cx="8519760" cy="3338280"/>
          </a:xfrm>
          <a:prstGeom prst="rect">
            <a:avLst/>
          </a:prstGeom>
          <a:noFill/>
          <a:ln>
            <a:noFill/>
          </a:ln>
        </p:spPr>
        <p:style>
          <a:lnRef idx="0"/>
          <a:fillRef idx="0"/>
          <a:effectRef idx="0"/>
          <a:fontRef idx="minor"/>
        </p:style>
        <p:txBody>
          <a:bodyPr lIns="90000" rIns="90000" tIns="91440" bIns="91440"/>
          <a:p>
            <a:pPr marL="457200" indent="-342360">
              <a:lnSpc>
                <a:spcPct val="200000"/>
              </a:lnSpc>
              <a:buClr>
                <a:srgbClr val="434343"/>
              </a:buClr>
              <a:buFont typeface="Roboto"/>
              <a:buChar char="➔"/>
            </a:pPr>
            <a:r>
              <a:rPr b="0" lang="en-US" sz="1800" spc="-1" strike="noStrike">
                <a:solidFill>
                  <a:srgbClr val="434343"/>
                </a:solidFill>
                <a:latin typeface="Roboto"/>
                <a:ea typeface="Roboto"/>
              </a:rPr>
              <a:t> </a:t>
            </a:r>
            <a:r>
              <a:rPr b="0" lang="en-US" sz="1800" spc="-1" strike="noStrike">
                <a:solidFill>
                  <a:srgbClr val="434343"/>
                </a:solidFill>
                <a:latin typeface="Roboto"/>
                <a:ea typeface="Roboto"/>
              </a:rPr>
              <a:t>Supervised learning</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 </a:t>
            </a:r>
            <a:r>
              <a:rPr b="0" lang="en-US" sz="1800" spc="-1" strike="noStrike">
                <a:solidFill>
                  <a:srgbClr val="434343"/>
                </a:solidFill>
                <a:latin typeface="Roboto"/>
                <a:ea typeface="Roboto"/>
              </a:rPr>
              <a:t>Un-supervised learning</a:t>
            </a:r>
            <a:endParaRPr b="0" lang="en-US" sz="1800" spc="-1" strike="noStrike">
              <a:latin typeface="Arial"/>
            </a:endParaRPr>
          </a:p>
          <a:p>
            <a:pPr>
              <a:lnSpc>
                <a:spcPct val="115000"/>
              </a:lnSpc>
              <a:spcBef>
                <a:spcPts val="1599"/>
              </a:spcBef>
            </a:pP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79"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Supervised learning</a:t>
            </a:r>
            <a:endParaRPr b="0" lang="en-US" sz="3000" spc="-1" strike="noStrike">
              <a:latin typeface="Arial"/>
            </a:endParaRPr>
          </a:p>
          <a:p>
            <a:pPr>
              <a:lnSpc>
                <a:spcPct val="100000"/>
              </a:lnSpc>
            </a:pPr>
            <a:endParaRPr b="0" lang="en-US" sz="3000" spc="-1" strike="noStrike">
              <a:latin typeface="Arial"/>
            </a:endParaRPr>
          </a:p>
        </p:txBody>
      </p:sp>
      <p:sp>
        <p:nvSpPr>
          <p:cNvPr id="180" name="CustomShape 3"/>
          <p:cNvSpPr/>
          <p:nvPr/>
        </p:nvSpPr>
        <p:spPr>
          <a:xfrm>
            <a:off x="540360" y="2296800"/>
            <a:ext cx="11220120" cy="397188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Supervised learning is a type of learning in which the input and output data are labelled for classification.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We train the machine using data which is labeled that means that data has an output.</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The term supervised learning comes from the idea that an algorithm is learning from a training dataset, which can be thought of as the teacher.</a:t>
            </a:r>
            <a:endParaRPr b="0" lang="en-US" sz="1800" spc="-1" strike="noStrike">
              <a:latin typeface="Arial"/>
            </a:endParaRPr>
          </a:p>
          <a:p>
            <a:pPr marL="457200">
              <a:lnSpc>
                <a:spcPct val="114000"/>
              </a:lnSpc>
              <a:spcBef>
                <a:spcPts val="99"/>
              </a:spcBef>
              <a:spcAft>
                <a:spcPts val="99"/>
              </a:spcAft>
            </a:pPr>
            <a:endParaRPr b="0" lang="en-US" sz="1800" spc="-1" strike="noStrike">
              <a:latin typeface="Arial"/>
            </a:endParaRPr>
          </a:p>
        </p:txBody>
      </p:sp>
      <p:pic>
        <p:nvPicPr>
          <p:cNvPr id="181" name="Google Shape;282;g75f66ec15a_0_204" descr=""/>
          <p:cNvPicPr/>
          <p:nvPr/>
        </p:nvPicPr>
        <p:blipFill>
          <a:blip r:embed="rId1"/>
          <a:stretch/>
        </p:blipFill>
        <p:spPr>
          <a:xfrm>
            <a:off x="2708640" y="4062600"/>
            <a:ext cx="6343560" cy="24292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83"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Unsupervised learning</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184" name="CustomShape 3"/>
          <p:cNvSpPr/>
          <p:nvPr/>
        </p:nvSpPr>
        <p:spPr>
          <a:xfrm>
            <a:off x="540360" y="2296800"/>
            <a:ext cx="11220120" cy="389844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Unsupervised learning is a type of learning in which the data is neither classified nor labeled and allowing the algorithm to act on that information without any guidance. </a:t>
            </a: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In this scenario, task of machine is to group unlabelled dataset according to similarities, patterns and differences without any prior training of data unlike supervised learning there is no teacher to supervise</a:t>
            </a:r>
            <a:endParaRPr b="0" lang="en-US" sz="1800" spc="-1" strike="noStrike">
              <a:latin typeface="Arial"/>
            </a:endParaRPr>
          </a:p>
        </p:txBody>
      </p:sp>
      <p:pic>
        <p:nvPicPr>
          <p:cNvPr id="185" name="Google Shape;291;g75f66ec15a_0_209" descr=""/>
          <p:cNvPicPr/>
          <p:nvPr/>
        </p:nvPicPr>
        <p:blipFill>
          <a:blip r:embed="rId1"/>
          <a:stretch/>
        </p:blipFill>
        <p:spPr>
          <a:xfrm>
            <a:off x="3746160" y="3973680"/>
            <a:ext cx="4691160" cy="241596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87"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Modes of Machine learning</a:t>
            </a:r>
            <a:endParaRPr b="0" lang="en-US" sz="3000" spc="-1" strike="noStrike">
              <a:latin typeface="Arial"/>
            </a:endParaRPr>
          </a:p>
          <a:p>
            <a:pPr>
              <a:lnSpc>
                <a:spcPct val="100000"/>
              </a:lnSpc>
            </a:pPr>
            <a:endParaRPr b="0" lang="en-US" sz="3000" spc="-1" strike="noStrike">
              <a:latin typeface="Arial"/>
            </a:endParaRPr>
          </a:p>
        </p:txBody>
      </p:sp>
      <p:sp>
        <p:nvSpPr>
          <p:cNvPr id="188" name="CustomShape 3"/>
          <p:cNvSpPr/>
          <p:nvPr/>
        </p:nvSpPr>
        <p:spPr>
          <a:xfrm>
            <a:off x="540360" y="2296800"/>
            <a:ext cx="8519760" cy="3338280"/>
          </a:xfrm>
          <a:prstGeom prst="rect">
            <a:avLst/>
          </a:prstGeom>
          <a:noFill/>
          <a:ln>
            <a:noFill/>
          </a:ln>
        </p:spPr>
        <p:style>
          <a:lnRef idx="0"/>
          <a:fillRef idx="0"/>
          <a:effectRef idx="0"/>
          <a:fontRef idx="minor"/>
        </p:style>
        <p:txBody>
          <a:bodyPr lIns="90000" rIns="90000" tIns="91440" bIns="91440"/>
          <a:p>
            <a:pPr marL="457200" indent="-342360">
              <a:lnSpc>
                <a:spcPct val="200000"/>
              </a:lnSpc>
              <a:buClr>
                <a:srgbClr val="434343"/>
              </a:buClr>
              <a:buFont typeface="Roboto"/>
              <a:buChar char="➔"/>
            </a:pPr>
            <a:r>
              <a:rPr b="0" lang="en-US" sz="1800" spc="-1" strike="noStrike">
                <a:solidFill>
                  <a:srgbClr val="434343"/>
                </a:solidFill>
                <a:latin typeface="Roboto"/>
                <a:ea typeface="Roboto"/>
              </a:rPr>
              <a:t>Classification</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Regression</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Clustering</a:t>
            </a:r>
            <a:endParaRPr b="0" lang="en-US" sz="1800" spc="-1" strike="noStrike">
              <a:latin typeface="Arial"/>
            </a:endParaRPr>
          </a:p>
          <a:p>
            <a:pPr>
              <a:lnSpc>
                <a:spcPct val="200000"/>
              </a:lnSpc>
              <a:spcBef>
                <a:spcPts val="1599"/>
              </a:spcBef>
            </a:pPr>
            <a:endParaRPr b="0" lang="en-US" sz="1800" spc="-1" strike="noStrike">
              <a:latin typeface="Arial"/>
            </a:endParaRPr>
          </a:p>
          <a:p>
            <a:pPr>
              <a:lnSpc>
                <a:spcPct val="200000"/>
              </a:lnSpc>
              <a:spcBef>
                <a:spcPts val="1599"/>
              </a:spcBef>
              <a:spcAft>
                <a:spcPts val="1599"/>
              </a:spcAft>
            </a:pPr>
            <a:endParaRPr b="0" lang="en-US"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90"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Classification</a:t>
            </a:r>
            <a:endParaRPr b="0" lang="en-US" sz="3000" spc="-1" strike="noStrike">
              <a:latin typeface="Arial"/>
            </a:endParaRPr>
          </a:p>
        </p:txBody>
      </p:sp>
      <p:sp>
        <p:nvSpPr>
          <p:cNvPr id="191" name="CustomShape 3"/>
          <p:cNvSpPr/>
          <p:nvPr/>
        </p:nvSpPr>
        <p:spPr>
          <a:xfrm>
            <a:off x="529920" y="2269440"/>
            <a:ext cx="11154600" cy="4043160"/>
          </a:xfrm>
          <a:prstGeom prst="rect">
            <a:avLst/>
          </a:prstGeom>
          <a:noFill/>
          <a:ln>
            <a:noFill/>
          </a:ln>
        </p:spPr>
        <p:style>
          <a:lnRef idx="0"/>
          <a:fillRef idx="0"/>
          <a:effectRef idx="0"/>
          <a:fontRef idx="minor"/>
        </p:style>
        <p:txBody>
          <a:bodyPr lIns="90000" rIns="90000" tIns="91440" bIns="91440"/>
          <a:p>
            <a:pPr marL="457200" indent="-342360">
              <a:lnSpc>
                <a:spcPct val="114000"/>
              </a:lnSpc>
              <a:buClr>
                <a:srgbClr val="434343"/>
              </a:buClr>
              <a:buFont typeface="Roboto"/>
              <a:buChar char="➔"/>
            </a:pPr>
            <a:r>
              <a:rPr b="0" lang="en-US" sz="1800" spc="-1" strike="noStrike">
                <a:solidFill>
                  <a:srgbClr val="434343"/>
                </a:solidFill>
                <a:latin typeface="Roboto"/>
                <a:ea typeface="Roboto"/>
              </a:rPr>
              <a:t>Classification is the further branch of supervised learning,as we already know that supervised learning requires labelled dataset, a classifier predicts the class of features given to the model such as 0s or 1s or spam or not spam.</a:t>
            </a:r>
            <a:endParaRPr b="0" lang="en-US" sz="1800" spc="-1" strike="noStrike">
              <a:latin typeface="Arial"/>
            </a:endParaRPr>
          </a:p>
          <a:p>
            <a:pPr>
              <a:lnSpc>
                <a:spcPct val="114000"/>
              </a:lnSpc>
            </a:pPr>
            <a:endParaRPr b="0" lang="en-US" sz="1800" spc="-1" strike="noStrike">
              <a:latin typeface="Arial"/>
            </a:endParaRPr>
          </a:p>
          <a:p>
            <a:pPr marL="457200" indent="-342360">
              <a:lnSpc>
                <a:spcPct val="114000"/>
              </a:lnSpc>
              <a:buClr>
                <a:srgbClr val="434343"/>
              </a:buClr>
              <a:buFont typeface="Roboto"/>
              <a:buChar char="➔"/>
            </a:pPr>
            <a:r>
              <a:rPr b="0" lang="en-US" sz="1800" spc="-1" strike="noStrike">
                <a:solidFill>
                  <a:srgbClr val="434343"/>
                </a:solidFill>
                <a:latin typeface="Roboto"/>
                <a:ea typeface="Roboto"/>
              </a:rPr>
              <a:t>Some of Classifiers algorithms are as follows</a:t>
            </a:r>
            <a:endParaRPr b="0" lang="en-US" sz="1800" spc="-1" strike="noStrike">
              <a:latin typeface="Arial"/>
            </a:endParaRPr>
          </a:p>
          <a:p>
            <a:pPr lvl="1" marL="914400" indent="-342360">
              <a:lnSpc>
                <a:spcPct val="114000"/>
              </a:lnSpc>
              <a:buClr>
                <a:srgbClr val="434343"/>
              </a:buClr>
              <a:buFont typeface="Roboto"/>
              <a:buChar char="◆"/>
            </a:pPr>
            <a:r>
              <a:rPr b="0" lang="en-US" sz="1800" spc="-1" strike="noStrike">
                <a:solidFill>
                  <a:srgbClr val="434343"/>
                </a:solidFill>
                <a:latin typeface="Roboto"/>
                <a:ea typeface="Roboto"/>
              </a:rPr>
              <a:t>Logistic Regression.</a:t>
            </a:r>
            <a:endParaRPr b="0" lang="en-US" sz="1800" spc="-1" strike="noStrike">
              <a:latin typeface="Arial"/>
            </a:endParaRPr>
          </a:p>
          <a:p>
            <a:pPr lvl="1" marL="914400" indent="-342360">
              <a:lnSpc>
                <a:spcPct val="114000"/>
              </a:lnSpc>
              <a:buClr>
                <a:srgbClr val="434343"/>
              </a:buClr>
              <a:buFont typeface="Roboto"/>
              <a:buChar char="◆"/>
            </a:pPr>
            <a:r>
              <a:rPr b="0" lang="en-US" sz="1800" spc="-1" strike="noStrike">
                <a:solidFill>
                  <a:srgbClr val="434343"/>
                </a:solidFill>
                <a:latin typeface="Roboto"/>
                <a:ea typeface="Roboto"/>
              </a:rPr>
              <a:t>Nearest Neighbor.</a:t>
            </a:r>
            <a:endParaRPr b="0" lang="en-US" sz="1800" spc="-1" strike="noStrike">
              <a:latin typeface="Arial"/>
            </a:endParaRPr>
          </a:p>
          <a:p>
            <a:pPr lvl="1" marL="914400" indent="-342360">
              <a:lnSpc>
                <a:spcPct val="114000"/>
              </a:lnSpc>
              <a:buClr>
                <a:srgbClr val="434343"/>
              </a:buClr>
              <a:buFont typeface="Roboto"/>
              <a:buChar char="◆"/>
            </a:pPr>
            <a:r>
              <a:rPr b="0" lang="en-US" sz="1800" spc="-1" strike="noStrike">
                <a:solidFill>
                  <a:srgbClr val="434343"/>
                </a:solidFill>
                <a:latin typeface="Roboto"/>
                <a:ea typeface="Roboto"/>
              </a:rPr>
              <a:t>Support Vector Machines.</a:t>
            </a:r>
            <a:endParaRPr b="0" lang="en-US" sz="1800" spc="-1" strike="noStrike">
              <a:latin typeface="Arial"/>
            </a:endParaRPr>
          </a:p>
          <a:p>
            <a:pPr lvl="1" marL="914400" indent="-342360">
              <a:lnSpc>
                <a:spcPct val="114000"/>
              </a:lnSpc>
              <a:buClr>
                <a:srgbClr val="434343"/>
              </a:buClr>
              <a:buFont typeface="Roboto"/>
              <a:buChar char="◆"/>
            </a:pPr>
            <a:r>
              <a:rPr b="0" lang="en-US" sz="1800" spc="-1" strike="noStrike">
                <a:solidFill>
                  <a:srgbClr val="434343"/>
                </a:solidFill>
                <a:latin typeface="Roboto"/>
                <a:ea typeface="Roboto"/>
              </a:rPr>
              <a:t>Decision Trees.</a:t>
            </a:r>
            <a:endParaRPr b="0" lang="en-US" sz="1800" spc="-1" strike="noStrike">
              <a:latin typeface="Arial"/>
            </a:endParaRPr>
          </a:p>
          <a:p>
            <a:pPr lvl="1" marL="914400" indent="-342360">
              <a:lnSpc>
                <a:spcPct val="114000"/>
              </a:lnSpc>
              <a:buClr>
                <a:srgbClr val="434343"/>
              </a:buClr>
              <a:buFont typeface="Roboto"/>
              <a:buChar char="◆"/>
            </a:pPr>
            <a:r>
              <a:rPr b="0" lang="en-US" sz="1800" spc="-1" strike="noStrike">
                <a:solidFill>
                  <a:srgbClr val="434343"/>
                </a:solidFill>
                <a:latin typeface="Roboto"/>
                <a:ea typeface="Roboto"/>
              </a:rPr>
              <a:t>Random Forest.</a:t>
            </a:r>
            <a:endParaRPr b="0" lang="en-US" sz="1800" spc="-1" strike="noStrike">
              <a:latin typeface="Arial"/>
            </a:endParaRPr>
          </a:p>
        </p:txBody>
      </p:sp>
      <p:pic>
        <p:nvPicPr>
          <p:cNvPr id="192" name="Google Shape;308;g75f66ec15a_0_219" descr=""/>
          <p:cNvPicPr/>
          <p:nvPr/>
        </p:nvPicPr>
        <p:blipFill>
          <a:blip r:embed="rId1"/>
          <a:stretch/>
        </p:blipFill>
        <p:spPr>
          <a:xfrm>
            <a:off x="7254360" y="3302640"/>
            <a:ext cx="3333240" cy="268380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90"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Importance and future of machine learning</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91" name="CustomShape 3"/>
          <p:cNvSpPr/>
          <p:nvPr/>
        </p:nvSpPr>
        <p:spPr>
          <a:xfrm>
            <a:off x="540360" y="2296800"/>
            <a:ext cx="8519760" cy="3338280"/>
          </a:xfrm>
          <a:prstGeom prst="rect">
            <a:avLst/>
          </a:prstGeom>
          <a:noFill/>
          <a:ln>
            <a:noFill/>
          </a:ln>
        </p:spPr>
        <p:style>
          <a:lnRef idx="0"/>
          <a:fillRef idx="0"/>
          <a:effectRef idx="0"/>
          <a:fontRef idx="minor"/>
        </p:style>
        <p:txBody>
          <a:bodyPr lIns="90000" rIns="90000" tIns="91440" bIns="91440"/>
          <a:p>
            <a:pPr marL="457200" indent="-342360">
              <a:lnSpc>
                <a:spcPct val="200000"/>
              </a:lnSpc>
              <a:buClr>
                <a:srgbClr val="434343"/>
              </a:buClr>
              <a:buFont typeface="Roboto"/>
              <a:buChar char="➔"/>
            </a:pPr>
            <a:r>
              <a:rPr b="0" lang="en-US" sz="1800" spc="-1" strike="noStrike">
                <a:solidFill>
                  <a:srgbClr val="434343"/>
                </a:solidFill>
                <a:latin typeface="Roboto"/>
                <a:ea typeface="Roboto"/>
              </a:rPr>
              <a:t>History of machine learning</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Most widely used branch of computer science nowadays(google)</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94" name="CustomShape 2"/>
          <p:cNvSpPr/>
          <p:nvPr/>
        </p:nvSpPr>
        <p:spPr>
          <a:xfrm>
            <a:off x="53352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Regression</a:t>
            </a:r>
            <a:endParaRPr b="0" lang="en-US" sz="3000" spc="-1" strike="noStrike">
              <a:latin typeface="Arial"/>
            </a:endParaRPr>
          </a:p>
        </p:txBody>
      </p:sp>
      <p:sp>
        <p:nvSpPr>
          <p:cNvPr id="195" name="CustomShape 3"/>
          <p:cNvSpPr/>
          <p:nvPr/>
        </p:nvSpPr>
        <p:spPr>
          <a:xfrm>
            <a:off x="685800" y="2296800"/>
            <a:ext cx="10807560" cy="394236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434343"/>
              </a:buClr>
              <a:buFont typeface="Roboto"/>
              <a:buChar char="➔"/>
            </a:pPr>
            <a:r>
              <a:rPr b="0" lang="en-US" sz="1800" spc="-1" strike="noStrike">
                <a:solidFill>
                  <a:srgbClr val="434343"/>
                </a:solidFill>
                <a:latin typeface="Roboto"/>
                <a:ea typeface="Roboto"/>
              </a:rPr>
              <a:t>Regression is also a branch of supervised learning in which the output variable Is a real or continues value such as number dollars, miles and salary. </a:t>
            </a:r>
            <a:endParaRPr b="0" lang="en-US" sz="1800" spc="-1" strike="noStrike">
              <a:latin typeface="Arial"/>
            </a:endParaRPr>
          </a:p>
          <a:p>
            <a:pPr marL="457200">
              <a:lnSpc>
                <a:spcPct val="100000"/>
              </a:lnSpc>
            </a:pPr>
            <a:endParaRPr b="0" lang="en-US" sz="1800" spc="-1" strike="noStrike">
              <a:latin typeface="Arial"/>
            </a:endParaRPr>
          </a:p>
          <a:p>
            <a:pPr marL="457200" indent="-342360">
              <a:lnSpc>
                <a:spcPct val="100000"/>
              </a:lnSpc>
              <a:buClr>
                <a:srgbClr val="434343"/>
              </a:buClr>
              <a:buFont typeface="Roboto"/>
              <a:buChar char="➔"/>
            </a:pPr>
            <a:r>
              <a:rPr b="0" lang="en-US" sz="1800" spc="-1" strike="noStrike">
                <a:solidFill>
                  <a:srgbClr val="434343"/>
                </a:solidFill>
                <a:latin typeface="Roboto"/>
                <a:ea typeface="Roboto"/>
              </a:rPr>
              <a:t>Regression is used to predict a continuous value like estimated price of a house.</a:t>
            </a:r>
            <a:endParaRPr b="0" lang="en-US" sz="1800" spc="-1" strike="noStrike">
              <a:latin typeface="Arial"/>
            </a:endParaRPr>
          </a:p>
          <a:p>
            <a:pPr marL="457200">
              <a:lnSpc>
                <a:spcPct val="100000"/>
              </a:lnSpc>
            </a:pPr>
            <a:endParaRPr b="0" lang="en-US" sz="1800" spc="-1" strike="noStrike">
              <a:latin typeface="Arial"/>
            </a:endParaRPr>
          </a:p>
          <a:p>
            <a:pPr marL="457200" indent="-342360">
              <a:lnSpc>
                <a:spcPct val="100000"/>
              </a:lnSpc>
              <a:buClr>
                <a:srgbClr val="434343"/>
              </a:buClr>
              <a:buFont typeface="Roboto"/>
              <a:buChar char="➔"/>
            </a:pPr>
            <a:r>
              <a:rPr b="0" lang="en-US" sz="1800" spc="-1" strike="noStrike">
                <a:solidFill>
                  <a:srgbClr val="434343"/>
                </a:solidFill>
                <a:latin typeface="Roboto"/>
                <a:ea typeface="Roboto"/>
              </a:rPr>
              <a:t>Some of the regression algorithms are as follows:</a:t>
            </a:r>
            <a:endParaRPr b="0" lang="en-US" sz="1800" spc="-1" strike="noStrike">
              <a:latin typeface="Arial"/>
            </a:endParaRPr>
          </a:p>
          <a:p>
            <a:pPr lvl="1" marL="914400" indent="-342360">
              <a:lnSpc>
                <a:spcPct val="100000"/>
              </a:lnSpc>
              <a:buClr>
                <a:srgbClr val="434343"/>
              </a:buClr>
              <a:buFont typeface="Roboto"/>
              <a:buChar char="◆"/>
            </a:pPr>
            <a:r>
              <a:rPr b="0" lang="en-US" sz="1800" spc="-1" strike="noStrike">
                <a:solidFill>
                  <a:srgbClr val="434343"/>
                </a:solidFill>
                <a:latin typeface="Roboto"/>
                <a:ea typeface="Roboto"/>
              </a:rPr>
              <a:t>Linear Regression.</a:t>
            </a:r>
            <a:endParaRPr b="0" lang="en-US" sz="1800" spc="-1" strike="noStrike">
              <a:latin typeface="Arial"/>
            </a:endParaRPr>
          </a:p>
          <a:p>
            <a:pPr lvl="1" marL="914400" indent="-342360">
              <a:lnSpc>
                <a:spcPct val="100000"/>
              </a:lnSpc>
              <a:buClr>
                <a:srgbClr val="434343"/>
              </a:buClr>
              <a:buFont typeface="Roboto"/>
              <a:buChar char="◆"/>
            </a:pPr>
            <a:r>
              <a:rPr b="0" lang="en-US" sz="1800" spc="-1" strike="noStrike">
                <a:solidFill>
                  <a:srgbClr val="434343"/>
                </a:solidFill>
                <a:latin typeface="Roboto"/>
                <a:ea typeface="Roboto"/>
              </a:rPr>
              <a:t>Polynomial Regression.</a:t>
            </a:r>
            <a:endParaRPr b="0" lang="en-US" sz="1800" spc="-1" strike="noStrike">
              <a:latin typeface="Arial"/>
            </a:endParaRPr>
          </a:p>
          <a:p>
            <a:pPr marL="914400">
              <a:lnSpc>
                <a:spcPct val="100000"/>
              </a:lnSpc>
            </a:pPr>
            <a:r>
              <a:rPr b="0" lang="en-US" sz="1200" spc="-1" strike="noStrike">
                <a:solidFill>
                  <a:srgbClr val="434343"/>
                </a:solidFill>
                <a:latin typeface="Roboto"/>
                <a:ea typeface="Roboto"/>
              </a:rPr>
              <a:t>.</a:t>
            </a:r>
            <a:endParaRPr b="0" lang="en-US" sz="1200" spc="-1" strike="noStrike">
              <a:latin typeface="Arial"/>
            </a:endParaRPr>
          </a:p>
          <a:p>
            <a:pPr marL="457200">
              <a:lnSpc>
                <a:spcPct val="100000"/>
              </a:lnSpc>
            </a:pPr>
            <a:endParaRPr b="0" lang="en-US" sz="1200" spc="-1" strike="noStrike">
              <a:latin typeface="Arial"/>
            </a:endParaRPr>
          </a:p>
        </p:txBody>
      </p:sp>
      <p:pic>
        <p:nvPicPr>
          <p:cNvPr id="196" name="Google Shape;317;g75f66ec15a_0_224" descr=""/>
          <p:cNvPicPr/>
          <p:nvPr/>
        </p:nvPicPr>
        <p:blipFill>
          <a:blip r:embed="rId1"/>
          <a:stretch/>
        </p:blipFill>
        <p:spPr>
          <a:xfrm>
            <a:off x="7385040" y="3590640"/>
            <a:ext cx="4031640" cy="263376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98"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Clustering</a:t>
            </a:r>
            <a:endParaRPr b="0" lang="en-US" sz="3000" spc="-1" strike="noStrike">
              <a:latin typeface="Arial"/>
            </a:endParaRPr>
          </a:p>
        </p:txBody>
      </p:sp>
      <p:sp>
        <p:nvSpPr>
          <p:cNvPr id="199" name="CustomShape 3"/>
          <p:cNvSpPr/>
          <p:nvPr/>
        </p:nvSpPr>
        <p:spPr>
          <a:xfrm>
            <a:off x="540360" y="2296800"/>
            <a:ext cx="5555160" cy="392796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434343"/>
              </a:buClr>
              <a:buFont typeface="Roboto"/>
              <a:buChar char="➔"/>
            </a:pPr>
            <a:r>
              <a:rPr b="0" lang="en-US" sz="1800" spc="-1" strike="noStrike">
                <a:solidFill>
                  <a:srgbClr val="434343"/>
                </a:solidFill>
                <a:latin typeface="Roboto"/>
                <a:ea typeface="Roboto"/>
              </a:rPr>
              <a:t>Clustering is a branch of unsupervised learning that involves the grouping of similar features because there are no labels to classify them. </a:t>
            </a:r>
            <a:endParaRPr b="0" lang="en-US" sz="1800" spc="-1" strike="noStrike">
              <a:latin typeface="Arial"/>
            </a:endParaRPr>
          </a:p>
          <a:p>
            <a:pPr marL="457200">
              <a:lnSpc>
                <a:spcPct val="100000"/>
              </a:lnSpc>
            </a:pPr>
            <a:endParaRPr b="0" lang="en-US" sz="1800" spc="-1" strike="noStrike">
              <a:latin typeface="Arial"/>
            </a:endParaRPr>
          </a:p>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We can use a clustering algorithm to classify each data point into a specific group.</a:t>
            </a:r>
            <a:endParaRPr b="0" lang="en-US" sz="1800" spc="-1" strike="noStrike">
              <a:latin typeface="Arial"/>
            </a:endParaRPr>
          </a:p>
          <a:p>
            <a:pPr>
              <a:lnSpc>
                <a:spcPct val="100000"/>
              </a:lnSpc>
              <a:spcBef>
                <a:spcPts val="99"/>
              </a:spcBef>
            </a:pPr>
            <a:r>
              <a:rPr b="0" lang="en-US" sz="1800" spc="-1" strike="noStrike">
                <a:solidFill>
                  <a:srgbClr val="434343"/>
                </a:solidFill>
                <a:latin typeface="Roboto"/>
                <a:ea typeface="Roboto"/>
              </a:rPr>
              <a:t> </a:t>
            </a:r>
            <a:endParaRPr b="0" lang="en-US" sz="1800" spc="-1" strike="noStrike">
              <a:latin typeface="Arial"/>
            </a:endParaRPr>
          </a:p>
          <a:p>
            <a:pPr marL="457200">
              <a:lnSpc>
                <a:spcPct val="100000"/>
              </a:lnSpc>
              <a:spcBef>
                <a:spcPts val="99"/>
              </a:spcBef>
            </a:pPr>
            <a:endParaRPr b="0" lang="en-US" sz="1800" spc="-1" strike="noStrike">
              <a:latin typeface="Arial"/>
            </a:endParaRPr>
          </a:p>
        </p:txBody>
      </p:sp>
      <p:pic>
        <p:nvPicPr>
          <p:cNvPr id="200" name="Google Shape;326;g75f66ec15a_0_229" descr=""/>
          <p:cNvPicPr/>
          <p:nvPr/>
        </p:nvPicPr>
        <p:blipFill>
          <a:blip r:embed="rId1"/>
          <a:stretch/>
        </p:blipFill>
        <p:spPr>
          <a:xfrm>
            <a:off x="6966720" y="2296800"/>
            <a:ext cx="3849120" cy="37404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202"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Clustering</a:t>
            </a:r>
            <a:endParaRPr b="0" lang="en-US" sz="3000" spc="-1" strike="noStrike">
              <a:latin typeface="Arial"/>
            </a:endParaRPr>
          </a:p>
        </p:txBody>
      </p:sp>
      <p:sp>
        <p:nvSpPr>
          <p:cNvPr id="203" name="CustomShape 3"/>
          <p:cNvSpPr/>
          <p:nvPr/>
        </p:nvSpPr>
        <p:spPr>
          <a:xfrm>
            <a:off x="540360" y="2296800"/>
            <a:ext cx="5555160" cy="3927960"/>
          </a:xfrm>
          <a:prstGeom prst="rect">
            <a:avLst/>
          </a:prstGeom>
          <a:noFill/>
          <a:ln>
            <a:noFill/>
          </a:ln>
        </p:spPr>
        <p:style>
          <a:lnRef idx="0"/>
          <a:fillRef idx="0"/>
          <a:effectRef idx="0"/>
          <a:fontRef idx="minor"/>
        </p:style>
        <p:txBody>
          <a:bodyPr lIns="90000" rIns="90000" tIns="91440" bIns="91440"/>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The data points that are in the same group should have similar features, while data points in different groups should have highly dissimilar features.</a:t>
            </a:r>
            <a:endParaRPr b="0" lang="en-US" sz="1800" spc="-1" strike="noStrike">
              <a:latin typeface="Arial"/>
            </a:endParaRPr>
          </a:p>
          <a:p>
            <a:pPr>
              <a:lnSpc>
                <a:spcPct val="100000"/>
              </a:lnSpc>
              <a:spcBef>
                <a:spcPts val="99"/>
              </a:spcBef>
            </a:pPr>
            <a:endParaRPr b="0" lang="en-US" sz="1800" spc="-1" strike="noStrike">
              <a:latin typeface="Arial"/>
            </a:endParaRPr>
          </a:p>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Some of the clustering algorithms are as follows:</a:t>
            </a:r>
            <a:endParaRPr b="0" lang="en-US" sz="1800" spc="-1" strike="noStrike">
              <a:latin typeface="Arial"/>
            </a:endParaRPr>
          </a:p>
          <a:p>
            <a:pPr lvl="1" marL="914400" indent="-342360">
              <a:lnSpc>
                <a:spcPct val="100000"/>
              </a:lnSpc>
              <a:buClr>
                <a:srgbClr val="434343"/>
              </a:buClr>
              <a:buFont typeface="Roboto"/>
              <a:buChar char="◆"/>
            </a:pPr>
            <a:r>
              <a:rPr b="0" lang="en-US" sz="1800" spc="-1" strike="noStrike">
                <a:solidFill>
                  <a:srgbClr val="434343"/>
                </a:solidFill>
                <a:latin typeface="Roboto"/>
                <a:ea typeface="Roboto"/>
              </a:rPr>
              <a:t>K-means Algorithm.</a:t>
            </a:r>
            <a:endParaRPr b="0" lang="en-US" sz="1800" spc="-1" strike="noStrike">
              <a:latin typeface="Arial"/>
            </a:endParaRPr>
          </a:p>
          <a:p>
            <a:pPr lvl="1" marL="914400" indent="-342360">
              <a:lnSpc>
                <a:spcPct val="100000"/>
              </a:lnSpc>
              <a:buClr>
                <a:srgbClr val="434343"/>
              </a:buClr>
              <a:buFont typeface="Roboto"/>
              <a:buChar char="◆"/>
            </a:pPr>
            <a:r>
              <a:rPr b="0" lang="en-US" sz="1800" spc="-1" strike="noStrike">
                <a:solidFill>
                  <a:srgbClr val="434343"/>
                </a:solidFill>
                <a:latin typeface="Roboto"/>
                <a:ea typeface="Roboto"/>
              </a:rPr>
              <a:t>Fuzzy C-means (FCM) Algorithm.</a:t>
            </a:r>
            <a:endParaRPr b="0" lang="en-US" sz="1800" spc="-1" strike="noStrike">
              <a:latin typeface="Arial"/>
            </a:endParaRPr>
          </a:p>
          <a:p>
            <a:pPr lvl="1" marL="914400" indent="-342360">
              <a:lnSpc>
                <a:spcPct val="100000"/>
              </a:lnSpc>
              <a:buClr>
                <a:srgbClr val="434343"/>
              </a:buClr>
              <a:buFont typeface="Roboto"/>
              <a:buChar char="◆"/>
            </a:pPr>
            <a:r>
              <a:rPr b="0" lang="en-US" sz="1800" spc="-1" strike="noStrike">
                <a:solidFill>
                  <a:srgbClr val="434343"/>
                </a:solidFill>
                <a:latin typeface="Roboto"/>
                <a:ea typeface="Roboto"/>
              </a:rPr>
              <a:t>Expectation-Maximisation (EM) Algorithm.</a:t>
            </a:r>
            <a:endParaRPr b="0" lang="en-US" sz="1800" spc="-1" strike="noStrike">
              <a:latin typeface="Arial"/>
            </a:endParaRPr>
          </a:p>
          <a:p>
            <a:pPr lvl="1" marL="914400" indent="-342360">
              <a:lnSpc>
                <a:spcPct val="100000"/>
              </a:lnSpc>
              <a:buClr>
                <a:srgbClr val="434343"/>
              </a:buClr>
              <a:buFont typeface="Roboto"/>
              <a:buChar char="◆"/>
            </a:pPr>
            <a:r>
              <a:rPr b="0" lang="en-US" sz="1800" spc="-1" strike="noStrike">
                <a:solidFill>
                  <a:srgbClr val="434343"/>
                </a:solidFill>
                <a:latin typeface="Roboto"/>
                <a:ea typeface="Roboto"/>
              </a:rPr>
              <a:t>Hierarchical Clustering Algorithms.</a:t>
            </a:r>
            <a:endParaRPr b="0" lang="en-US" sz="1800" spc="-1" strike="noStrike">
              <a:latin typeface="Arial"/>
            </a:endParaRPr>
          </a:p>
        </p:txBody>
      </p:sp>
      <p:pic>
        <p:nvPicPr>
          <p:cNvPr id="204" name="Google Shape;335;g75f66ec15a_0_291" descr=""/>
          <p:cNvPicPr/>
          <p:nvPr/>
        </p:nvPicPr>
        <p:blipFill>
          <a:blip r:embed="rId1"/>
          <a:stretch/>
        </p:blipFill>
        <p:spPr>
          <a:xfrm>
            <a:off x="6861600" y="2344320"/>
            <a:ext cx="3917160" cy="38062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206" name="CustomShape 2"/>
          <p:cNvSpPr/>
          <p:nvPr/>
        </p:nvSpPr>
        <p:spPr>
          <a:xfrm>
            <a:off x="605880" y="1400760"/>
            <a:ext cx="10092240" cy="895320"/>
          </a:xfrm>
          <a:prstGeom prst="rect">
            <a:avLst/>
          </a:prstGeom>
          <a:noFill/>
          <a:ln>
            <a:noFill/>
          </a:ln>
        </p:spPr>
        <p:style>
          <a:lnRef idx="0"/>
          <a:fillRef idx="0"/>
          <a:effectRef idx="0"/>
          <a:fontRef idx="minor"/>
        </p:style>
        <p:txBody>
          <a:bodyPr lIns="90000" rIns="90000" tIns="91440" bIns="91440"/>
          <a:p>
            <a:pPr>
              <a:lnSpc>
                <a:spcPct val="114000"/>
              </a:lnSpc>
            </a:pPr>
            <a:r>
              <a:rPr b="0" lang="en-US" sz="3000" spc="-1" strike="noStrike">
                <a:solidFill>
                  <a:srgbClr val="2a3990"/>
                </a:solidFill>
                <a:latin typeface="Roboto"/>
                <a:ea typeface="Roboto"/>
              </a:rPr>
              <a:t>A general flow of a typical Machine learning project</a:t>
            </a:r>
            <a:endParaRPr b="0" lang="en-US" sz="3000" spc="-1" strike="noStrike">
              <a:latin typeface="Arial"/>
            </a:endParaRPr>
          </a:p>
          <a:p>
            <a:pPr>
              <a:lnSpc>
                <a:spcPct val="114000"/>
              </a:lnSpc>
            </a:pPr>
            <a:endParaRPr b="0" lang="en-US" sz="3000" spc="-1" strike="noStrike">
              <a:latin typeface="Arial"/>
            </a:endParaRPr>
          </a:p>
          <a:p>
            <a:pPr>
              <a:lnSpc>
                <a:spcPct val="100000"/>
              </a:lnSpc>
            </a:pPr>
            <a:endParaRPr b="0" lang="en-US" sz="3000" spc="-1" strike="noStrike">
              <a:latin typeface="Arial"/>
            </a:endParaRPr>
          </a:p>
          <a:p>
            <a:pPr>
              <a:lnSpc>
                <a:spcPct val="115000"/>
              </a:lnSpc>
            </a:pPr>
            <a:endParaRPr b="0" lang="en-US" sz="3000" spc="-1" strike="noStrike">
              <a:latin typeface="Arial"/>
            </a:endParaRPr>
          </a:p>
          <a:p>
            <a:pPr>
              <a:lnSpc>
                <a:spcPct val="100000"/>
              </a:lnSpc>
              <a:spcBef>
                <a:spcPts val="1599"/>
              </a:spcBef>
            </a:pPr>
            <a:endParaRPr b="0" lang="en-US" sz="3000" spc="-1" strike="noStrike">
              <a:latin typeface="Arial"/>
            </a:endParaRPr>
          </a:p>
        </p:txBody>
      </p:sp>
      <p:sp>
        <p:nvSpPr>
          <p:cNvPr id="207" name="CustomShape 3"/>
          <p:cNvSpPr/>
          <p:nvPr/>
        </p:nvSpPr>
        <p:spPr>
          <a:xfrm>
            <a:off x="540360" y="2279880"/>
            <a:ext cx="8519760" cy="28980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Data collection</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Feature extraction</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Data preprocessing</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Model training</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Testing</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Validation</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Repeat/Happy Ending</a:t>
            </a:r>
            <a:endParaRPr b="0" lang="en-US"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0" y="2475000"/>
            <a:ext cx="12191400" cy="14828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4860" spc="-1" strike="noStrike">
                <a:solidFill>
                  <a:srgbClr val="125da2"/>
                </a:solidFill>
                <a:latin typeface="Open Sans"/>
                <a:ea typeface="Open Sans"/>
              </a:rPr>
              <a:t>Let’s get started with Random Forest</a:t>
            </a:r>
            <a:endParaRPr b="0" lang="en-US" sz="4860" spc="-1" strike="noStrike">
              <a:latin typeface="Arial"/>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0">
                                  <p:stCondLst>
                                    <p:cond delay="0"/>
                                  </p:stCondLst>
                                  <p:childTnLst>
                                    <p:set>
                                      <p:cBhvr>
                                        <p:cTn id="72" dur="1" fill="hold">
                                          <p:stCondLst>
                                            <p:cond delay="0"/>
                                          </p:stCondLst>
                                        </p:cTn>
                                        <p:tgtEl>
                                          <p:spTgt spid="208"/>
                                        </p:tgtEl>
                                        <p:attrNameLst>
                                          <p:attrName>style.visibility</p:attrName>
                                        </p:attrNameLst>
                                      </p:cBhvr>
                                      <p:to>
                                        <p:strVal val="visible"/>
                                      </p:to>
                                    </p:set>
                                    <p:animEffect filter="fade" transition="in">
                                      <p:cBhvr additive="repl">
                                        <p:cTn id="73" dur="1000"/>
                                        <p:tgtEl>
                                          <p:spTgt spid="20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93"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Why this is an era of machine learning</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94" name="CustomShape 3"/>
          <p:cNvSpPr/>
          <p:nvPr/>
        </p:nvSpPr>
        <p:spPr>
          <a:xfrm>
            <a:off x="540360" y="2296800"/>
            <a:ext cx="10616760" cy="39042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Powerful machines that can handle computations quickly</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Availability of huge amount of data</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Advancement of technology and knowledge among people</a:t>
            </a:r>
            <a:endParaRPr b="0" lang="en-US" sz="1800" spc="-1" strike="noStrike">
              <a:latin typeface="Arial"/>
            </a:endParaRPr>
          </a:p>
        </p:txBody>
      </p:sp>
      <p:pic>
        <p:nvPicPr>
          <p:cNvPr id="95" name="Google Shape;86;g75f66ec15a_0_29" descr=""/>
          <p:cNvPicPr/>
          <p:nvPr/>
        </p:nvPicPr>
        <p:blipFill>
          <a:blip r:embed="rId1"/>
          <a:stretch/>
        </p:blipFill>
        <p:spPr>
          <a:xfrm>
            <a:off x="2012760" y="3570120"/>
            <a:ext cx="3885840" cy="2444040"/>
          </a:xfrm>
          <a:prstGeom prst="rect">
            <a:avLst/>
          </a:prstGeom>
          <a:ln>
            <a:noFill/>
          </a:ln>
          <a:effectLst>
            <a:outerShdw algn="bl" blurRad="57150" dir="5400000" dist="19050" rotWithShape="0">
              <a:srgbClr val="000000">
                <a:alpha val="50000"/>
              </a:srgbClr>
            </a:outerShdw>
          </a:effectLst>
        </p:spPr>
      </p:pic>
      <p:pic>
        <p:nvPicPr>
          <p:cNvPr id="96" name="Google Shape;87;g75f66ec15a_0_29" descr=""/>
          <p:cNvPicPr/>
          <p:nvPr/>
        </p:nvPicPr>
        <p:blipFill>
          <a:blip r:embed="rId2"/>
          <a:srcRect l="0" t="0" r="0" b="-5411"/>
          <a:stretch/>
        </p:blipFill>
        <p:spPr>
          <a:xfrm>
            <a:off x="6281280" y="3570120"/>
            <a:ext cx="3686040" cy="2444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98"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Learning from data</a:t>
            </a:r>
            <a:endParaRPr b="0" lang="en-US" sz="3000" spc="-1" strike="noStrike">
              <a:latin typeface="Arial"/>
            </a:endParaRPr>
          </a:p>
          <a:p>
            <a:pPr>
              <a:lnSpc>
                <a:spcPct val="100000"/>
              </a:lnSpc>
            </a:pPr>
            <a:endParaRPr b="0" lang="en-US" sz="3000" spc="-1" strike="noStrike">
              <a:latin typeface="Arial"/>
            </a:endParaRPr>
          </a:p>
        </p:txBody>
      </p:sp>
      <p:sp>
        <p:nvSpPr>
          <p:cNvPr id="99" name="CustomShape 3"/>
          <p:cNvSpPr/>
          <p:nvPr/>
        </p:nvSpPr>
        <p:spPr>
          <a:xfrm>
            <a:off x="540360" y="2296800"/>
            <a:ext cx="8519760" cy="3338280"/>
          </a:xfrm>
          <a:prstGeom prst="rect">
            <a:avLst/>
          </a:prstGeom>
          <a:noFill/>
          <a:ln>
            <a:noFill/>
          </a:ln>
        </p:spPr>
        <p:style>
          <a:lnRef idx="0"/>
          <a:fillRef idx="0"/>
          <a:effectRef idx="0"/>
          <a:fontRef idx="minor"/>
        </p:style>
        <p:txBody>
          <a:bodyPr lIns="90000" rIns="90000" tIns="91440" bIns="91440"/>
          <a:p>
            <a:pPr marL="457200" indent="-342360">
              <a:lnSpc>
                <a:spcPct val="200000"/>
              </a:lnSpc>
              <a:buClr>
                <a:srgbClr val="434343"/>
              </a:buClr>
              <a:buFont typeface="Roboto"/>
              <a:buChar char="➔"/>
            </a:pPr>
            <a:r>
              <a:rPr b="0" lang="en-US" sz="1800" spc="-1" strike="noStrike">
                <a:solidFill>
                  <a:srgbClr val="434343"/>
                </a:solidFill>
                <a:latin typeface="Roboto"/>
                <a:ea typeface="Roboto"/>
              </a:rPr>
              <a:t>How kids learn</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How computer learns</a:t>
            </a:r>
            <a:endParaRPr b="0" lang="en-US" sz="1800" spc="-1" strike="noStrike">
              <a:latin typeface="Arial"/>
            </a:endParaRPr>
          </a:p>
          <a:p>
            <a:pPr marL="457200" indent="-342360">
              <a:lnSpc>
                <a:spcPct val="200000"/>
              </a:lnSpc>
              <a:buClr>
                <a:srgbClr val="434343"/>
              </a:buClr>
              <a:buFont typeface="Roboto"/>
              <a:buChar char="➔"/>
            </a:pPr>
            <a:r>
              <a:rPr b="0" lang="en-US" sz="1800" spc="-1" strike="noStrike">
                <a:solidFill>
                  <a:srgbClr val="434343"/>
                </a:solidFill>
                <a:latin typeface="Roboto"/>
                <a:ea typeface="Roboto"/>
              </a:rPr>
              <a:t>Learning of kids vs Learning of computers</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01"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How kids learn</a:t>
            </a:r>
            <a:endParaRPr b="0" lang="en-US" sz="3000" spc="-1" strike="noStrike">
              <a:latin typeface="Arial"/>
            </a:endParaRPr>
          </a:p>
          <a:p>
            <a:pPr>
              <a:lnSpc>
                <a:spcPct val="100000"/>
              </a:lnSpc>
            </a:pPr>
            <a:endParaRPr b="0" lang="en-US" sz="3000" spc="-1" strike="noStrike">
              <a:latin typeface="Arial"/>
            </a:endParaRPr>
          </a:p>
        </p:txBody>
      </p:sp>
      <p:sp>
        <p:nvSpPr>
          <p:cNvPr id="102" name="CustomShape 3"/>
          <p:cNvSpPr/>
          <p:nvPr/>
        </p:nvSpPr>
        <p:spPr>
          <a:xfrm>
            <a:off x="540360" y="2296800"/>
            <a:ext cx="10702800" cy="387720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434343"/>
              </a:buClr>
              <a:buFont typeface="Roboto"/>
              <a:buChar char="➔"/>
            </a:pPr>
            <a:r>
              <a:rPr b="0" lang="en-US" sz="1800" spc="-1" strike="noStrike">
                <a:solidFill>
                  <a:srgbClr val="434343"/>
                </a:solidFill>
                <a:latin typeface="Roboto"/>
                <a:ea typeface="Roboto"/>
              </a:rPr>
              <a:t>Kids learn by observing, listening to various things (data) and recognizing them without following any set of rules</a:t>
            </a:r>
            <a:endParaRPr b="0" lang="en-US" sz="1800" spc="-1" strike="noStrike">
              <a:latin typeface="Arial"/>
            </a:endParaRPr>
          </a:p>
          <a:p>
            <a:pPr>
              <a:lnSpc>
                <a:spcPct val="100000"/>
              </a:lnSpc>
              <a:spcBef>
                <a:spcPts val="99"/>
              </a:spcBef>
            </a:pPr>
            <a:endParaRPr b="0" lang="en-US" sz="1800" spc="-1" strike="noStrike">
              <a:latin typeface="Arial"/>
            </a:endParaRPr>
          </a:p>
          <a:p>
            <a:pPr>
              <a:lnSpc>
                <a:spcPct val="100000"/>
              </a:lnSpc>
              <a:spcBef>
                <a:spcPts val="99"/>
              </a:spcBef>
              <a:spcAft>
                <a:spcPts val="99"/>
              </a:spcAft>
            </a:pPr>
            <a:endParaRPr b="0" lang="en-US" sz="1800" spc="-1" strike="noStrike">
              <a:latin typeface="Arial"/>
            </a:endParaRPr>
          </a:p>
        </p:txBody>
      </p:sp>
      <p:pic>
        <p:nvPicPr>
          <p:cNvPr id="103" name="Google Shape;104;g75f66ec15a_0_50" descr=""/>
          <p:cNvPicPr/>
          <p:nvPr/>
        </p:nvPicPr>
        <p:blipFill>
          <a:blip r:embed="rId1"/>
          <a:stretch/>
        </p:blipFill>
        <p:spPr>
          <a:xfrm>
            <a:off x="3410280" y="3358080"/>
            <a:ext cx="5284080" cy="24624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05"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How computer learns</a:t>
            </a:r>
            <a:endParaRPr b="0" lang="en-US" sz="3000" spc="-1" strike="noStrike">
              <a:latin typeface="Arial"/>
            </a:endParaRPr>
          </a:p>
        </p:txBody>
      </p:sp>
      <p:sp>
        <p:nvSpPr>
          <p:cNvPr id="106" name="CustomShape 3"/>
          <p:cNvSpPr/>
          <p:nvPr/>
        </p:nvSpPr>
        <p:spPr>
          <a:xfrm>
            <a:off x="540360" y="2296800"/>
            <a:ext cx="10893960" cy="36712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434343"/>
              </a:buClr>
              <a:buFont typeface="Roboto"/>
              <a:buChar char="➔"/>
            </a:pPr>
            <a:r>
              <a:rPr b="0" lang="en-US" sz="1800" spc="-1" strike="noStrike">
                <a:solidFill>
                  <a:srgbClr val="434343"/>
                </a:solidFill>
                <a:latin typeface="Roboto"/>
                <a:ea typeface="Roboto"/>
              </a:rPr>
              <a:t>Computer learns by algorithms provided to it following a set of rules, for observing and finding patterns from the given data</a:t>
            </a:r>
            <a:endParaRPr b="0" lang="en-US" sz="1800" spc="-1" strike="noStrike">
              <a:latin typeface="Arial"/>
            </a:endParaRPr>
          </a:p>
        </p:txBody>
      </p:sp>
      <p:pic>
        <p:nvPicPr>
          <p:cNvPr id="107" name="Google Shape;113;g75f66ec15a_0_57" descr=""/>
          <p:cNvPicPr/>
          <p:nvPr/>
        </p:nvPicPr>
        <p:blipFill>
          <a:blip r:embed="rId1"/>
          <a:stretch/>
        </p:blipFill>
        <p:spPr>
          <a:xfrm>
            <a:off x="3660120" y="3351960"/>
            <a:ext cx="4842000" cy="2342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09"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Learning of kids vs Learning of computers</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110" name="CustomShape 3"/>
          <p:cNvSpPr/>
          <p:nvPr/>
        </p:nvSpPr>
        <p:spPr>
          <a:xfrm>
            <a:off x="540360" y="2296800"/>
            <a:ext cx="10514880" cy="33382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434343"/>
              </a:buClr>
              <a:buFont typeface="Roboto"/>
              <a:buChar char="➔"/>
            </a:pPr>
            <a:r>
              <a:rPr b="0" lang="en-US" sz="1800" spc="-1" strike="noStrike">
                <a:solidFill>
                  <a:srgbClr val="434343"/>
                </a:solidFill>
                <a:latin typeface="Roboto"/>
                <a:ea typeface="Roboto"/>
              </a:rPr>
              <a:t>“</a:t>
            </a:r>
            <a:r>
              <a:rPr b="0" lang="en-US" sz="1800" spc="-1" strike="noStrike">
                <a:solidFill>
                  <a:srgbClr val="434343"/>
                </a:solidFill>
                <a:latin typeface="Roboto"/>
                <a:ea typeface="Roboto"/>
              </a:rPr>
              <a:t>We should raise AIs like parents, not programmers—or they’ll turn into terrible toddlers”</a:t>
            </a:r>
            <a:endParaRPr b="0" lang="en-US" sz="1800" spc="-1" strike="noStrike">
              <a:latin typeface="Arial"/>
            </a:endParaRPr>
          </a:p>
          <a:p>
            <a:pPr>
              <a:lnSpc>
                <a:spcPct val="100000"/>
              </a:lnSpc>
              <a:spcBef>
                <a:spcPts val="99"/>
              </a:spcBef>
            </a:pPr>
            <a:endParaRPr b="0" lang="en-US" sz="1800" spc="-1" strike="noStrike">
              <a:latin typeface="Arial"/>
            </a:endParaRPr>
          </a:p>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Both are learning on the basis of the data given to them</a:t>
            </a:r>
            <a:endParaRPr b="0" lang="en-US" sz="1800" spc="-1" strike="noStrike">
              <a:latin typeface="Arial"/>
            </a:endParaRPr>
          </a:p>
          <a:p>
            <a:pPr marL="914400">
              <a:lnSpc>
                <a:spcPct val="100000"/>
              </a:lnSpc>
              <a:spcBef>
                <a:spcPts val="99"/>
              </a:spcBef>
            </a:pPr>
            <a:endParaRPr b="0" lang="en-US" sz="1800" spc="-1" strike="noStrike">
              <a:latin typeface="Arial"/>
            </a:endParaRPr>
          </a:p>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In the beginning, both will make mistakes</a:t>
            </a:r>
            <a:endParaRPr b="0" lang="en-US" sz="1800" spc="-1" strike="noStrike">
              <a:latin typeface="Arial"/>
            </a:endParaRPr>
          </a:p>
          <a:p>
            <a:pPr marL="914400">
              <a:lnSpc>
                <a:spcPct val="100000"/>
              </a:lnSpc>
              <a:spcBef>
                <a:spcPts val="99"/>
              </a:spcBef>
            </a:pPr>
            <a:endParaRPr b="0" lang="en-US" sz="1800" spc="-1" strike="noStrike">
              <a:latin typeface="Arial"/>
            </a:endParaRPr>
          </a:p>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If data is not clear, learning will not be good and vice versa</a:t>
            </a:r>
            <a:endParaRPr b="0" lang="en-US" sz="1800" spc="-1" strike="noStrike">
              <a:latin typeface="Arial"/>
            </a:endParaRPr>
          </a:p>
          <a:p>
            <a:pPr marL="914400">
              <a:lnSpc>
                <a:spcPct val="100000"/>
              </a:lnSpc>
              <a:spcBef>
                <a:spcPts val="99"/>
              </a:spcBef>
            </a:pPr>
            <a:endParaRPr b="0" lang="en-US" sz="1800" spc="-1" strike="noStrike">
              <a:latin typeface="Arial"/>
            </a:endParaRPr>
          </a:p>
          <a:p>
            <a:pPr marL="457200" indent="-342360">
              <a:lnSpc>
                <a:spcPct val="100000"/>
              </a:lnSpc>
              <a:spcBef>
                <a:spcPts val="99"/>
              </a:spcBef>
              <a:buClr>
                <a:srgbClr val="434343"/>
              </a:buClr>
              <a:buFont typeface="Roboto"/>
              <a:buChar char="➔"/>
            </a:pPr>
            <a:r>
              <a:rPr b="0" lang="en-US" sz="1800" spc="-1" strike="noStrike">
                <a:solidFill>
                  <a:srgbClr val="434343"/>
                </a:solidFill>
                <a:latin typeface="Roboto"/>
                <a:ea typeface="Roboto"/>
              </a:rPr>
              <a:t>Learning is directly proportional to the amount of data</a:t>
            </a:r>
            <a:endParaRPr b="0" lang="en-US" sz="1800" spc="-1" strike="noStrike">
              <a:latin typeface="Arial"/>
            </a:endParaRPr>
          </a:p>
          <a:p>
            <a:pPr>
              <a:lnSpc>
                <a:spcPct val="100000"/>
              </a:lnSpc>
              <a:spcBef>
                <a:spcPts val="99"/>
              </a:spcBef>
            </a:pPr>
            <a:endParaRPr b="0" lang="en-US" sz="1800" spc="-1" strike="noStrike">
              <a:latin typeface="Arial"/>
            </a:endParaRPr>
          </a:p>
          <a:p>
            <a:pPr>
              <a:lnSpc>
                <a:spcPct val="100000"/>
              </a:lnSpc>
              <a:spcBef>
                <a:spcPts val="99"/>
              </a:spcBef>
              <a:spcAft>
                <a:spcPts val="99"/>
              </a:spcAft>
            </a:pP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2880"/>
            <a:ext cx="10514880" cy="132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400" spc="-1" strike="noStrike">
                <a:solidFill>
                  <a:srgbClr val="125da2"/>
                </a:solidFill>
                <a:latin typeface="Open Sans ExtraBold"/>
                <a:ea typeface="Open Sans ExtraBold"/>
              </a:rPr>
              <a:t>Introduction to Machine Learning</a:t>
            </a:r>
            <a:endParaRPr b="0" lang="en-US" sz="4400" spc="-1" strike="noStrike">
              <a:latin typeface="Arial"/>
            </a:endParaRPr>
          </a:p>
        </p:txBody>
      </p:sp>
      <p:sp>
        <p:nvSpPr>
          <p:cNvPr id="112" name="CustomShape 2"/>
          <p:cNvSpPr/>
          <p:nvPr/>
        </p:nvSpPr>
        <p:spPr>
          <a:xfrm>
            <a:off x="540360" y="1400760"/>
            <a:ext cx="8519760" cy="60696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2a3990"/>
                </a:solidFill>
                <a:latin typeface="Roboto"/>
                <a:ea typeface="Roboto"/>
              </a:rPr>
              <a:t>Learning from data</a:t>
            </a:r>
            <a:endParaRPr b="0" lang="en-US" sz="3000" spc="-1" strike="noStrike">
              <a:latin typeface="Arial"/>
            </a:endParaRPr>
          </a:p>
          <a:p>
            <a:pPr>
              <a:lnSpc>
                <a:spcPct val="100000"/>
              </a:lnSpc>
            </a:pPr>
            <a:endParaRPr b="0" lang="en-US" sz="3000" spc="-1" strike="noStrike">
              <a:latin typeface="Arial"/>
            </a:endParaRPr>
          </a:p>
        </p:txBody>
      </p:sp>
      <p:sp>
        <p:nvSpPr>
          <p:cNvPr id="113" name="CustomShape 3"/>
          <p:cNvSpPr/>
          <p:nvPr/>
        </p:nvSpPr>
        <p:spPr>
          <a:xfrm>
            <a:off x="540360" y="2296800"/>
            <a:ext cx="2842560" cy="30222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Dataset</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Training data</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Testing data</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Outliers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Model</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Training a model</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Over fitting</a:t>
            </a:r>
            <a:endParaRPr b="0" lang="en-US" sz="1800" spc="-1" strike="noStrike">
              <a:latin typeface="Arial"/>
            </a:endParaRPr>
          </a:p>
        </p:txBody>
      </p:sp>
      <p:sp>
        <p:nvSpPr>
          <p:cNvPr id="114" name="CustomShape 4"/>
          <p:cNvSpPr/>
          <p:nvPr/>
        </p:nvSpPr>
        <p:spPr>
          <a:xfrm>
            <a:off x="5992920" y="2296800"/>
            <a:ext cx="2342160" cy="30222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434343"/>
              </a:buClr>
              <a:buFont typeface="Roboto"/>
              <a:buChar char="➔"/>
            </a:pPr>
            <a:r>
              <a:rPr b="0" lang="en-US" sz="1800" spc="-1" strike="noStrike">
                <a:solidFill>
                  <a:srgbClr val="434343"/>
                </a:solidFill>
                <a:latin typeface="Roboto"/>
                <a:ea typeface="Roboto"/>
              </a:rPr>
              <a:t>Under fitting</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Labels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Features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Accuracy</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Error</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2019-01-15T19:27:36Z</dcterms:created>
  <dc:creator>CHADAD</dc:creator>
  <dc:description/>
  <dc:language>en-US</dc:language>
  <cp:lastModifiedBy/>
  <dcterms:modified xsi:type="dcterms:W3CDTF">2020-01-19T17:19:46Z</dcterms:modified>
  <cp:revision>8</cp:revision>
  <dc:subject/>
  <dc:title/>
</cp:coreProperties>
</file>