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Kashif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Murtaza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125DA2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8/22/2022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-I-Studio/Datasets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orlddata.info/" TargetMode="External"/><Relationship Id="rId4" Type="http://schemas.openxmlformats.org/officeDocument/2006/relationships/hyperlink" Target="https://huggingface.co/datase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A Practical Approach </a:t>
            </a:r>
            <a:r>
              <a:rPr kumimoji="0" lang="en-US" sz="6600" b="1" i="0" u="none" strike="noStrike" kern="0" cap="none" spc="0" normalizeH="0" baseline="0" noProof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to Timeseries </a:t>
            </a: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Forecasting using Python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lang="en-US" sz="6600" b="1" kern="0" dirty="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Module #4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29001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Downloading the Dataset</a:t>
            </a: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Shahzaib Hamid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125DA2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73350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Manipulation in the Dataset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10C9AC26-6C87-2A80-C0B3-7C70A0A5DA01}"/>
              </a:ext>
            </a:extLst>
          </p:cNvPr>
          <p:cNvSpPr txBox="1"/>
          <p:nvPr/>
        </p:nvSpPr>
        <p:spPr>
          <a:xfrm>
            <a:off x="227670" y="4038013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Data Preprocessing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A8EA8842-2729-B142-0444-D23AE17BBAE2}"/>
              </a:ext>
            </a:extLst>
          </p:cNvPr>
          <p:cNvSpPr txBox="1"/>
          <p:nvPr/>
        </p:nvSpPr>
        <p:spPr>
          <a:xfrm>
            <a:off x="227670" y="4342519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RVT in Time Series in Python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FB799565-29B7-67A1-6075-524371ED3C27}"/>
              </a:ext>
            </a:extLst>
          </p:cNvPr>
          <p:cNvSpPr txBox="1"/>
          <p:nvPr/>
        </p:nvSpPr>
        <p:spPr>
          <a:xfrm>
            <a:off x="227670" y="464702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Feature Engineering and Stationarity in Time Series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Importance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6526"/>
            <a:ext cx="10972800" cy="1200961"/>
          </a:xfrm>
        </p:spPr>
        <p:txBody>
          <a:bodyPr>
            <a:normAutofit/>
          </a:bodyPr>
          <a:lstStyle/>
          <a:p>
            <a:r>
              <a:rPr lang="en-US" dirty="0"/>
              <a:t>The lack of quality and quantitative datasets are a cause of concern.</a:t>
            </a:r>
          </a:p>
          <a:p>
            <a:r>
              <a:rPr lang="en-US" dirty="0"/>
              <a:t>Strong Dataset offer robust operations, evaluations, testing and trainings.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57079A-F192-643D-1455-1895146E6399}"/>
              </a:ext>
            </a:extLst>
          </p:cNvPr>
          <p:cNvSpPr txBox="1">
            <a:spLocks/>
          </p:cNvSpPr>
          <p:nvPr/>
        </p:nvSpPr>
        <p:spPr>
          <a:xfrm>
            <a:off x="609600" y="2968586"/>
            <a:ext cx="10972800" cy="2571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buNone/>
            </a:pPr>
            <a:r>
              <a:rPr lang="en-US" kern="0" dirty="0"/>
              <a:t>Following are the famous platforms for authenticated datasets</a:t>
            </a:r>
          </a:p>
          <a:p>
            <a:r>
              <a:rPr lang="en-US" kern="0" dirty="0"/>
              <a:t>2. Famous platforms for authenticated datasets</a:t>
            </a:r>
          </a:p>
          <a:p>
            <a:r>
              <a:rPr lang="en-US" kern="0" dirty="0">
                <a:hlinkClick r:id="rId2"/>
              </a:rPr>
              <a:t>https://www.kaggle.com/datasets</a:t>
            </a:r>
            <a:endParaRPr lang="en-US" kern="0" dirty="0"/>
          </a:p>
          <a:p>
            <a:r>
              <a:rPr lang="en-US" kern="0" dirty="0">
                <a:hlinkClick r:id="rId3"/>
              </a:rPr>
              <a:t>https://github.com/A-I-Studio/Datasets</a:t>
            </a:r>
            <a:endParaRPr lang="en-US" kern="0" dirty="0"/>
          </a:p>
          <a:p>
            <a:r>
              <a:rPr lang="en-US" kern="0" dirty="0">
                <a:hlinkClick r:id="rId4"/>
              </a:rPr>
              <a:t>https://huggingface.co/datasets</a:t>
            </a:r>
            <a:endParaRPr lang="en-US" kern="0" dirty="0"/>
          </a:p>
          <a:p>
            <a:r>
              <a:rPr lang="en-US" kern="0" dirty="0">
                <a:hlinkClick r:id="rId5"/>
              </a:rPr>
              <a:t>https://www.worlddata.info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951"/>
            <a:ext cx="10972800" cy="1893420"/>
          </a:xfrm>
        </p:spPr>
        <p:txBody>
          <a:bodyPr>
            <a:normAutofit fontScale="92500" lnSpcReduction="10000"/>
          </a:bodyPr>
          <a:lstStyle/>
          <a:p>
            <a:pPr marL="50800" indent="0">
              <a:buNone/>
            </a:pPr>
            <a:r>
              <a:rPr lang="en-US" b="1" dirty="0"/>
              <a:t>Basic Commands: </a:t>
            </a:r>
          </a:p>
          <a:p>
            <a:r>
              <a:rPr lang="en-US" dirty="0" err="1"/>
              <a:t>air_pollution.columns</a:t>
            </a:r>
            <a:r>
              <a:rPr lang="en-US" dirty="0"/>
              <a:t> </a:t>
            </a:r>
          </a:p>
          <a:p>
            <a:r>
              <a:rPr lang="en-US" dirty="0" err="1"/>
              <a:t>air_pollution.describe</a:t>
            </a:r>
            <a:r>
              <a:rPr lang="en-US" dirty="0"/>
              <a:t>() </a:t>
            </a:r>
          </a:p>
          <a:p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air_pollution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D5F8A-F86D-4243-32D7-A453DCAAD0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96" t="46731" r="32864" b="28285"/>
          <a:stretch/>
        </p:blipFill>
        <p:spPr>
          <a:xfrm>
            <a:off x="68061" y="3429000"/>
            <a:ext cx="6027939" cy="20591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879AFF-5A3F-2EED-477B-EA5A66898F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77" t="45825" r="36068" b="22201"/>
          <a:stretch/>
        </p:blipFill>
        <p:spPr>
          <a:xfrm>
            <a:off x="5990216" y="3429000"/>
            <a:ext cx="6133723" cy="289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4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28976"/>
            <a:ext cx="10972800" cy="1756141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en-US" dirty="0"/>
              <a:t>1. Data Cleaning</a:t>
            </a:r>
          </a:p>
          <a:p>
            <a:pPr marL="50800" indent="0">
              <a:buNone/>
            </a:pPr>
            <a:r>
              <a:rPr lang="en-US" dirty="0"/>
              <a:t>2. Row and Column Handling</a:t>
            </a:r>
          </a:p>
          <a:p>
            <a:pPr marL="50800" indent="0">
              <a:buNone/>
            </a:pPr>
            <a:r>
              <a:rPr lang="en-US" dirty="0"/>
              <a:t>3. Data Visualization for the Dataset in Python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0A2E2E-99D2-ED5F-E024-4B7E50FFA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40" y="2897111"/>
            <a:ext cx="5549007" cy="195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4118F2C-C0B3-A0E6-16E3-1BF3F340E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201" y="2897110"/>
            <a:ext cx="5555175" cy="195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3B28F30-CC7D-5B3E-9E75-6BC197C5B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56" y="4809128"/>
            <a:ext cx="5508291" cy="193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2A27DF1-133D-E715-6F50-B5137496F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200" y="4786877"/>
            <a:ext cx="5555175" cy="195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96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Resampling, Visualize and Transform (RVT)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84083"/>
            <a:ext cx="10972800" cy="4159770"/>
          </a:xfrm>
        </p:spPr>
        <p:txBody>
          <a:bodyPr>
            <a:normAutofit/>
          </a:bodyPr>
          <a:lstStyle/>
          <a:p>
            <a:pPr marL="565150" indent="-514350">
              <a:buAutoNum type="arabicPeriod"/>
            </a:pPr>
            <a:r>
              <a:rPr lang="en-US" dirty="0"/>
              <a:t>Core Objective: To decompose our series</a:t>
            </a:r>
          </a:p>
          <a:p>
            <a:pPr marL="565150" indent="-514350">
              <a:buAutoNum type="arabicPeriod"/>
            </a:pPr>
            <a:r>
              <a:rPr lang="en-US" dirty="0"/>
              <a:t>The parts we can divide a time series into are:</a:t>
            </a:r>
          </a:p>
          <a:p>
            <a:pPr marL="1022350" lvl="1" indent="-514350">
              <a:buAutoNum type="arabicPeriod"/>
            </a:pPr>
            <a:r>
              <a:rPr lang="en-US" dirty="0"/>
              <a:t>Level</a:t>
            </a:r>
          </a:p>
          <a:p>
            <a:pPr marL="1022350" lvl="1" indent="-514350">
              <a:buAutoNum type="arabicPeriod"/>
            </a:pPr>
            <a:r>
              <a:rPr lang="en-US" dirty="0"/>
              <a:t>Trend</a:t>
            </a:r>
          </a:p>
          <a:p>
            <a:pPr marL="1022350" lvl="1" indent="-514350">
              <a:buAutoNum type="arabicPeriod"/>
            </a:pPr>
            <a:r>
              <a:rPr lang="en-US" dirty="0"/>
              <a:t>Seasonality and</a:t>
            </a:r>
          </a:p>
          <a:p>
            <a:pPr marL="1022350" lvl="1" indent="-514350">
              <a:buAutoNum type="arabicPeriod"/>
            </a:pPr>
            <a:r>
              <a:rPr lang="en-US" dirty="0"/>
              <a:t>Noise</a:t>
            </a:r>
          </a:p>
          <a:p>
            <a:pPr marL="508000" lvl="1" indent="0">
              <a:buNone/>
            </a:pPr>
            <a:r>
              <a:rPr lang="en-US" dirty="0"/>
              <a:t>This part combine either additively or multiplicatively into the time series.</a:t>
            </a:r>
          </a:p>
          <a:p>
            <a:pPr marL="508000" lvl="1" indent="0">
              <a:buNone/>
            </a:pPr>
            <a:r>
              <a:rPr lang="en-US" b="1" dirty="0"/>
              <a:t>Additive Model y(t) = Level + Trend + Seasonality + Noise</a:t>
            </a:r>
          </a:p>
          <a:p>
            <a:pPr marL="508000" lvl="1" indent="0">
              <a:buNone/>
            </a:pPr>
            <a:r>
              <a:rPr lang="en-US" b="1" dirty="0" err="1"/>
              <a:t>Mupltiplicative</a:t>
            </a:r>
            <a:r>
              <a:rPr lang="en-US" b="1" dirty="0"/>
              <a:t> model y(t) = Level * Trend * Seasonality * Noise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0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Time Series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28976"/>
            <a:ext cx="10972800" cy="2110773"/>
          </a:xfrm>
        </p:spPr>
        <p:txBody>
          <a:bodyPr>
            <a:normAutofit fontScale="92500"/>
          </a:bodyPr>
          <a:lstStyle/>
          <a:p>
            <a:pPr marL="565150" indent="-514350">
              <a:buAutoNum type="arabicPeriod"/>
            </a:pPr>
            <a:r>
              <a:rPr lang="en-US" dirty="0"/>
              <a:t>Here we will use </a:t>
            </a:r>
            <a:r>
              <a:rPr lang="en-US" dirty="0" err="1"/>
              <a:t>Statsmodel</a:t>
            </a:r>
            <a:r>
              <a:rPr lang="en-US" dirty="0"/>
              <a:t>.</a:t>
            </a:r>
          </a:p>
          <a:p>
            <a:pPr marL="565150" indent="-514350">
              <a:buAutoNum type="arabicPeriod"/>
            </a:pPr>
            <a:r>
              <a:rPr lang="en-US" dirty="0"/>
              <a:t>Trend in Automatic Time Series Decomposition using Moving Average Filter</a:t>
            </a:r>
          </a:p>
          <a:p>
            <a:pPr marL="565150" indent="-514350">
              <a:buAutoNum type="arabicPeriod"/>
            </a:pPr>
            <a:r>
              <a:rPr lang="en-US" dirty="0"/>
              <a:t>Seasonality</a:t>
            </a:r>
          </a:p>
          <a:p>
            <a:pPr marL="565150" indent="-514350">
              <a:buAutoNum type="arabicPeriod"/>
            </a:pPr>
            <a:r>
              <a:rPr lang="en-US" dirty="0"/>
              <a:t>Noise in Automatic Time Series Decomposition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D9B691-D45D-EFA4-A2BA-1AF85B186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52" y="3518251"/>
            <a:ext cx="5688056" cy="250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7E52239-8B4F-65C8-FEDE-D463F739C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82184"/>
            <a:ext cx="5577547" cy="258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48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28976"/>
            <a:ext cx="10972800" cy="2517401"/>
          </a:xfrm>
        </p:spPr>
        <p:txBody>
          <a:bodyPr>
            <a:normAutofit fontScale="85000" lnSpcReduction="20000"/>
          </a:bodyPr>
          <a:lstStyle/>
          <a:p>
            <a:pPr marL="565150" indent="-514350">
              <a:buAutoNum type="arabicPeriod"/>
            </a:pPr>
            <a:r>
              <a:rPr lang="en-US" dirty="0"/>
              <a:t>Handling missing values</a:t>
            </a:r>
          </a:p>
          <a:p>
            <a:pPr marL="565150" indent="-514350">
              <a:buAutoNum type="arabicPeriod"/>
            </a:pPr>
            <a:r>
              <a:rPr lang="en-US" dirty="0"/>
              <a:t>Handling outliers</a:t>
            </a:r>
          </a:p>
          <a:p>
            <a:pPr marL="565150" indent="-514350">
              <a:buAutoNum type="arabicPeriod"/>
            </a:pPr>
            <a:r>
              <a:rPr lang="en-US" dirty="0"/>
              <a:t>Combining numeric variable</a:t>
            </a:r>
          </a:p>
          <a:p>
            <a:pPr marL="565150" indent="-514350">
              <a:buAutoNum type="arabicPeriod"/>
            </a:pPr>
            <a:r>
              <a:rPr lang="en-US" dirty="0"/>
              <a:t>Encoding categorical feature</a:t>
            </a:r>
          </a:p>
          <a:p>
            <a:pPr marL="565150" indent="-514350">
              <a:buAutoNum type="arabicPeriod"/>
            </a:pPr>
            <a:r>
              <a:rPr lang="en-US" dirty="0"/>
              <a:t>Numerical transformations</a:t>
            </a:r>
          </a:p>
          <a:p>
            <a:pPr marL="565150" indent="-514350">
              <a:buAutoNum type="arabicPeriod"/>
            </a:pPr>
            <a:r>
              <a:rPr lang="en-US" dirty="0"/>
              <a:t>Calling numerical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6AA58-5ED8-85CA-C7B9-E61CFC43F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49" t="39871" r="30097" b="28025"/>
          <a:stretch/>
        </p:blipFill>
        <p:spPr>
          <a:xfrm>
            <a:off x="390617" y="3897297"/>
            <a:ext cx="5370991" cy="2201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EBF590-DA79-5DAE-AF84-03F6FECD23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86" t="45146" r="34685" b="22750"/>
          <a:stretch/>
        </p:blipFill>
        <p:spPr>
          <a:xfrm>
            <a:off x="6223247" y="3897297"/>
            <a:ext cx="4758431" cy="220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Stationarity in 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28977"/>
            <a:ext cx="10972800" cy="2200024"/>
          </a:xfrm>
        </p:spPr>
        <p:txBody>
          <a:bodyPr>
            <a:normAutofit fontScale="70000" lnSpcReduction="20000"/>
          </a:bodyPr>
          <a:lstStyle/>
          <a:p>
            <a:pPr marL="565150" indent="-514350">
              <a:buAutoNum type="arabicPeriod"/>
            </a:pPr>
            <a:r>
              <a:rPr lang="en-US" dirty="0"/>
              <a:t>Check Stationarity</a:t>
            </a:r>
          </a:p>
          <a:p>
            <a:pPr marL="565150" indent="-514350">
              <a:buAutoNum type="arabicPeriod"/>
            </a:pPr>
            <a:r>
              <a:rPr lang="en-US" dirty="0"/>
              <a:t>Rolling means and standard deviation of our series</a:t>
            </a:r>
          </a:p>
          <a:p>
            <a:pPr marL="565150" indent="-514350">
              <a:buAutoNum type="arabicPeriod"/>
            </a:pPr>
            <a:r>
              <a:rPr lang="en-US" dirty="0"/>
              <a:t>Augmented Dickey-Fuller test</a:t>
            </a:r>
          </a:p>
          <a:p>
            <a:pPr marL="565150" indent="-514350">
              <a:buAutoNum type="arabicPeriod"/>
            </a:pPr>
            <a:r>
              <a:rPr lang="en-US" dirty="0"/>
              <a:t>Make any time series a Stationary Time Series</a:t>
            </a:r>
          </a:p>
          <a:p>
            <a:pPr marL="565150" indent="-514350">
              <a:buAutoNum type="arabicPeriod"/>
            </a:pPr>
            <a:r>
              <a:rPr lang="en-US" dirty="0"/>
              <a:t>Log Scale Transformation</a:t>
            </a:r>
          </a:p>
          <a:p>
            <a:pPr marL="565150" indent="-514350">
              <a:buAutoNum type="arabicPeriod"/>
            </a:pPr>
            <a:r>
              <a:rPr lang="en-US" dirty="0"/>
              <a:t>Smoothing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E911BD8-1E20-2EC2-D011-E0B8AAA85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59" y="3429000"/>
            <a:ext cx="5612125" cy="328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0E034D9A-5548-48B4-62DC-5C9E1FEB2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449" y="3594234"/>
            <a:ext cx="4159144" cy="322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F2E83A5D-B7EA-2C0D-AC3E-672AD94AC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491" y="1394211"/>
            <a:ext cx="4599061" cy="203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2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301</Words>
  <Application>Microsoft Office PowerPoint</Application>
  <PresentationFormat>Widescreen</PresentationFormat>
  <Paragraphs>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Garamond</vt:lpstr>
      <vt:lpstr>Noto Sans Symbols</vt:lpstr>
      <vt:lpstr>Times New Roman</vt:lpstr>
      <vt:lpstr>Thème Office</vt:lpstr>
      <vt:lpstr>PowerPoint Presentation</vt:lpstr>
      <vt:lpstr>Importance of Dataset</vt:lpstr>
      <vt:lpstr>Data Manipulation</vt:lpstr>
      <vt:lpstr>Data Preprocessing</vt:lpstr>
      <vt:lpstr>Resampling, Visualize and Transform (RVT)</vt:lpstr>
      <vt:lpstr>Automatic Time Series Decomposition</vt:lpstr>
      <vt:lpstr>Feature Engineering</vt:lpstr>
      <vt:lpstr>Stationarity in Time Series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SP19-PEE-004</cp:lastModifiedBy>
  <cp:revision>37</cp:revision>
  <dcterms:created xsi:type="dcterms:W3CDTF">2022-06-22T08:29:07Z</dcterms:created>
  <dcterms:modified xsi:type="dcterms:W3CDTF">2022-08-22T06:29:16Z</dcterms:modified>
</cp:coreProperties>
</file>