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8/27/2022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</a:t>
            </a:r>
            <a:r>
              <a:rPr kumimoji="0" lang="en-US" sz="6600" b="1" i="0" u="none" strike="noStrike" kern="0" cap="none" spc="0" normalizeH="0" baseline="0" noProof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to Timeseries </a:t>
            </a: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Forecasting using Python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the Section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01911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Revision for Data Preparation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A8EA8842-2729-B142-0444-D23AE17BBAE2}"/>
              </a:ext>
            </a:extLst>
          </p:cNvPr>
          <p:cNvSpPr txBox="1"/>
          <p:nvPr/>
        </p:nvSpPr>
        <p:spPr>
          <a:xfrm>
            <a:off x="227670" y="462812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Applied Machine Learning in Time Series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the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In this section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Impact and Overview of Machine Learning on Time Series Forecasting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Univariate Time Series Forecasting</a:t>
            </a:r>
          </a:p>
          <a:p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C95A3B-A493-C585-82F3-F14A1B1D6F47}"/>
              </a:ext>
            </a:extLst>
          </p:cNvPr>
          <p:cNvSpPr txBox="1">
            <a:spLocks/>
          </p:cNvSpPr>
          <p:nvPr/>
        </p:nvSpPr>
        <p:spPr>
          <a:xfrm>
            <a:off x="609600" y="3245390"/>
            <a:ext cx="10972800" cy="306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n-US" kern="0" dirty="0"/>
              <a:t>Autoregression (AR) </a:t>
            </a:r>
          </a:p>
          <a:p>
            <a:pPr lvl="1"/>
            <a:r>
              <a:rPr lang="en-US" kern="0" dirty="0"/>
              <a:t>Moving Average (MA) </a:t>
            </a:r>
          </a:p>
          <a:p>
            <a:pPr lvl="1"/>
            <a:r>
              <a:rPr lang="en-US" kern="0" dirty="0"/>
              <a:t>Autoregressive Moving Average (ARMA)</a:t>
            </a:r>
          </a:p>
          <a:p>
            <a:pPr lvl="1"/>
            <a:r>
              <a:rPr lang="en-US" kern="0" dirty="0"/>
              <a:t>Autoregressive integrated moving average (ARIMA)</a:t>
            </a:r>
          </a:p>
          <a:p>
            <a:pPr lvl="1"/>
            <a:r>
              <a:rPr lang="en-US" kern="0" dirty="0"/>
              <a:t>Auto ARIMA </a:t>
            </a:r>
          </a:p>
          <a:p>
            <a:pPr lvl="1"/>
            <a:r>
              <a:rPr lang="en-US" kern="0" dirty="0"/>
              <a:t>Seasonal Autoregressive Integrated Moving-Average (SARIMA)</a:t>
            </a:r>
          </a:p>
          <a:p>
            <a:pPr lvl="1"/>
            <a:r>
              <a:rPr lang="en-US" kern="0" dirty="0"/>
              <a:t>Auto - SARIMA in Time Series Forecasting 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for Data Preparation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B326B4-8AAC-6922-76AA-61DF75DA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Basic Data Analysis and Visualization for Time Series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5FEEEF-A1F4-D748-6A9F-244C309E58BA}"/>
              </a:ext>
            </a:extLst>
          </p:cNvPr>
          <p:cNvSpPr txBox="1">
            <a:spLocks/>
          </p:cNvSpPr>
          <p:nvPr/>
        </p:nvSpPr>
        <p:spPr>
          <a:xfrm>
            <a:off x="609600" y="213896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Data Manipulation and Preprocessing</a:t>
            </a:r>
          </a:p>
          <a:p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3205D2-C839-A9D1-686D-4B2475E2CCBE}"/>
              </a:ext>
            </a:extLst>
          </p:cNvPr>
          <p:cNvSpPr txBox="1">
            <a:spLocks/>
          </p:cNvSpPr>
          <p:nvPr/>
        </p:nvSpPr>
        <p:spPr>
          <a:xfrm>
            <a:off x="609600" y="261140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Feature Engineering and RVT in Time Series</a:t>
            </a:r>
          </a:p>
          <a:p>
            <a:endParaRPr lang="en-US" b="1" kern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4744B9-068C-96F8-F73F-D63AA76A4950}"/>
              </a:ext>
            </a:extLst>
          </p:cNvPr>
          <p:cNvSpPr txBox="1">
            <a:spLocks/>
          </p:cNvSpPr>
          <p:nvPr/>
        </p:nvSpPr>
        <p:spPr>
          <a:xfrm>
            <a:off x="609600" y="308384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Stationary Check</a:t>
            </a:r>
          </a:p>
          <a:p>
            <a:endParaRPr lang="en-US" b="1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B043B0-F352-226F-1AA7-E7320A858C2A}"/>
              </a:ext>
            </a:extLst>
          </p:cNvPr>
          <p:cNvSpPr txBox="1">
            <a:spLocks/>
          </p:cNvSpPr>
          <p:nvPr/>
        </p:nvSpPr>
        <p:spPr>
          <a:xfrm>
            <a:off x="609600" y="358676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Making a Non-Stationary Data Stationary</a:t>
            </a:r>
          </a:p>
          <a:p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823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Correlation and Partial Correlation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1418F4-AB2F-5807-5D5B-085170AE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7" y="4616146"/>
            <a:ext cx="5172456" cy="22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AF81D04-2740-9449-9E81-CCAC76FC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53" y="2480752"/>
            <a:ext cx="6147578" cy="410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294FC4-1840-A85A-B4F7-346E8AFB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4" y="2426277"/>
            <a:ext cx="5219639" cy="22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6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 (AR)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5865"/>
            <a:ext cx="10972800" cy="636400"/>
          </a:xfrm>
        </p:spPr>
        <p:txBody>
          <a:bodyPr>
            <a:normAutofit/>
          </a:bodyPr>
          <a:lstStyle/>
          <a:p>
            <a:r>
              <a:rPr lang="en-US" dirty="0"/>
              <a:t>The term AR stands for autoregression.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1C58C-3ECF-5A4D-5B89-08905056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" y="3248025"/>
            <a:ext cx="65532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F9543-29F1-630C-16B6-F2C7AE98A5D9}"/>
              </a:ext>
            </a:extLst>
          </p:cNvPr>
          <p:cNvSpPr txBox="1">
            <a:spLocks/>
          </p:cNvSpPr>
          <p:nvPr/>
        </p:nvSpPr>
        <p:spPr>
          <a:xfrm>
            <a:off x="609600" y="1975736"/>
            <a:ext cx="10972800" cy="82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The number of preceding inputs used to predict the next value is called order and is usually referred to as 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5E52D4-BD29-B3E5-1991-C97265CD0FC4}"/>
              </a:ext>
            </a:extLst>
          </p:cNvPr>
          <p:cNvSpPr txBox="1">
            <a:spLocks/>
          </p:cNvSpPr>
          <p:nvPr/>
        </p:nvSpPr>
        <p:spPr>
          <a:xfrm>
            <a:off x="609600" y="2606673"/>
            <a:ext cx="10972800" cy="82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time period at t is impacted by the observation at various slots t-1, t-2, t-3, ….., t-k.</a:t>
            </a:r>
            <a:endParaRPr lang="en-US" kern="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2A1E20-9746-5A02-95CE-8B8C74BC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886903"/>
            <a:ext cx="4427125" cy="29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(MA)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F6970-46A5-99D6-FCDE-1AE14351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894806"/>
            <a:ext cx="65341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4323F-395E-7ED1-C335-16E95A8F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577"/>
            <a:ext cx="10972800" cy="636400"/>
          </a:xfrm>
        </p:spPr>
        <p:txBody>
          <a:bodyPr>
            <a:normAutofit/>
          </a:bodyPr>
          <a:lstStyle/>
          <a:p>
            <a:r>
              <a:rPr lang="en-US" dirty="0"/>
              <a:t>Number of MA (Moving Average) terms (q)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4CEF90-5F34-ADD0-2064-5B13CC6F6738}"/>
              </a:ext>
            </a:extLst>
          </p:cNvPr>
          <p:cNvSpPr txBox="1">
            <a:spLocks/>
          </p:cNvSpPr>
          <p:nvPr/>
        </p:nvSpPr>
        <p:spPr>
          <a:xfrm>
            <a:off x="609600" y="1984881"/>
            <a:ext cx="10972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Example: Cake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759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Moving Average (ARMA)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4323F-395E-7ED1-C335-16E95A8F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577"/>
            <a:ext cx="10972800" cy="636400"/>
          </a:xfrm>
        </p:spPr>
        <p:txBody>
          <a:bodyPr>
            <a:normAutofit/>
          </a:bodyPr>
          <a:lstStyle/>
          <a:p>
            <a:r>
              <a:rPr lang="en-US" dirty="0"/>
              <a:t>This is a model that is combined from the AR and MA models.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4CEF90-5F34-ADD0-2064-5B13CC6F6738}"/>
              </a:ext>
            </a:extLst>
          </p:cNvPr>
          <p:cNvSpPr txBox="1">
            <a:spLocks/>
          </p:cNvSpPr>
          <p:nvPr/>
        </p:nvSpPr>
        <p:spPr>
          <a:xfrm>
            <a:off x="609600" y="1984880"/>
            <a:ext cx="10972800" cy="7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The impact of previous lags along with the residuals is considered for forecasting the future values of the time series.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1BCC39-F7B4-6137-E81B-802CDB17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399631"/>
            <a:ext cx="64008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67BC1-5CF9-4F92-EE54-4503FDC21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5" t="56933" r="54400" b="35600"/>
          <a:stretch/>
        </p:blipFill>
        <p:spPr>
          <a:xfrm>
            <a:off x="7110064" y="3575303"/>
            <a:ext cx="3853592" cy="7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Auto-Regressive Integrated Moving Average (ARIMA)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4323F-395E-7ED1-C335-16E95A8F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576"/>
            <a:ext cx="10972800" cy="7918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ARIMA model is quite similar to the ARMA model other than the fact that it includes one more factor known as Integrated( I 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4CEF90-5F34-ADD0-2064-5B13CC6F6738}"/>
              </a:ext>
            </a:extLst>
          </p:cNvPr>
          <p:cNvSpPr txBox="1">
            <a:spLocks/>
          </p:cNvSpPr>
          <p:nvPr/>
        </p:nvSpPr>
        <p:spPr>
          <a:xfrm>
            <a:off x="609600" y="2099497"/>
            <a:ext cx="10972800" cy="87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In an ARIMA model there are 3 parameters that are used to help model the major aspects of a times series: seasonality, trend, and noise. These parameters are labeled </a:t>
            </a:r>
            <a:r>
              <a:rPr lang="en-US" kern="0" dirty="0" err="1"/>
              <a:t>p,d,and</a:t>
            </a:r>
            <a:r>
              <a:rPr lang="en-US" kern="0" dirty="0"/>
              <a:t> q.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6349EE-D9C5-2D53-528F-FB8201FB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" y="3043266"/>
            <a:ext cx="64389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A346000-D218-5525-C0FF-43932364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2" y="3123619"/>
            <a:ext cx="5090160" cy="352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Autoregressive Integrated Moving-Average (SARIMA)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4323F-395E-7ED1-C335-16E95A8F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94" y="1556296"/>
            <a:ext cx="6102096" cy="2430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three trend elements that require configuration. They are the same as the ARIMA model, specifically:</a:t>
            </a:r>
          </a:p>
          <a:p>
            <a:r>
              <a:rPr lang="en-US" dirty="0"/>
              <a:t>p: Trend autoregression order.</a:t>
            </a:r>
          </a:p>
          <a:p>
            <a:r>
              <a:rPr lang="en-US" dirty="0"/>
              <a:t>d: Trend difference order.</a:t>
            </a:r>
          </a:p>
          <a:p>
            <a:r>
              <a:rPr lang="en-US" dirty="0"/>
              <a:t>q: Trend moving average order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4CEF90-5F34-ADD0-2064-5B13CC6F6738}"/>
              </a:ext>
            </a:extLst>
          </p:cNvPr>
          <p:cNvSpPr txBox="1">
            <a:spLocks/>
          </p:cNvSpPr>
          <p:nvPr/>
        </p:nvSpPr>
        <p:spPr>
          <a:xfrm>
            <a:off x="467868" y="3762783"/>
            <a:ext cx="6385560" cy="295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There are four seasonal elements that are not part of ARIMA that must be configured; they are:</a:t>
            </a:r>
          </a:p>
          <a:p>
            <a:r>
              <a:rPr lang="en-US" dirty="0"/>
              <a:t>P: Seasonal autoregressive order.</a:t>
            </a:r>
          </a:p>
          <a:p>
            <a:r>
              <a:rPr lang="en-US" dirty="0"/>
              <a:t>D: Seasonal difference order.</a:t>
            </a:r>
          </a:p>
          <a:p>
            <a:r>
              <a:rPr lang="en-US" dirty="0"/>
              <a:t>Q: Seasonal moving average order.</a:t>
            </a:r>
          </a:p>
          <a:p>
            <a:r>
              <a:rPr lang="en-US" dirty="0"/>
              <a:t>m: The number of time steps for a single seasonal period. For example, an S of 12 for monthly data suggests a yearly seasonal cycle.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7A4B14-A653-EAF5-ADEE-724C713A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8" y="3994494"/>
            <a:ext cx="4329898" cy="28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45EB1F7-592D-00CA-3978-49C27ABB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73" y="1179545"/>
            <a:ext cx="4140713" cy="28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420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 of the Section</vt:lpstr>
      <vt:lpstr>Revision for Data Preparation</vt:lpstr>
      <vt:lpstr>Auto Correlation and Partial Correlation</vt:lpstr>
      <vt:lpstr>Autoregression (AR)</vt:lpstr>
      <vt:lpstr>Moving average (MA)</vt:lpstr>
      <vt:lpstr>Autoregressive Moving Average (ARMA)</vt:lpstr>
      <vt:lpstr>Auto-Regressive Integrated Moving Average (ARIMA) Model</vt:lpstr>
      <vt:lpstr>Seasonal Autoregressive Integrated Moving-Average (SARIMA)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55</cp:revision>
  <dcterms:created xsi:type="dcterms:W3CDTF">2022-06-22T08:29:07Z</dcterms:created>
  <dcterms:modified xsi:type="dcterms:W3CDTF">2022-08-27T06:38:33Z</dcterms:modified>
</cp:coreProperties>
</file>