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58B2A-3113-4C78-AFB9-0E022816168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9EB30-2C49-464F-BDCD-D34CE912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1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769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78F7-8DFB-465A-A5CF-548AF4468E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513-0C8F-48FE-A20F-3CA5898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7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78F7-8DFB-465A-A5CF-548AF4468E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513-0C8F-48FE-A20F-3CA5898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78F7-8DFB-465A-A5CF-548AF4468E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513-0C8F-48FE-A20F-3CA5898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67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406F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Kashif Murtaza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@AISciencesLearn</a:t>
            </a:r>
            <a:endParaRPr/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988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78F7-8DFB-465A-A5CF-548AF4468E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513-0C8F-48FE-A20F-3CA5898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6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78F7-8DFB-465A-A5CF-548AF4468E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513-0C8F-48FE-A20F-3CA5898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0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78F7-8DFB-465A-A5CF-548AF4468E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513-0C8F-48FE-A20F-3CA5898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9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78F7-8DFB-465A-A5CF-548AF4468E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513-0C8F-48FE-A20F-3CA5898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9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78F7-8DFB-465A-A5CF-548AF4468E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513-0C8F-48FE-A20F-3CA5898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7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78F7-8DFB-465A-A5CF-548AF4468E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513-0C8F-48FE-A20F-3CA5898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6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78F7-8DFB-465A-A5CF-548AF4468E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513-0C8F-48FE-A20F-3CA5898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2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78F7-8DFB-465A-A5CF-548AF4468E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513-0C8F-48FE-A20F-3CA5898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4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378F7-8DFB-465A-A5CF-548AF4468E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3D513-0C8F-48FE-A20F-3CA5898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sciences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8" y="1798675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lvl="0">
              <a:lnSpc>
                <a:spcPct val="90000"/>
              </a:lnSpc>
              <a:buClr>
                <a:srgbClr val="406FBA"/>
              </a:buClr>
              <a:buSzPct val="100000"/>
            </a:pPr>
            <a:r>
              <a:rPr lang="en-US" sz="6600" b="1" dirty="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Unified Modelling Language</a:t>
            </a:r>
            <a:r>
              <a:rPr lang="en-US" sz="5800" b="1" dirty="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(UML)</a:t>
            </a:r>
            <a:endParaRPr sz="6600" b="1" dirty="0">
              <a:solidFill>
                <a:srgbClr val="406FBA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686051"/>
            <a:ext cx="4411005" cy="134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What is UML?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Goals of UML?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Why use UML?</a:t>
            </a:r>
            <a:endParaRPr sz="2400" b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</a:pPr>
            <a:r>
              <a:rPr lang="en-US" sz="2000" b="1" dirty="0" err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Sehrish</a:t>
            </a:r>
            <a:r>
              <a:rPr lang="en-US" sz="2000" b="1" dirty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000" b="1" dirty="0" err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Aqeel</a:t>
            </a:r>
            <a:endParaRPr sz="2000" b="1" dirty="0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40960" y="6167037"/>
            <a:ext cx="277090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www.aisciences.io</a:t>
            </a:r>
            <a:endParaRPr lang="en-US" sz="24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5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711200" y="838200"/>
            <a:ext cx="10972800" cy="1143000"/>
          </a:xfrm>
        </p:spPr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tint val="83000"/>
                    <a:satMod val="150000"/>
                  </a:schemeClr>
                </a:solidFill>
                <a:cs typeface="+mj-cs"/>
              </a:rPr>
              <a:t>Unified Modelling Language (UML)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711200" y="2133600"/>
            <a:ext cx="10972800" cy="3763963"/>
          </a:xfrm>
        </p:spPr>
        <p:txBody>
          <a:bodyPr/>
          <a:lstStyle/>
          <a:p>
            <a:r>
              <a:rPr lang="en-US" dirty="0">
                <a:cs typeface="Arial" charset="0"/>
              </a:rPr>
              <a:t>UML, short for Unified Modeling Language, is a standardized modeling language consisting of an integrated set of </a:t>
            </a:r>
            <a:r>
              <a:rPr lang="en-US" u="sng" dirty="0">
                <a:cs typeface="Arial" charset="0"/>
              </a:rPr>
              <a:t>diagrams</a:t>
            </a:r>
            <a:r>
              <a:rPr lang="en-US" dirty="0">
                <a:cs typeface="Arial" charset="0"/>
              </a:rPr>
              <a:t>, developed to help system and software developers for </a:t>
            </a:r>
            <a:r>
              <a:rPr lang="en-US" b="1" dirty="0">
                <a:cs typeface="Arial" charset="0"/>
              </a:rPr>
              <a:t>specifying, visualizing, constructing, and documenting</a:t>
            </a:r>
            <a:r>
              <a:rPr lang="en-US" dirty="0">
                <a:cs typeface="Arial" charset="0"/>
              </a:rPr>
              <a:t> the artifacts of software systems, as well as for business modeling and other non-software systems.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5A68B-4BE2-7195-874C-854B7ADE9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4295775"/>
            <a:ext cx="32385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Why we use UML?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" indent="0">
              <a:buNone/>
            </a:pPr>
            <a:endParaRPr lang="en-US" b="1" dirty="0"/>
          </a:p>
          <a:p>
            <a:r>
              <a:rPr lang="en-US" b="1" dirty="0"/>
              <a:t>Permits you to specify the structure or behavior of a system.</a:t>
            </a:r>
          </a:p>
          <a:p>
            <a:r>
              <a:rPr lang="en-US" b="1" dirty="0"/>
              <a:t>Helps you visualize a system.</a:t>
            </a:r>
          </a:p>
          <a:p>
            <a:r>
              <a:rPr lang="en-US" b="1" dirty="0"/>
              <a:t>Provides template that guides you in constructing a system.</a:t>
            </a:r>
          </a:p>
          <a:p>
            <a:r>
              <a:rPr lang="en-US" b="1" dirty="0"/>
              <a:t>Helps to understand complex system part by part.</a:t>
            </a:r>
          </a:p>
          <a:p>
            <a:r>
              <a:rPr lang="en-US" b="1" dirty="0"/>
              <a:t>Document the decisions that you have made.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7458C2-CAA7-D1F5-EC66-F78A601DF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5" y="267494"/>
            <a:ext cx="57435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2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UML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A947F-80DB-E3A8-53F4-68E25569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0800" indent="0">
              <a:buNone/>
            </a:pPr>
            <a:r>
              <a:rPr lang="en-US" dirty="0"/>
              <a:t>I) Provide users with a </a:t>
            </a:r>
            <a:r>
              <a:rPr lang="en-US" b="1" dirty="0"/>
              <a:t>ready-to-use, expressive visual modeling language </a:t>
            </a:r>
            <a:r>
              <a:rPr lang="en-US" dirty="0"/>
              <a:t>so they can develop and exchange meaningful models.</a:t>
            </a:r>
          </a:p>
          <a:p>
            <a:pPr marL="50800" indent="0">
              <a:buNone/>
            </a:pPr>
            <a:r>
              <a:rPr lang="en-US" dirty="0"/>
              <a:t>2) Provide </a:t>
            </a:r>
            <a:r>
              <a:rPr lang="en-US" b="1" dirty="0"/>
              <a:t>extensibility and specialization </a:t>
            </a:r>
            <a:r>
              <a:rPr lang="en-US" dirty="0"/>
              <a:t>mechanisms to extend the core concepts.</a:t>
            </a:r>
          </a:p>
          <a:p>
            <a:pPr marL="50800" indent="0">
              <a:buNone/>
            </a:pPr>
            <a:r>
              <a:rPr lang="en-US" dirty="0"/>
              <a:t>3) Be </a:t>
            </a:r>
            <a:r>
              <a:rPr lang="en-US" b="1" dirty="0"/>
              <a:t>independent</a:t>
            </a:r>
            <a:r>
              <a:rPr lang="en-US" dirty="0"/>
              <a:t> of particular programming languages and development processes.</a:t>
            </a:r>
          </a:p>
          <a:p>
            <a:pPr marL="50800" indent="0">
              <a:buNone/>
            </a:pPr>
            <a:r>
              <a:rPr lang="en-US" dirty="0"/>
              <a:t>4) Provide a </a:t>
            </a:r>
            <a:r>
              <a:rPr lang="en-US" b="1" dirty="0"/>
              <a:t>formal basis </a:t>
            </a:r>
            <a:r>
              <a:rPr lang="en-US" dirty="0"/>
              <a:t>for understanding the modeling language.</a:t>
            </a:r>
          </a:p>
          <a:p>
            <a:pPr marL="50800" indent="0">
              <a:buNone/>
            </a:pPr>
            <a:r>
              <a:rPr lang="en-US" dirty="0"/>
              <a:t>5) Support higher-level development concepts such as collaborations, frameworks, patterns, and components.</a:t>
            </a:r>
          </a:p>
          <a:p>
            <a:pPr marL="50800" indent="0">
              <a:buNone/>
            </a:pPr>
            <a:r>
              <a:rPr lang="en-US" dirty="0"/>
              <a:t>6) Integrate best practices.</a:t>
            </a:r>
          </a:p>
        </p:txBody>
      </p:sp>
    </p:spTree>
    <p:extLst>
      <p:ext uri="{BB962C8B-B14F-4D97-AF65-F5344CB8AC3E}">
        <p14:creationId xmlns:p14="http://schemas.microsoft.com/office/powerpoint/2010/main" val="184591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61F430FAB9DD4D98993C35AD2CFB3A" ma:contentTypeVersion="12" ma:contentTypeDescription="Create a new document." ma:contentTypeScope="" ma:versionID="8c3e62d71bb7084fc0ab88e94b3a8125">
  <xsd:schema xmlns:xsd="http://www.w3.org/2001/XMLSchema" xmlns:xs="http://www.w3.org/2001/XMLSchema" xmlns:p="http://schemas.microsoft.com/office/2006/metadata/properties" xmlns:ns2="1590dd7d-2097-4575-862a-b5a566a9ca4c" xmlns:ns3="1d6adfeb-fd21-47fb-bbbe-a920595e6b24" targetNamespace="http://schemas.microsoft.com/office/2006/metadata/properties" ma:root="true" ma:fieldsID="ae6b2346bea1bd1c9ae35d3e16b3e58a" ns2:_="" ns3:_="">
    <xsd:import namespace="1590dd7d-2097-4575-862a-b5a566a9ca4c"/>
    <xsd:import namespace="1d6adfeb-fd21-47fb-bbbe-a920595e6b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0dd7d-2097-4575-862a-b5a566a9c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adfeb-fd21-47fb-bbbe-a920595e6b2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6F0942-CD2B-4007-A5B1-A995E0DDF26C}"/>
</file>

<file path=customXml/itemProps2.xml><?xml version="1.0" encoding="utf-8"?>
<ds:datastoreItem xmlns:ds="http://schemas.openxmlformats.org/officeDocument/2006/customXml" ds:itemID="{18584A5C-B09A-4EAA-AE28-C85C54BC1011}"/>
</file>

<file path=customXml/itemProps3.xml><?xml version="1.0" encoding="utf-8"?>
<ds:datastoreItem xmlns:ds="http://schemas.openxmlformats.org/officeDocument/2006/customXml" ds:itemID="{8AE712DF-366F-421C-AD5C-53B0F0F2601C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Widescreen</PresentationFormat>
  <Paragraphs>23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Garamond</vt:lpstr>
      <vt:lpstr>Times New Roman</vt:lpstr>
      <vt:lpstr>Office Theme</vt:lpstr>
      <vt:lpstr>PowerPoint Presentation</vt:lpstr>
      <vt:lpstr>Unified Modelling Language (UML)</vt:lpstr>
      <vt:lpstr>Why we use UML?</vt:lpstr>
      <vt:lpstr>Goals of 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Sehrish Aqeel</cp:lastModifiedBy>
  <cp:revision>1</cp:revision>
  <dcterms:created xsi:type="dcterms:W3CDTF">2022-06-21T17:57:45Z</dcterms:created>
  <dcterms:modified xsi:type="dcterms:W3CDTF">2022-06-21T17:58:21Z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0x0101008261F430FAB9DD4D98993C35AD2CFB3A</vt:lpwstr>
  </property>
</Properties>
</file>