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57"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265E7-3B80-4A10-9D6B-1E35C60D79D6}"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96B6-8D66-4389-B525-1B6DB6B48310}" type="slidenum">
              <a:rPr lang="en-US" smtClean="0"/>
              <a:t>‹#›</a:t>
            </a:fld>
            <a:endParaRPr lang="en-US"/>
          </a:p>
        </p:txBody>
      </p:sp>
    </p:spTree>
    <p:extLst>
      <p:ext uri="{BB962C8B-B14F-4D97-AF65-F5344CB8AC3E}">
        <p14:creationId xmlns:p14="http://schemas.microsoft.com/office/powerpoint/2010/main" val="187884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409847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63BF8-D5F1-43C1-99F2-3981ED60378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311735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63BF8-D5F1-43C1-99F2-3981ED60378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383549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63BF8-D5F1-43C1-99F2-3981ED60378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105184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406FBA"/>
              </a:solidFill>
              <a:latin typeface="Calibri"/>
              <a:ea typeface="Calibri"/>
              <a:cs typeface="Calibri"/>
              <a:sym typeface="Calibri"/>
            </a:endParaRPr>
          </a:p>
        </p:txBody>
      </p:sp>
      <p:sp>
        <p:nvSpPr>
          <p:cNvPr id="17" name="Google Shape;17;p80"/>
          <p:cNvSpPr txBox="1"/>
          <p:nvPr/>
        </p:nvSpPr>
        <p:spPr>
          <a:xfrm>
            <a:off x="214685" y="5404996"/>
            <a:ext cx="4551625"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25DA2"/>
                </a:solidFill>
                <a:latin typeface="Garamond"/>
                <a:ea typeface="Garamond"/>
                <a:cs typeface="Garamond"/>
                <a:sym typeface="Garamond"/>
              </a:rPr>
              <a:t>Kashif Murtaza</a:t>
            </a:r>
            <a:endParaRPr/>
          </a:p>
          <a:p>
            <a:pPr marL="0" marR="0" lvl="0" indent="0" algn="l" rtl="0">
              <a:spcBef>
                <a:spcPts val="0"/>
              </a:spcBef>
              <a:spcAft>
                <a:spcPts val="0"/>
              </a:spcAft>
              <a:buNone/>
            </a:pPr>
            <a:r>
              <a:rPr lang="en-US" sz="1600" b="1">
                <a:solidFill>
                  <a:srgbClr val="125DA2"/>
                </a:solidFill>
                <a:latin typeface="Garamond"/>
                <a:ea typeface="Garamond"/>
                <a:cs typeface="Garamond"/>
                <a:sym typeface="Garamond"/>
              </a:rPr>
              <a:t>AI Sciences Instructor</a:t>
            </a:r>
            <a:endParaRPr/>
          </a:p>
          <a:p>
            <a:pPr marL="0" marR="0" lvl="0" indent="0" algn="l" rtl="0">
              <a:spcBef>
                <a:spcPts val="0"/>
              </a:spcBef>
              <a:spcAft>
                <a:spcPts val="0"/>
              </a:spcAft>
              <a:buNone/>
            </a:pPr>
            <a:endParaRPr sz="2000" b="1">
              <a:solidFill>
                <a:srgbClr val="125DA2"/>
              </a:solidFill>
              <a:latin typeface="Garamond"/>
              <a:ea typeface="Garamond"/>
              <a:cs typeface="Garamond"/>
              <a:sym typeface="Garamond"/>
            </a:endParaRPr>
          </a:p>
          <a:p>
            <a:pPr marL="0" marR="0" lvl="0" indent="0" algn="l" rtl="0">
              <a:spcBef>
                <a:spcPts val="0"/>
              </a:spcBef>
              <a:spcAft>
                <a:spcPts val="0"/>
              </a:spcAft>
              <a:buNone/>
            </a:pPr>
            <a:r>
              <a:rPr lang="en-US" sz="2000" b="1">
                <a:solidFill>
                  <a:srgbClr val="125DA2"/>
                </a:solidFill>
                <a:latin typeface="Garamond"/>
                <a:ea typeface="Garamond"/>
                <a:cs typeface="Garamond"/>
                <a:sym typeface="Garamond"/>
              </a:rPr>
              <a:t>@AISciencesLearn</a:t>
            </a:r>
            <a:endParaRPr/>
          </a:p>
        </p:txBody>
      </p:sp>
      <p:pic>
        <p:nvPicPr>
          <p:cNvPr id="18" name="Google Shape;18;p80"/>
          <p:cNvPicPr preferRelativeResize="0"/>
          <p:nvPr/>
        </p:nvPicPr>
        <p:blipFill rotWithShape="1">
          <a:blip r:embed="rId2">
            <a:alphaModFix/>
          </a:blip>
          <a:srcRect/>
          <a:stretch/>
        </p:blipFill>
        <p:spPr>
          <a:xfrm>
            <a:off x="214685" y="191120"/>
            <a:ext cx="1995778" cy="445002"/>
          </a:xfrm>
          <a:prstGeom prst="rect">
            <a:avLst/>
          </a:prstGeom>
          <a:noFill/>
          <a:ln>
            <a:noFill/>
          </a:ln>
        </p:spPr>
      </p:pic>
    </p:spTree>
    <p:extLst>
      <p:ext uri="{BB962C8B-B14F-4D97-AF65-F5344CB8AC3E}">
        <p14:creationId xmlns:p14="http://schemas.microsoft.com/office/powerpoint/2010/main" val="1980156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9CEC7117-368B-4A59-8CDF-EBA27A230039}" type="datetimeFigureOut">
              <a:rPr kumimoji="0" lang="en-US" sz="1200" b="0" i="0" u="none" strike="noStrike" kern="0" cap="none" spc="0" normalizeH="0" baseline="0" noProof="0">
                <a:ln>
                  <a:noFill/>
                </a:ln>
                <a:solidFill>
                  <a:srgbClr val="888888"/>
                </a:solidFill>
                <a:effectLst/>
                <a:uLnTx/>
                <a:uFillTx/>
                <a:latin typeface="Garamond"/>
                <a:sym typeface="Garamond"/>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6/22/2022</a:t>
            </a:fld>
            <a:endParaRPr kumimoji="0" lang="en-US" sz="1200" b="0" i="0" u="none" strike="noStrike" kern="0" cap="none" spc="0" normalizeH="0" baseline="0" noProof="0">
              <a:ln>
                <a:noFill/>
              </a:ln>
              <a:solidFill>
                <a:srgbClr val="888888"/>
              </a:solidFill>
              <a:effectLst/>
              <a:uLnTx/>
              <a:uFillTx/>
              <a:latin typeface="Garamond"/>
              <a:sym typeface="Garamond"/>
            </a:endParaRPr>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a:ln>
                <a:noFill/>
              </a:ln>
              <a:solidFill>
                <a:srgbClr val="888888"/>
              </a:solidFill>
              <a:effectLst/>
              <a:uLnTx/>
              <a:uFillTx/>
              <a:latin typeface="Garamond"/>
              <a:sym typeface="Garamond"/>
            </a:endParaRPr>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02820F9-8192-4DCB-8DD4-B357BCE7BB57}"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1313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63BF8-D5F1-43C1-99F2-3981ED60378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278538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63BF8-D5F1-43C1-99F2-3981ED60378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37523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663BF8-D5F1-43C1-99F2-3981ED60378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315899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663BF8-D5F1-43C1-99F2-3981ED603787}"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424625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63BF8-D5F1-43C1-99F2-3981ED603787}"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389848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63BF8-D5F1-43C1-99F2-3981ED603787}"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329564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63BF8-D5F1-43C1-99F2-3981ED60378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241437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63BF8-D5F1-43C1-99F2-3981ED60378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DB1C-2C84-43AC-83B9-229D315EA6EA}" type="slidenum">
              <a:rPr lang="en-US" smtClean="0"/>
              <a:t>‹#›</a:t>
            </a:fld>
            <a:endParaRPr lang="en-US"/>
          </a:p>
        </p:txBody>
      </p:sp>
    </p:spTree>
    <p:extLst>
      <p:ext uri="{BB962C8B-B14F-4D97-AF65-F5344CB8AC3E}">
        <p14:creationId xmlns:p14="http://schemas.microsoft.com/office/powerpoint/2010/main" val="152214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63BF8-D5F1-43C1-99F2-3981ED603787}" type="datetimeFigureOut">
              <a:rPr lang="en-US" smtClean="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8DB1C-2C84-43AC-83B9-229D315EA6EA}" type="slidenum">
              <a:rPr lang="en-US" smtClean="0"/>
              <a:t>‹#›</a:t>
            </a:fld>
            <a:endParaRPr lang="en-US"/>
          </a:p>
        </p:txBody>
      </p:sp>
    </p:spTree>
    <p:extLst>
      <p:ext uri="{BB962C8B-B14F-4D97-AF65-F5344CB8AC3E}">
        <p14:creationId xmlns:p14="http://schemas.microsoft.com/office/powerpoint/2010/main" val="53413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Garamond"/>
              <a:sym typeface="Garamond"/>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Garamond"/>
              <a:sym typeface="Garamond"/>
            </a:endParaRPr>
          </a:p>
        </p:txBody>
      </p:sp>
      <p:pic>
        <p:nvPicPr>
          <p:cNvPr id="14" name="Google Shape;14;p79" descr="Une image contenant texte, clipart&#10;&#10;Description générée automatiquement"/>
          <p:cNvPicPr preferRelativeResize="0"/>
          <p:nvPr/>
        </p:nvPicPr>
        <p:blipFill rotWithShape="1">
          <a:blip r:embed="rId3">
            <a:alphaModFix/>
          </a:blip>
          <a:srcRect/>
          <a:stretch/>
        </p:blipFill>
        <p:spPr>
          <a:xfrm>
            <a:off x="9735047" y="6356350"/>
            <a:ext cx="1618753" cy="360936"/>
          </a:xfrm>
          <a:prstGeom prst="rect">
            <a:avLst/>
          </a:prstGeom>
          <a:noFill/>
          <a:ln>
            <a:noFill/>
          </a:ln>
        </p:spPr>
      </p:pic>
    </p:spTree>
    <p:extLst>
      <p:ext uri="{BB962C8B-B14F-4D97-AF65-F5344CB8AC3E}">
        <p14:creationId xmlns:p14="http://schemas.microsoft.com/office/powerpoint/2010/main" val="2247914064"/>
      </p:ext>
    </p:extLst>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isciences.i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hyperlink" Target="http://staruml.io/" TargetMode="External"/><Relationship Id="rId3" Type="http://schemas.openxmlformats.org/officeDocument/2006/relationships/hyperlink" Target="https://www.adobe.com/" TargetMode="External"/><Relationship Id="rId7" Type="http://schemas.openxmlformats.org/officeDocument/2006/relationships/hyperlink" Target="https://www.conceptdraw.com/" TargetMode="External"/><Relationship Id="rId2" Type="http://schemas.openxmlformats.org/officeDocument/2006/relationships/hyperlink" Target="https://www.edrawsoft.com/" TargetMode="External"/><Relationship Id="rId1" Type="http://schemas.openxmlformats.org/officeDocument/2006/relationships/slideLayout" Target="../slideLayouts/slideLayout13.xml"/><Relationship Id="rId6" Type="http://schemas.openxmlformats.org/officeDocument/2006/relationships/hyperlink" Target="https://www.microsoft.com/en-us/microsoft-365/visio" TargetMode="External"/><Relationship Id="rId5" Type="http://schemas.openxmlformats.org/officeDocument/2006/relationships/hyperlink" Target="https://creately.com/" TargetMode="External"/><Relationship Id="rId10" Type="http://schemas.openxmlformats.org/officeDocument/2006/relationships/hyperlink" Target="https://argouml.en.softonic.com/download" TargetMode="External"/><Relationship Id="rId4" Type="http://schemas.openxmlformats.org/officeDocument/2006/relationships/hyperlink" Target="https://moqups.com/" TargetMode="External"/><Relationship Id="rId9" Type="http://schemas.openxmlformats.org/officeDocument/2006/relationships/hyperlink" Target="https://www.visual-paradig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8" y="1798675"/>
            <a:ext cx="11964300" cy="879870"/>
          </a:xfrm>
          <a:prstGeom prst="rect">
            <a:avLst/>
          </a:prstGeom>
          <a:noFill/>
          <a:ln>
            <a:noFill/>
          </a:ln>
        </p:spPr>
        <p:txBody>
          <a:bodyPr spcFirstLastPara="1" wrap="square" lIns="91425" tIns="45700" rIns="91425" bIns="45700" anchor="t" anchorCtr="0">
            <a:noAutofit/>
          </a:bodyPr>
          <a:lstStyle/>
          <a:p>
            <a:pPr lvl="0">
              <a:lnSpc>
                <a:spcPct val="90000"/>
              </a:lnSpc>
              <a:buClr>
                <a:srgbClr val="406FBA"/>
              </a:buClr>
              <a:buSzPct val="100000"/>
            </a:pPr>
            <a:r>
              <a:rPr lang="en-US" sz="5400" b="1" dirty="0" smtClean="0">
                <a:solidFill>
                  <a:srgbClr val="406FBA"/>
                </a:solidFill>
                <a:latin typeface="Garamond"/>
                <a:ea typeface="Garamond"/>
                <a:cs typeface="Garamond"/>
                <a:sym typeface="Garamond"/>
              </a:rPr>
              <a:t>UML, </a:t>
            </a:r>
            <a:r>
              <a:rPr lang="en-US" sz="5400" b="1" smtClean="0">
                <a:solidFill>
                  <a:srgbClr val="406FBA"/>
                </a:solidFill>
                <a:latin typeface="Garamond"/>
                <a:ea typeface="Garamond"/>
                <a:cs typeface="Garamond"/>
                <a:sym typeface="Garamond"/>
              </a:rPr>
              <a:t>its Importance</a:t>
            </a:r>
            <a:r>
              <a:rPr lang="en-US" sz="5400" b="1" dirty="0" smtClean="0">
                <a:solidFill>
                  <a:srgbClr val="406FBA"/>
                </a:solidFill>
                <a:latin typeface="Garamond"/>
                <a:ea typeface="Garamond"/>
                <a:cs typeface="Garamond"/>
                <a:sym typeface="Garamond"/>
              </a:rPr>
              <a:t>, </a:t>
            </a:r>
            <a:r>
              <a:rPr lang="en-US" sz="5400" b="1" smtClean="0">
                <a:solidFill>
                  <a:srgbClr val="406FBA"/>
                </a:solidFill>
                <a:latin typeface="Garamond"/>
                <a:ea typeface="Garamond"/>
                <a:cs typeface="Garamond"/>
                <a:sym typeface="Garamond"/>
              </a:rPr>
              <a:t>and Applications</a:t>
            </a:r>
            <a:endParaRPr sz="5400" b="1" dirty="0">
              <a:solidFill>
                <a:srgbClr val="406FBA"/>
              </a:solidFill>
              <a:latin typeface="Garamond"/>
              <a:ea typeface="Garamond"/>
              <a:cs typeface="Garamond"/>
              <a:sym typeface="Garamond"/>
            </a:endParaRPr>
          </a:p>
        </p:txBody>
      </p:sp>
      <p:sp>
        <p:nvSpPr>
          <p:cNvPr id="40" name="Google Shape;40;p1"/>
          <p:cNvSpPr txBox="1"/>
          <p:nvPr/>
        </p:nvSpPr>
        <p:spPr>
          <a:xfrm>
            <a:off x="227670" y="3686051"/>
            <a:ext cx="8620766" cy="1343150"/>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2400" b="0" dirty="0" smtClean="0">
                <a:solidFill>
                  <a:schemeClr val="accent1">
                    <a:lumMod val="75000"/>
                  </a:schemeClr>
                </a:solidFill>
                <a:latin typeface="Times New Roman" panose="02020603050405020304" pitchFamily="18" charset="0"/>
                <a:ea typeface="Garamond"/>
                <a:cs typeface="Times New Roman" panose="02020603050405020304" pitchFamily="18" charset="0"/>
                <a:sym typeface="Garamond"/>
              </a:rPr>
              <a:t>The history and origins of UML </a:t>
            </a:r>
            <a:r>
              <a:rPr lang="en-US" sz="2400" dirty="0" smtClean="0">
                <a:solidFill>
                  <a:schemeClr val="accent1">
                    <a:lumMod val="75000"/>
                  </a:schemeClr>
                </a:solidFill>
                <a:latin typeface="Times New Roman" panose="02020603050405020304" pitchFamily="18" charset="0"/>
                <a:ea typeface="Garamond"/>
                <a:cs typeface="Times New Roman" panose="02020603050405020304" pitchFamily="18" charset="0"/>
                <a:sym typeface="Garamond"/>
              </a:rPr>
              <a:t>Goals of UML?</a:t>
            </a:r>
          </a:p>
          <a:p>
            <a:pPr marL="285750" lvl="0" indent="-285750">
              <a:buFont typeface="Arial" panose="020B0604020202020204" pitchFamily="34" charset="0"/>
              <a:buChar char="•"/>
            </a:pPr>
            <a:r>
              <a:rPr lang="en-US" sz="2400" b="0" dirty="0" smtClean="0">
                <a:solidFill>
                  <a:schemeClr val="accent1">
                    <a:lumMod val="75000"/>
                  </a:schemeClr>
                </a:solidFill>
                <a:latin typeface="Times New Roman" panose="02020603050405020304" pitchFamily="18" charset="0"/>
                <a:ea typeface="Garamond"/>
                <a:cs typeface="Times New Roman" panose="02020603050405020304" pitchFamily="18" charset="0"/>
                <a:sym typeface="Garamond"/>
              </a:rPr>
              <a:t>UML and its role in object-oriented modeling and design3</a:t>
            </a:r>
          </a:p>
          <a:p>
            <a:pPr marL="285750" lvl="0" indent="-285750">
              <a:buFont typeface="Arial" panose="020B0604020202020204" pitchFamily="34" charset="0"/>
              <a:buChar char="•"/>
            </a:pPr>
            <a:r>
              <a:rPr lang="en-US" sz="2400" b="0" dirty="0" smtClean="0">
                <a:solidFill>
                  <a:schemeClr val="accent1">
                    <a:lumMod val="75000"/>
                  </a:schemeClr>
                </a:solidFill>
                <a:latin typeface="Times New Roman" panose="02020603050405020304" pitchFamily="18" charset="0"/>
                <a:ea typeface="Garamond"/>
                <a:cs typeface="Times New Roman" panose="02020603050405020304" pitchFamily="18" charset="0"/>
                <a:sym typeface="Garamond"/>
              </a:rPr>
              <a:t>UML Modeling Tools</a:t>
            </a:r>
          </a:p>
          <a:p>
            <a:pPr marL="285750" lvl="0" indent="-285750">
              <a:buFont typeface="Arial" panose="020B0604020202020204" pitchFamily="34" charset="0"/>
              <a:buChar char="•"/>
            </a:pPr>
            <a:endParaRPr sz="2400" b="0" dirty="0">
              <a:solidFill>
                <a:schemeClr val="accent1">
                  <a:lumMod val="75000"/>
                </a:schemeClr>
              </a:solidFill>
              <a:latin typeface="Times New Roman" panose="02020603050405020304" pitchFamily="18" charset="0"/>
              <a:ea typeface="Garamond"/>
              <a:cs typeface="Times New Roman" panose="02020603050405020304" pitchFamily="18" charset="0"/>
              <a:sym typeface="Garamond"/>
            </a:endParaRPr>
          </a:p>
        </p:txBody>
      </p:sp>
      <p:sp>
        <p:nvSpPr>
          <p:cNvPr id="41" name="Google Shape;41;p1"/>
          <p:cNvSpPr txBox="1"/>
          <p:nvPr/>
        </p:nvSpPr>
        <p:spPr>
          <a:xfrm>
            <a:off x="227670" y="5453528"/>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25DA2"/>
              </a:buClr>
              <a:buSzPts val="2000"/>
              <a:buFont typeface="Garamond"/>
              <a:buNone/>
            </a:pPr>
            <a:r>
              <a:rPr lang="en-US" sz="2000" b="1" dirty="0" err="1">
                <a:solidFill>
                  <a:srgbClr val="125DA2"/>
                </a:solidFill>
                <a:latin typeface="Garamond"/>
                <a:ea typeface="Garamond"/>
                <a:cs typeface="Garamond"/>
                <a:sym typeface="Garamond"/>
              </a:rPr>
              <a:t>Sehrish</a:t>
            </a:r>
            <a:r>
              <a:rPr lang="en-US" sz="2000" b="1" dirty="0">
                <a:solidFill>
                  <a:srgbClr val="125DA2"/>
                </a:solidFill>
                <a:latin typeface="Garamond"/>
                <a:ea typeface="Garamond"/>
                <a:cs typeface="Garamond"/>
                <a:sym typeface="Garamond"/>
              </a:rPr>
              <a:t> </a:t>
            </a:r>
            <a:r>
              <a:rPr lang="en-US" sz="2000" b="1" dirty="0" err="1">
                <a:solidFill>
                  <a:srgbClr val="125DA2"/>
                </a:solidFill>
                <a:latin typeface="Garamond"/>
                <a:ea typeface="Garamond"/>
                <a:cs typeface="Garamond"/>
                <a:sym typeface="Garamond"/>
              </a:rPr>
              <a:t>Aqeel</a:t>
            </a:r>
            <a:endParaRPr sz="2000" b="1" dirty="0">
              <a:solidFill>
                <a:srgbClr val="125DA2"/>
              </a:solidFill>
              <a:latin typeface="Garamond"/>
              <a:ea typeface="Garamond"/>
              <a:cs typeface="Garamond"/>
              <a:sym typeface="Garamond"/>
            </a:endParaRPr>
          </a:p>
        </p:txBody>
      </p:sp>
      <p:sp>
        <p:nvSpPr>
          <p:cNvPr id="2" name="TextBox 1"/>
          <p:cNvSpPr txBox="1"/>
          <p:nvPr/>
        </p:nvSpPr>
        <p:spPr>
          <a:xfrm>
            <a:off x="9240960" y="6167037"/>
            <a:ext cx="2770909" cy="677108"/>
          </a:xfrm>
          <a:prstGeom prst="rect">
            <a:avLst/>
          </a:prstGeom>
          <a:noFill/>
        </p:spPr>
        <p:txBody>
          <a:bodyPr wrap="square" rtlCol="0">
            <a:spAutoFit/>
          </a:bodyPr>
          <a:lstStyle/>
          <a:p>
            <a:pPr lvl="0"/>
            <a:r>
              <a:rPr lang="en-US" sz="2400" u="sng" dirty="0">
                <a:solidFill>
                  <a:schemeClr val="dk1"/>
                </a:solidFill>
                <a:latin typeface="Garamond"/>
                <a:ea typeface="Garamond"/>
                <a:cs typeface="Garamond"/>
                <a:sym typeface="Garamond"/>
                <a:hlinkClick r:id="rId3"/>
              </a:rPr>
              <a:t>www.aisciences.io</a:t>
            </a:r>
            <a:endParaRPr lang="en-US" sz="2400" dirty="0">
              <a:solidFill>
                <a:schemeClr val="dk1"/>
              </a:solidFill>
              <a:latin typeface="Garamond"/>
              <a:ea typeface="Garamond"/>
              <a:cs typeface="Garamond"/>
              <a:sym typeface="Garamond"/>
            </a:endParaRPr>
          </a:p>
          <a:p>
            <a:endParaRPr lang="en-US" dirty="0"/>
          </a:p>
        </p:txBody>
      </p:sp>
    </p:spTree>
    <p:extLst>
      <p:ext uri="{BB962C8B-B14F-4D97-AF65-F5344CB8AC3E}">
        <p14:creationId xmlns:p14="http://schemas.microsoft.com/office/powerpoint/2010/main" val="1829815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A36C-9E9F-BAEF-0064-BD3DA87A9A4B}"/>
              </a:ext>
            </a:extLst>
          </p:cNvPr>
          <p:cNvSpPr>
            <a:spLocks noGrp="1"/>
          </p:cNvSpPr>
          <p:nvPr>
            <p:ph type="title"/>
          </p:nvPr>
        </p:nvSpPr>
        <p:spPr/>
        <p:txBody>
          <a:bodyPr/>
          <a:lstStyle/>
          <a:p>
            <a:r>
              <a:rPr lang="en-US" dirty="0" smtClean="0"/>
              <a:t>History and Origin of UML</a:t>
            </a:r>
            <a:endParaRPr lang="en-US" dirty="0"/>
          </a:p>
        </p:txBody>
      </p:sp>
      <p:pic>
        <p:nvPicPr>
          <p:cNvPr id="4" name="Content Placeholder 3">
            <a:extLst>
              <a:ext uri="{FF2B5EF4-FFF2-40B4-BE49-F238E27FC236}">
                <a16:creationId xmlns:a16="http://schemas.microsoft.com/office/drawing/2014/main" id="{AECE8FF6-236F-BF8C-2329-935F9636E00F}"/>
              </a:ext>
            </a:extLst>
          </p:cNvPr>
          <p:cNvPicPr>
            <a:picLocks noGrp="1" noChangeAspect="1"/>
          </p:cNvPicPr>
          <p:nvPr>
            <p:ph idx="1"/>
          </p:nvPr>
        </p:nvPicPr>
        <p:blipFill>
          <a:blip r:embed="rId2"/>
          <a:stretch>
            <a:fillRect/>
          </a:stretch>
        </p:blipFill>
        <p:spPr>
          <a:xfrm>
            <a:off x="2228850" y="1981199"/>
            <a:ext cx="7524750" cy="3343275"/>
          </a:xfrm>
          <a:prstGeom prst="rect">
            <a:avLst/>
          </a:prstGeom>
        </p:spPr>
      </p:pic>
    </p:spTree>
    <p:extLst>
      <p:ext uri="{BB962C8B-B14F-4D97-AF65-F5344CB8AC3E}">
        <p14:creationId xmlns:p14="http://schemas.microsoft.com/office/powerpoint/2010/main" val="1197668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and its role in object-oriented modeling and design</a:t>
            </a:r>
          </a:p>
        </p:txBody>
      </p:sp>
      <p:sp>
        <p:nvSpPr>
          <p:cNvPr id="4" name="Content Placeholder 3">
            <a:extLst>
              <a:ext uri="{FF2B5EF4-FFF2-40B4-BE49-F238E27FC236}">
                <a16:creationId xmlns:a16="http://schemas.microsoft.com/office/drawing/2014/main" id="{791A947F-80DB-E3A8-53F4-68E255690F10}"/>
              </a:ext>
            </a:extLst>
          </p:cNvPr>
          <p:cNvSpPr>
            <a:spLocks noGrp="1"/>
          </p:cNvSpPr>
          <p:nvPr>
            <p:ph idx="1"/>
          </p:nvPr>
        </p:nvSpPr>
        <p:spPr/>
        <p:txBody>
          <a:bodyPr>
            <a:normAutofit/>
          </a:bodyPr>
          <a:lstStyle/>
          <a:p>
            <a:pPr marL="50800" indent="0">
              <a:buNone/>
            </a:pPr>
            <a:r>
              <a:rPr lang="en-US" dirty="0"/>
              <a:t>UML diagrams are the representation of object-oriented concepts only.</a:t>
            </a:r>
          </a:p>
          <a:p>
            <a:pPr marL="50800" indent="0">
              <a:buNone/>
            </a:pPr>
            <a:r>
              <a:rPr lang="en-US" dirty="0"/>
              <a:t>● Thus, before learning UML, it becomes important to understand the OO concept in detail.</a:t>
            </a:r>
          </a:p>
          <a:p>
            <a:pPr marL="50800" indent="0">
              <a:buNone/>
            </a:pPr>
            <a:r>
              <a:rPr lang="en-US" dirty="0"/>
              <a:t>● UML can be described as the successor of object-oriented analysis and design.</a:t>
            </a:r>
          </a:p>
          <a:p>
            <a:pPr marL="50800" indent="0">
              <a:buNone/>
            </a:pPr>
            <a:r>
              <a:rPr lang="en-US" dirty="0"/>
              <a:t>● UML is linked with object-oriented design and analysis.</a:t>
            </a:r>
          </a:p>
          <a:p>
            <a:pPr marL="50800" indent="0">
              <a:buNone/>
            </a:pPr>
            <a:r>
              <a:rPr lang="en-US" dirty="0"/>
              <a:t> ● UML use Object Oriented elements and forms associations between them to form diagrams. </a:t>
            </a:r>
          </a:p>
          <a:p>
            <a:pPr marL="50800" indent="0">
              <a:buNone/>
            </a:pPr>
            <a:endParaRPr lang="en-US" dirty="0"/>
          </a:p>
        </p:txBody>
      </p:sp>
    </p:spTree>
    <p:extLst>
      <p:ext uri="{BB962C8B-B14F-4D97-AF65-F5344CB8AC3E}">
        <p14:creationId xmlns:p14="http://schemas.microsoft.com/office/powerpoint/2010/main" val="1746409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E357-BACE-1ADA-7595-BD9E388F68BB}"/>
              </a:ext>
            </a:extLst>
          </p:cNvPr>
          <p:cNvSpPr>
            <a:spLocks noGrp="1"/>
          </p:cNvSpPr>
          <p:nvPr>
            <p:ph type="title"/>
          </p:nvPr>
        </p:nvSpPr>
        <p:spPr/>
        <p:txBody>
          <a:bodyPr/>
          <a:lstStyle/>
          <a:p>
            <a:r>
              <a:rPr lang="en-US" dirty="0"/>
              <a:t>UML and its role in object-oriented modeling and design</a:t>
            </a:r>
          </a:p>
        </p:txBody>
      </p:sp>
      <p:sp>
        <p:nvSpPr>
          <p:cNvPr id="3" name="Content Placeholder 2">
            <a:extLst>
              <a:ext uri="{FF2B5EF4-FFF2-40B4-BE49-F238E27FC236}">
                <a16:creationId xmlns:a16="http://schemas.microsoft.com/office/drawing/2014/main" id="{D618FCAA-690F-AE60-186F-AE998323ECE9}"/>
              </a:ext>
            </a:extLst>
          </p:cNvPr>
          <p:cNvSpPr>
            <a:spLocks noGrp="1"/>
          </p:cNvSpPr>
          <p:nvPr>
            <p:ph idx="1"/>
          </p:nvPr>
        </p:nvSpPr>
        <p:spPr/>
        <p:txBody>
          <a:bodyPr>
            <a:normAutofit/>
          </a:bodyPr>
          <a:lstStyle/>
          <a:p>
            <a:pPr marL="50800" indent="0">
              <a:buNone/>
            </a:pPr>
            <a:r>
              <a:rPr lang="en-US" dirty="0"/>
              <a:t>Following are some fundamental concepts of the object-oriented world:</a:t>
            </a:r>
          </a:p>
          <a:p>
            <a:pPr marL="50800" indent="0">
              <a:buNone/>
            </a:pPr>
            <a:r>
              <a:rPr lang="en-US" dirty="0"/>
              <a:t>➔ Class: A class is a blueprint from which individual objects can be created.</a:t>
            </a:r>
          </a:p>
          <a:p>
            <a:pPr marL="50800" indent="0">
              <a:buNone/>
            </a:pPr>
            <a:r>
              <a:rPr lang="en-US" dirty="0"/>
              <a:t>➔ Objects: An object represent a particular instance of a class.</a:t>
            </a:r>
          </a:p>
          <a:p>
            <a:pPr marL="50800" indent="0">
              <a:buNone/>
            </a:pPr>
            <a:r>
              <a:rPr lang="en-US" dirty="0"/>
              <a:t>➔ Abstraction: Abstraction means hiding implementation details from users.</a:t>
            </a:r>
          </a:p>
          <a:p>
            <a:pPr marL="50800" indent="0">
              <a:buNone/>
            </a:pPr>
            <a:r>
              <a:rPr lang="en-US" dirty="0"/>
              <a:t>➔ Encapsulation: Encapsulation is the mechanism that binds together data and code to save from outsiders.</a:t>
            </a:r>
          </a:p>
          <a:p>
            <a:pPr marL="50800" indent="0">
              <a:buNone/>
            </a:pPr>
            <a:r>
              <a:rPr lang="en-US" dirty="0"/>
              <a:t>➔ Inheritance: It means taking something that already exists i.e. it provides</a:t>
            </a:r>
          </a:p>
          <a:p>
            <a:pPr marL="50800" indent="0">
              <a:buNone/>
            </a:pPr>
            <a:r>
              <a:rPr lang="en-US" dirty="0"/>
              <a:t>reusability.</a:t>
            </a:r>
          </a:p>
          <a:p>
            <a:pPr marL="50800" indent="0">
              <a:buNone/>
            </a:pPr>
            <a:r>
              <a:rPr lang="en-US" dirty="0"/>
              <a:t>➔ Polymorphism: It defines the mechanism to exist in different forms.</a:t>
            </a:r>
          </a:p>
        </p:txBody>
      </p:sp>
    </p:spTree>
    <p:extLst>
      <p:ext uri="{BB962C8B-B14F-4D97-AF65-F5344CB8AC3E}">
        <p14:creationId xmlns:p14="http://schemas.microsoft.com/office/powerpoint/2010/main" val="265112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AB8-8088-A948-536C-B3171F544841}"/>
              </a:ext>
            </a:extLst>
          </p:cNvPr>
          <p:cNvSpPr>
            <a:spLocks noGrp="1"/>
          </p:cNvSpPr>
          <p:nvPr>
            <p:ph type="title"/>
          </p:nvPr>
        </p:nvSpPr>
        <p:spPr/>
        <p:txBody>
          <a:bodyPr/>
          <a:lstStyle/>
          <a:p>
            <a:r>
              <a:rPr lang="en-US" dirty="0"/>
              <a:t>UML and its role in object-oriented modeling and design</a:t>
            </a:r>
          </a:p>
        </p:txBody>
      </p:sp>
      <p:sp>
        <p:nvSpPr>
          <p:cNvPr id="3" name="Content Placeholder 2">
            <a:extLst>
              <a:ext uri="{FF2B5EF4-FFF2-40B4-BE49-F238E27FC236}">
                <a16:creationId xmlns:a16="http://schemas.microsoft.com/office/drawing/2014/main" id="{DB4A7E27-18EE-78A9-82B5-D0F8DCA7C9FA}"/>
              </a:ext>
            </a:extLst>
          </p:cNvPr>
          <p:cNvSpPr>
            <a:spLocks noGrp="1"/>
          </p:cNvSpPr>
          <p:nvPr>
            <p:ph idx="1"/>
          </p:nvPr>
        </p:nvSpPr>
        <p:spPr/>
        <p:txBody>
          <a:bodyPr/>
          <a:lstStyle/>
          <a:p>
            <a:pPr marL="50800" indent="0">
              <a:buNone/>
            </a:pPr>
            <a:r>
              <a:rPr lang="en-US" dirty="0"/>
              <a:t>● Step1 is to identify and analyze objects and describe them in a proper way. Objects need to be identified with responsibility i.e. the kind of work they will perform. </a:t>
            </a:r>
          </a:p>
          <a:p>
            <a:pPr marL="50800" indent="0">
              <a:buNone/>
            </a:pPr>
            <a:r>
              <a:rPr lang="en-US" dirty="0"/>
              <a:t>● Step 2 is to design. If objects are identified correctly then the design part is easy. In this stage, the objects are collaborated according to their intended association. After the association is complete the design is also complete. </a:t>
            </a:r>
          </a:p>
          <a:p>
            <a:pPr marL="50800" indent="0">
              <a:buNone/>
            </a:pPr>
            <a:r>
              <a:rPr lang="en-US" dirty="0"/>
              <a:t>● Step 3 is an implementation in which design is implemented using object-oriented languages like Java, C++, etc. </a:t>
            </a:r>
          </a:p>
        </p:txBody>
      </p:sp>
    </p:spTree>
    <p:extLst>
      <p:ext uri="{BB962C8B-B14F-4D97-AF65-F5344CB8AC3E}">
        <p14:creationId xmlns:p14="http://schemas.microsoft.com/office/powerpoint/2010/main" val="39900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Modelling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Rational Rose</a:t>
            </a:r>
          </a:p>
          <a:p>
            <a:r>
              <a:rPr lang="en-US" dirty="0" err="1" smtClean="0"/>
              <a:t>Edraw</a:t>
            </a:r>
            <a:r>
              <a:rPr lang="en-US" dirty="0" smtClean="0"/>
              <a:t> Max</a:t>
            </a:r>
          </a:p>
          <a:p>
            <a:r>
              <a:rPr lang="en-US" dirty="0" smtClean="0"/>
              <a:t>Adobe Spark</a:t>
            </a:r>
          </a:p>
          <a:p>
            <a:r>
              <a:rPr lang="en-US" dirty="0" err="1" smtClean="0"/>
              <a:t>Moqups</a:t>
            </a:r>
            <a:endParaRPr lang="en-US" dirty="0" smtClean="0"/>
          </a:p>
          <a:p>
            <a:r>
              <a:rPr lang="en-US" dirty="0" err="1" smtClean="0"/>
              <a:t>Lucidchart</a:t>
            </a:r>
            <a:endParaRPr lang="en-US" dirty="0" smtClean="0"/>
          </a:p>
          <a:p>
            <a:r>
              <a:rPr lang="en-US" dirty="0" err="1" smtClean="0"/>
              <a:t>Creately</a:t>
            </a:r>
            <a:endParaRPr lang="en-US" dirty="0" smtClean="0"/>
          </a:p>
          <a:p>
            <a:r>
              <a:rPr lang="en-US" dirty="0" smtClean="0"/>
              <a:t>Visio</a:t>
            </a:r>
          </a:p>
          <a:p>
            <a:r>
              <a:rPr lang="en-US" dirty="0" err="1" smtClean="0"/>
              <a:t>ConceptDraw</a:t>
            </a:r>
            <a:endParaRPr lang="en-US" dirty="0" smtClean="0"/>
          </a:p>
          <a:p>
            <a:r>
              <a:rPr lang="en-US" dirty="0" err="1" smtClean="0"/>
              <a:t>StarUML</a:t>
            </a:r>
            <a:endParaRPr lang="en-US" dirty="0" smtClean="0"/>
          </a:p>
          <a:p>
            <a:r>
              <a:rPr lang="en-US" dirty="0" smtClean="0"/>
              <a:t>Visual Paradigm</a:t>
            </a:r>
          </a:p>
          <a:p>
            <a:r>
              <a:rPr lang="en-US" dirty="0" err="1" smtClean="0"/>
              <a:t>Argouml</a:t>
            </a:r>
            <a:endParaRPr lang="en-US" dirty="0" smtClean="0"/>
          </a:p>
          <a:p>
            <a:endParaRPr lang="en-US" dirty="0"/>
          </a:p>
        </p:txBody>
      </p:sp>
    </p:spTree>
    <p:extLst>
      <p:ext uri="{BB962C8B-B14F-4D97-AF65-F5344CB8AC3E}">
        <p14:creationId xmlns:p14="http://schemas.microsoft.com/office/powerpoint/2010/main" val="65948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Modelling Tools: Downloading Links</a:t>
            </a:r>
            <a:endParaRPr lang="en-US" dirty="0"/>
          </a:p>
        </p:txBody>
      </p:sp>
      <p:sp>
        <p:nvSpPr>
          <p:cNvPr id="3" name="Content Placeholder 2"/>
          <p:cNvSpPr>
            <a:spLocks noGrp="1"/>
          </p:cNvSpPr>
          <p:nvPr>
            <p:ph idx="1"/>
          </p:nvPr>
        </p:nvSpPr>
        <p:spPr/>
        <p:txBody>
          <a:bodyPr>
            <a:normAutofit fontScale="92500" lnSpcReduction="10000"/>
          </a:bodyPr>
          <a:lstStyle/>
          <a:p>
            <a:pPr marL="50800" indent="0">
              <a:buNone/>
            </a:pPr>
            <a:r>
              <a:rPr lang="en-US" sz="2400" dirty="0">
                <a:hlinkClick r:id="rId2"/>
              </a:rPr>
              <a:t>https://getintopc.com/softwares/development/rational-rose-enterprise-edition-free-download-6136315/</a:t>
            </a:r>
          </a:p>
          <a:p>
            <a:pPr marL="50800" indent="0">
              <a:buNone/>
            </a:pPr>
            <a:r>
              <a:rPr lang="en-US" sz="2400" dirty="0" smtClean="0">
                <a:hlinkClick r:id="rId2"/>
              </a:rPr>
              <a:t>https</a:t>
            </a:r>
            <a:r>
              <a:rPr lang="en-US" sz="2400" dirty="0">
                <a:hlinkClick r:id="rId2"/>
              </a:rPr>
              <a:t>://</a:t>
            </a:r>
            <a:r>
              <a:rPr lang="en-US" sz="2400" dirty="0" smtClean="0">
                <a:hlinkClick r:id="rId2"/>
              </a:rPr>
              <a:t>www.edrawsoft.com</a:t>
            </a:r>
            <a:r>
              <a:rPr lang="en-US" sz="2400" dirty="0" smtClean="0"/>
              <a:t> </a:t>
            </a:r>
          </a:p>
          <a:p>
            <a:pPr marL="50800" indent="0">
              <a:buNone/>
            </a:pPr>
            <a:r>
              <a:rPr lang="en-US" sz="2400" dirty="0">
                <a:hlinkClick r:id="rId3"/>
              </a:rPr>
              <a:t>https://</a:t>
            </a:r>
            <a:r>
              <a:rPr lang="en-US" sz="2400" dirty="0" smtClean="0">
                <a:hlinkClick r:id="rId3"/>
              </a:rPr>
              <a:t>www.adobe.com</a:t>
            </a:r>
            <a:r>
              <a:rPr lang="en-US" sz="2400" dirty="0" smtClean="0"/>
              <a:t> </a:t>
            </a:r>
          </a:p>
          <a:p>
            <a:pPr marL="50800" indent="0">
              <a:buNone/>
            </a:pPr>
            <a:r>
              <a:rPr lang="en-US" sz="2400" dirty="0">
                <a:hlinkClick r:id="rId4"/>
              </a:rPr>
              <a:t>https://</a:t>
            </a:r>
            <a:r>
              <a:rPr lang="en-US" sz="2400" dirty="0" smtClean="0">
                <a:hlinkClick r:id="rId4"/>
              </a:rPr>
              <a:t>moqups.com</a:t>
            </a:r>
            <a:r>
              <a:rPr lang="en-US" sz="2400" dirty="0" smtClean="0"/>
              <a:t> </a:t>
            </a:r>
          </a:p>
          <a:p>
            <a:pPr marL="50800" indent="0">
              <a:buNone/>
            </a:pPr>
            <a:r>
              <a:rPr lang="en-US" sz="2400" dirty="0">
                <a:hlinkClick r:id="rId5"/>
              </a:rPr>
              <a:t>https://</a:t>
            </a:r>
            <a:r>
              <a:rPr lang="en-US" sz="2400" dirty="0" smtClean="0">
                <a:hlinkClick r:id="rId5"/>
              </a:rPr>
              <a:t>creately.com</a:t>
            </a:r>
            <a:r>
              <a:rPr lang="en-US" sz="2400" dirty="0" smtClean="0"/>
              <a:t> </a:t>
            </a:r>
          </a:p>
          <a:p>
            <a:pPr marL="50800" indent="0">
              <a:buNone/>
            </a:pPr>
            <a:r>
              <a:rPr lang="en-US" sz="2400" dirty="0">
                <a:hlinkClick r:id="rId6"/>
              </a:rPr>
              <a:t>https://</a:t>
            </a:r>
            <a:r>
              <a:rPr lang="en-US" sz="2400" dirty="0" smtClean="0">
                <a:hlinkClick r:id="rId6"/>
              </a:rPr>
              <a:t>www.microsoft.com/en-us/microsoft-365/visio</a:t>
            </a:r>
            <a:endParaRPr lang="en-US" sz="2400" dirty="0" smtClean="0"/>
          </a:p>
          <a:p>
            <a:pPr marL="50800" indent="0">
              <a:buNone/>
            </a:pPr>
            <a:r>
              <a:rPr lang="en-US" sz="2400" dirty="0" smtClean="0">
                <a:hlinkClick r:id="rId7"/>
              </a:rPr>
              <a:t>https</a:t>
            </a:r>
            <a:r>
              <a:rPr lang="en-US" sz="2400" dirty="0">
                <a:hlinkClick r:id="rId7"/>
              </a:rPr>
              <a:t>://</a:t>
            </a:r>
            <a:r>
              <a:rPr lang="en-US" sz="2400" dirty="0" smtClean="0">
                <a:hlinkClick r:id="rId7"/>
              </a:rPr>
              <a:t>www.conceptdraw.com</a:t>
            </a:r>
            <a:r>
              <a:rPr lang="en-US" sz="2400" dirty="0" smtClean="0"/>
              <a:t>  </a:t>
            </a:r>
          </a:p>
          <a:p>
            <a:pPr marL="50800" indent="0">
              <a:buNone/>
            </a:pPr>
            <a:r>
              <a:rPr lang="en-US" sz="2400" dirty="0" smtClean="0">
                <a:hlinkClick r:id="rId8"/>
              </a:rPr>
              <a:t>http://staruml.io</a:t>
            </a:r>
            <a:r>
              <a:rPr lang="en-US" sz="2400" dirty="0" smtClean="0"/>
              <a:t> </a:t>
            </a:r>
            <a:endParaRPr lang="en-US" sz="2400" dirty="0"/>
          </a:p>
          <a:p>
            <a:pPr marL="50800" indent="0">
              <a:buNone/>
            </a:pPr>
            <a:r>
              <a:rPr lang="en-US" sz="2400" dirty="0" smtClean="0">
                <a:hlinkClick r:id="rId9"/>
              </a:rPr>
              <a:t>https</a:t>
            </a:r>
            <a:r>
              <a:rPr lang="en-US" sz="2400" dirty="0">
                <a:hlinkClick r:id="rId9"/>
              </a:rPr>
              <a:t>://</a:t>
            </a:r>
            <a:r>
              <a:rPr lang="en-US" sz="2400" dirty="0" smtClean="0">
                <a:hlinkClick r:id="rId9"/>
              </a:rPr>
              <a:t>www.visual-paradigm.com</a:t>
            </a:r>
            <a:r>
              <a:rPr lang="en-US" sz="2400" dirty="0" smtClean="0"/>
              <a:t> </a:t>
            </a:r>
          </a:p>
          <a:p>
            <a:pPr marL="50800" indent="0">
              <a:buNone/>
            </a:pPr>
            <a:r>
              <a:rPr lang="en-US" sz="2400" dirty="0">
                <a:hlinkClick r:id="rId10"/>
              </a:rPr>
              <a:t>https://</a:t>
            </a:r>
            <a:r>
              <a:rPr lang="en-US" sz="2400" dirty="0" smtClean="0">
                <a:hlinkClick r:id="rId10"/>
              </a:rPr>
              <a:t>argouml.en.softonic.com/download</a:t>
            </a:r>
            <a:r>
              <a:rPr lang="en-US" sz="2400" dirty="0" smtClean="0"/>
              <a:t> </a:t>
            </a:r>
            <a:endParaRPr lang="en-US" sz="2400" dirty="0"/>
          </a:p>
        </p:txBody>
      </p:sp>
    </p:spTree>
    <p:extLst>
      <p:ext uri="{BB962C8B-B14F-4D97-AF65-F5344CB8AC3E}">
        <p14:creationId xmlns:p14="http://schemas.microsoft.com/office/powerpoint/2010/main" val="3336212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61F430FAB9DD4D98993C35AD2CFB3A" ma:contentTypeVersion="12" ma:contentTypeDescription="Create a new document." ma:contentTypeScope="" ma:versionID="8c3e62d71bb7084fc0ab88e94b3a8125">
  <xsd:schema xmlns:xsd="http://www.w3.org/2001/XMLSchema" xmlns:xs="http://www.w3.org/2001/XMLSchema" xmlns:p="http://schemas.microsoft.com/office/2006/metadata/properties" xmlns:ns2="1590dd7d-2097-4575-862a-b5a566a9ca4c" xmlns:ns3="1d6adfeb-fd21-47fb-bbbe-a920595e6b24" targetNamespace="http://schemas.microsoft.com/office/2006/metadata/properties" ma:root="true" ma:fieldsID="ae6b2346bea1bd1c9ae35d3e16b3e58a" ns2:_="" ns3:_="">
    <xsd:import namespace="1590dd7d-2097-4575-862a-b5a566a9ca4c"/>
    <xsd:import namespace="1d6adfeb-fd21-47fb-bbbe-a920595e6b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90dd7d-2097-4575-862a-b5a566a9c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6adfeb-fd21-47fb-bbbe-a920595e6b2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CA9851-B633-4D44-A668-288B0B78CD61}"/>
</file>

<file path=customXml/itemProps2.xml><?xml version="1.0" encoding="utf-8"?>
<ds:datastoreItem xmlns:ds="http://schemas.openxmlformats.org/officeDocument/2006/customXml" ds:itemID="{F46EFD04-7E35-4904-B642-8401EDFBE4AA}"/>
</file>

<file path=customXml/itemProps3.xml><?xml version="1.0" encoding="utf-8"?>
<ds:datastoreItem xmlns:ds="http://schemas.openxmlformats.org/officeDocument/2006/customXml" ds:itemID="{8062B05C-831B-42E3-A4D4-92176D11C48A}"/>
</file>

<file path=docProps/app.xml><?xml version="1.0" encoding="utf-8"?>
<Properties xmlns="http://schemas.openxmlformats.org/officeDocument/2006/extended-properties" xmlns:vt="http://schemas.openxmlformats.org/officeDocument/2006/docPropsVTypes">
  <TotalTime>857</TotalTime>
  <Words>383</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Garamond</vt:lpstr>
      <vt:lpstr>Noto Sans Symbols</vt:lpstr>
      <vt:lpstr>Times New Roman</vt:lpstr>
      <vt:lpstr>Office Theme</vt:lpstr>
      <vt:lpstr>Thème Office</vt:lpstr>
      <vt:lpstr>PowerPoint Presentation</vt:lpstr>
      <vt:lpstr>History and Origin of UML</vt:lpstr>
      <vt:lpstr>UML and its role in object-oriented modeling and design</vt:lpstr>
      <vt:lpstr>UML and its role in object-oriented modeling and design</vt:lpstr>
      <vt:lpstr>UML and its role in object-oriented modeling and design</vt:lpstr>
      <vt:lpstr>UML Modelling Tools</vt:lpstr>
      <vt:lpstr>UML Modelling Tools: Downloading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Sehrish Aqeel</dc:creator>
  <cp:lastModifiedBy>Sehrish Aqeel</cp:lastModifiedBy>
  <cp:revision>6</cp:revision>
  <dcterms:created xsi:type="dcterms:W3CDTF">2022-06-21T18:08:58Z</dcterms:created>
  <dcterms:modified xsi:type="dcterms:W3CDTF">2022-06-22T08:26:20Z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0x0101008261F430FAB9DD4D98993C35AD2CFB3A</vt:lpwstr>
  </property>
</Properties>
</file>