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7" r:id="rId3"/>
    <p:sldId id="261" r:id="rId4"/>
    <p:sldId id="262" r:id="rId5"/>
    <p:sldId id="263" r:id="rId6"/>
    <p:sldId id="264" r:id="rId7"/>
    <p:sldId id="265" r:id="rId8"/>
    <p:sldId id="267" r:id="rId9"/>
    <p:sldId id="269" r:id="rId10"/>
    <p:sldId id="270" r:id="rId11"/>
    <p:sldId id="271" r:id="rId12"/>
    <p:sldId id="266" r:id="rId13"/>
    <p:sldId id="268" r:id="rId14"/>
    <p:sldId id="272" r:id="rId15"/>
    <p:sldId id="274" r:id="rId16"/>
    <p:sldId id="275" r:id="rId17"/>
    <p:sldId id="273" r:id="rId18"/>
    <p:sldId id="276" r:id="rId19"/>
    <p:sldId id="277" r:id="rId20"/>
    <p:sldId id="279" r:id="rId21"/>
    <p:sldId id="280" r:id="rId22"/>
    <p:sldId id="281" r:id="rId23"/>
    <p:sldId id="285" r:id="rId24"/>
    <p:sldId id="282" r:id="rId25"/>
    <p:sldId id="283" r:id="rId26"/>
    <p:sldId id="284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8B2A-3113-4C78-AFB9-0E0228161682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EB30-2C49-464F-BDCD-D34CE912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6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88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113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6/23/2022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39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2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78F7-8DFB-465A-A5CF-548AF4468E03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D513-0C8F-48FE-A20F-3CA58985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2698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Use Case Diagrams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686051"/>
            <a:ext cx="4411005" cy="13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What is UML?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Goals of UML?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Why use UML?</a:t>
            </a:r>
            <a:endParaRPr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Use, Use Cases Diagrams?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cases are used in almost every project. They are helpful in exposing requirements and planning the project.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/>
              <a:t>the initial stage of a project most use cases should be defined, but as the project continues more might become visible.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 diagrams are helpful in three areas. </a:t>
            </a:r>
            <a:endParaRPr lang="en-US" dirty="0" smtClean="0"/>
          </a:p>
          <a:p>
            <a:pPr marL="622300" indent="-571500">
              <a:buAutoNum type="romanUcParenR"/>
            </a:pPr>
            <a:r>
              <a:rPr lang="en-US" dirty="0" smtClean="0"/>
              <a:t>Determining </a:t>
            </a:r>
            <a:r>
              <a:rPr lang="en-US" dirty="0"/>
              <a:t>features (requirements). </a:t>
            </a:r>
            <a:endParaRPr lang="en-US" dirty="0" smtClean="0"/>
          </a:p>
          <a:p>
            <a:pPr marL="622300" indent="-571500">
              <a:buAutoNum type="romanUcParenR"/>
            </a:pPr>
            <a:r>
              <a:rPr lang="en-US" dirty="0" smtClean="0"/>
              <a:t>Communicating </a:t>
            </a:r>
            <a:r>
              <a:rPr lang="en-US" dirty="0"/>
              <a:t>with clients. </a:t>
            </a:r>
            <a:endParaRPr lang="en-US" dirty="0" smtClean="0"/>
          </a:p>
          <a:p>
            <a:pPr marL="622300" indent="-571500">
              <a:buAutoNum type="romanUcParenR"/>
            </a:pPr>
            <a:r>
              <a:rPr lang="en-US" dirty="0" smtClean="0"/>
              <a:t>Generating </a:t>
            </a:r>
            <a:r>
              <a:rPr lang="en-US" dirty="0"/>
              <a:t>test cases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in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relationship between two use cases is basically a dependency between the two use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998" y="2569296"/>
            <a:ext cx="4867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in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65150" indent="-514350">
              <a:buFont typeface="+mj-lt"/>
              <a:buAutoNum type="arabicPeriod"/>
            </a:pPr>
            <a:r>
              <a:rPr lang="en-US" b="1" dirty="0" smtClean="0"/>
              <a:t>Communicates:</a:t>
            </a:r>
            <a:r>
              <a:rPr lang="en-US" dirty="0" smtClean="0"/>
              <a:t> It is used to connect an actor to a use case. 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 smtClean="0"/>
              <a:t>Includes: </a:t>
            </a:r>
            <a:r>
              <a:rPr lang="en-US" dirty="0" smtClean="0"/>
              <a:t>It describes the </a:t>
            </a:r>
            <a:r>
              <a:rPr lang="en-US" dirty="0"/>
              <a:t>situation where a use case contains a behavior that is common to more than one use </a:t>
            </a:r>
            <a:r>
              <a:rPr lang="en-US" dirty="0" smtClean="0"/>
              <a:t>case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 smtClean="0"/>
              <a:t>Extends: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describes the </a:t>
            </a:r>
            <a:r>
              <a:rPr lang="en-US" dirty="0"/>
              <a:t>situation where one use case possesses the behavior that allows the new use case to handle a variation or exception</a:t>
            </a:r>
            <a:r>
              <a:rPr lang="en-US" dirty="0" smtClean="0"/>
              <a:t>.</a:t>
            </a:r>
          </a:p>
          <a:p>
            <a:pPr marL="565150" indent="-514350">
              <a:buFont typeface="+mj-lt"/>
              <a:buAutoNum type="arabicPeriod"/>
            </a:pPr>
            <a:r>
              <a:rPr lang="en-US" b="1" dirty="0"/>
              <a:t>Generalizes: </a:t>
            </a:r>
            <a:r>
              <a:rPr lang="en-US" dirty="0"/>
              <a:t>A generalization relationship is also a parent-child relationship between use cases.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child use case in the generalization relationship has the underlying business process meaning, but is an enhancement of the parent use case.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use case diagram, generalization is shown as a directed arrow with a triangle arrowhead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child use case is connected at the base of the arrow. The tip of the arrow is connected to the parent use case. </a:t>
            </a:r>
          </a:p>
        </p:txBody>
      </p:sp>
    </p:spTree>
    <p:extLst>
      <p:ext uri="{BB962C8B-B14F-4D97-AF65-F5344CB8AC3E}">
        <p14:creationId xmlns:p14="http://schemas.microsoft.com/office/powerpoint/2010/main" val="19633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008" y="1356302"/>
            <a:ext cx="84955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545" y="967010"/>
            <a:ext cx="68995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Quiz: Which kind of Relationship exists?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2" y="2554575"/>
            <a:ext cx="5895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Which kind of Relationship exists?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2" y="2554575"/>
            <a:ext cx="58959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 for Hospital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use case diagram for a travel agency who is responsible for arranging tours  of the user in terms of booking the ticket, arranging trip and complete other essentials related t the tour. </a:t>
            </a:r>
          </a:p>
          <a:p>
            <a:r>
              <a:rPr lang="en-US" dirty="0" smtClean="0"/>
              <a:t>Customer is liable to pay amount to the agency for the tickets and arrangement of the trip. </a:t>
            </a:r>
          </a:p>
          <a:p>
            <a:r>
              <a:rPr lang="en-US" dirty="0" smtClean="0"/>
              <a:t>You are required to add use cases and define association among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Use Case </a:t>
            </a:r>
            <a:r>
              <a:rPr lang="en-US" dirty="0" smtClean="0"/>
              <a:t>Diagram?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use case is a set of scenarios that describing an interaction between a user and a system. </a:t>
            </a:r>
            <a:endParaRPr lang="en-US" dirty="0" smtClean="0"/>
          </a:p>
          <a:p>
            <a:r>
              <a:rPr lang="en-US" dirty="0" smtClean="0"/>
              <a:t>A use case </a:t>
            </a:r>
            <a:r>
              <a:rPr lang="en-US" dirty="0"/>
              <a:t>diagram displays the relationship among actors and use 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27" y="3488459"/>
            <a:ext cx="4405745" cy="274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Don'ts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cases should not be used to capture all the details of a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granularity to which you define use cases in a diagram should be enough to keep the use case diagram uncluttered and readable, yet, be complete without missing significant aspects of the required functionality.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will encounter such decision points of the level of granularity that you need to define when you build any of the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7471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Use Case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US" dirty="0"/>
              <a:t>The followings are must specified in use case scenarios.</a:t>
            </a:r>
          </a:p>
          <a:p>
            <a:r>
              <a:rPr lang="en-US" dirty="0"/>
              <a:t>Use case name </a:t>
            </a:r>
          </a:p>
          <a:p>
            <a:r>
              <a:rPr lang="en-US" dirty="0"/>
              <a:t>Actor(s) </a:t>
            </a:r>
          </a:p>
          <a:p>
            <a:r>
              <a:rPr lang="en-US" dirty="0"/>
              <a:t>Description </a:t>
            </a:r>
          </a:p>
          <a:p>
            <a:r>
              <a:rPr lang="en-US" dirty="0"/>
              <a:t>Triggering events </a:t>
            </a:r>
          </a:p>
          <a:p>
            <a:r>
              <a:rPr lang="en-US" dirty="0"/>
              <a:t>Preconditions </a:t>
            </a:r>
          </a:p>
          <a:p>
            <a:r>
              <a:rPr lang="en-US" dirty="0"/>
              <a:t>Post conditions </a:t>
            </a:r>
          </a:p>
          <a:p>
            <a:r>
              <a:rPr lang="en-US" dirty="0"/>
              <a:t>Basic path </a:t>
            </a:r>
          </a:p>
          <a:p>
            <a:r>
              <a:rPr lang="en-US" dirty="0"/>
              <a:t>Alternative path</a:t>
            </a:r>
          </a:p>
        </p:txBody>
      </p:sp>
    </p:spTree>
    <p:extLst>
      <p:ext uri="{BB962C8B-B14F-4D97-AF65-F5344CB8AC3E}">
        <p14:creationId xmlns:p14="http://schemas.microsoft.com/office/powerpoint/2010/main" val="18498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use scenario of change student information by keeping all necessary parts of scenario 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254" y="1245466"/>
            <a:ext cx="109081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321" y="1411720"/>
            <a:ext cx="51336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82" y="914400"/>
            <a:ext cx="5841207" cy="5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4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 Diagram for Library 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Use Case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components/elements of a use case diagram </a:t>
            </a:r>
            <a:r>
              <a:rPr lang="en-US" dirty="0" smtClean="0"/>
              <a:t>are</a:t>
            </a:r>
          </a:p>
          <a:p>
            <a:pPr marL="565150" indent="-514350">
              <a:buFont typeface="+mj-lt"/>
              <a:buAutoNum type="alphaLcParenR"/>
            </a:pPr>
            <a:r>
              <a:rPr lang="en-US" dirty="0" smtClean="0"/>
              <a:t>Actors  </a:t>
            </a:r>
          </a:p>
          <a:p>
            <a:pPr marL="565150" indent="-514350">
              <a:buFont typeface="+mj-lt"/>
              <a:buAutoNum type="alphaLcParenR"/>
            </a:pPr>
            <a:r>
              <a:rPr lang="en-US" dirty="0" smtClean="0"/>
              <a:t>Use </a:t>
            </a:r>
            <a:r>
              <a:rPr lang="en-US" dirty="0"/>
              <a:t>cases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763" y="2871932"/>
            <a:ext cx="369454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actor is represents a user or another system that will interact with the system you are modeling.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10" y="3275012"/>
            <a:ext cx="2371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9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 case is an external view of the system that represents some action the user might perform in order to complete a task.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 case in a use case diagram is a visual representation of distinct business functionality in a system. The key term here is</a:t>
            </a:r>
            <a:r>
              <a:rPr lang="en-US" dirty="0" smtClean="0"/>
              <a:t>...</a:t>
            </a:r>
            <a:r>
              <a:rPr lang="en-US" b="1" dirty="0" smtClean="0"/>
              <a:t>Distinct </a:t>
            </a:r>
            <a:r>
              <a:rPr lang="en-US" b="1" dirty="0"/>
              <a:t>business functionality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92" y="4359275"/>
            <a:ext cx="1990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4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Use case </a:t>
            </a:r>
            <a:r>
              <a:rPr lang="en-US" dirty="0" smtClean="0"/>
              <a:t>diagram is </a:t>
            </a:r>
            <a:r>
              <a:rPr lang="en-US" dirty="0"/>
              <a:t>used to Identify the primary elements and processes that form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elements are termed as </a:t>
            </a:r>
            <a:r>
              <a:rPr lang="en-US" dirty="0" smtClean="0"/>
              <a:t>actors </a:t>
            </a:r>
            <a:r>
              <a:rPr lang="en-US" dirty="0"/>
              <a:t>and the processes are called </a:t>
            </a:r>
            <a:r>
              <a:rPr lang="en-US" dirty="0" smtClean="0"/>
              <a:t>use cases. </a:t>
            </a:r>
          </a:p>
          <a:p>
            <a:r>
              <a:rPr lang="en-US" dirty="0" smtClean="0"/>
              <a:t>The </a:t>
            </a:r>
            <a:r>
              <a:rPr lang="en-US" dirty="0"/>
              <a:t>Use case diagram shows which actors interact with each use case.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4485121"/>
            <a:ext cx="2819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 smtClean="0"/>
              <a:t>A user </a:t>
            </a:r>
            <a:r>
              <a:rPr lang="en-US" dirty="0"/>
              <a:t>placing an order with a sales company might follow these steps.</a:t>
            </a:r>
          </a:p>
          <a:p>
            <a:pPr marL="50800" indent="0">
              <a:buNone/>
            </a:pPr>
            <a:r>
              <a:rPr lang="en-US" dirty="0"/>
              <a:t>I) Browse catalog and select items.</a:t>
            </a:r>
          </a:p>
          <a:p>
            <a:pPr marL="50800" indent="0">
              <a:buNone/>
            </a:pPr>
            <a:r>
              <a:rPr lang="en-US" dirty="0"/>
              <a:t>2) Call sales representative.</a:t>
            </a:r>
          </a:p>
          <a:p>
            <a:pPr marL="50800" indent="0">
              <a:buNone/>
            </a:pPr>
            <a:r>
              <a:rPr lang="en-US" dirty="0"/>
              <a:t>3) Supply shipping information.</a:t>
            </a:r>
          </a:p>
          <a:p>
            <a:pPr marL="50800" indent="0">
              <a:buNone/>
            </a:pPr>
            <a:r>
              <a:rPr lang="en-US" dirty="0"/>
              <a:t>4) Supply payment information.</a:t>
            </a:r>
          </a:p>
          <a:p>
            <a:pPr marL="50800" indent="0">
              <a:buNone/>
            </a:pPr>
            <a:r>
              <a:rPr lang="en-US" dirty="0"/>
              <a:t>5) Receive conformation number from salesperson.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ATM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5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use case diagram for Student Registration System using three actors student, Instructor and Administrator.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A65B32-5726-4A9E-B034-344035DE9EC5}"/>
</file>

<file path=customXml/itemProps2.xml><?xml version="1.0" encoding="utf-8"?>
<ds:datastoreItem xmlns:ds="http://schemas.openxmlformats.org/officeDocument/2006/customXml" ds:itemID="{BF58F53F-84D7-402E-83CA-F7559E2DED23}"/>
</file>

<file path=customXml/itemProps3.xml><?xml version="1.0" encoding="utf-8"?>
<ds:datastoreItem xmlns:ds="http://schemas.openxmlformats.org/officeDocument/2006/customXml" ds:itemID="{25419C4A-1EE8-4196-82F0-920CCF0B08AF}"/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744</Words>
  <Application>Microsoft Office PowerPoint</Application>
  <PresentationFormat>Widescreen</PresentationFormat>
  <Paragraphs>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Garamond</vt:lpstr>
      <vt:lpstr>Noto Sans Symbols</vt:lpstr>
      <vt:lpstr>Times New Roman</vt:lpstr>
      <vt:lpstr>Office Theme</vt:lpstr>
      <vt:lpstr>Thème Office</vt:lpstr>
      <vt:lpstr>PowerPoint Presentation</vt:lpstr>
      <vt:lpstr>What is Use Case Diagram? </vt:lpstr>
      <vt:lpstr>Elements of Use Case Diagram</vt:lpstr>
      <vt:lpstr>Actor</vt:lpstr>
      <vt:lpstr>Use Case</vt:lpstr>
      <vt:lpstr>Definition</vt:lpstr>
      <vt:lpstr>Example</vt:lpstr>
      <vt:lpstr>Example</vt:lpstr>
      <vt:lpstr>Quiz</vt:lpstr>
      <vt:lpstr>Quiz Solution</vt:lpstr>
      <vt:lpstr>When to Use, Use Cases Diagrams?</vt:lpstr>
      <vt:lpstr>Relationships in Use Cases</vt:lpstr>
      <vt:lpstr>Relationships in Use Cases</vt:lpstr>
      <vt:lpstr>PowerPoint Presentation</vt:lpstr>
      <vt:lpstr>PowerPoint Presentation</vt:lpstr>
      <vt:lpstr>Quiz: Which kind of Relationship exists?</vt:lpstr>
      <vt:lpstr>Solution: Which kind of Relationship exists?</vt:lpstr>
      <vt:lpstr>Example:</vt:lpstr>
      <vt:lpstr>Quiz</vt:lpstr>
      <vt:lpstr>Dos and Don'ts</vt:lpstr>
      <vt:lpstr>Developing Use Case Scenarios</vt:lpstr>
      <vt:lpstr>Quiz</vt:lpstr>
      <vt:lpstr>Solution</vt:lpstr>
      <vt:lpstr>PowerPoint Presentation</vt:lpstr>
      <vt:lpstr>PowerPoint Presentation</vt:lpstr>
      <vt:lpstr>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20</cp:revision>
  <dcterms:created xsi:type="dcterms:W3CDTF">2022-06-21T17:57:45Z</dcterms:created>
  <dcterms:modified xsi:type="dcterms:W3CDTF">2022-06-27T09:54:55Z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