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258" r:id="rId4"/>
    <p:sldId id="259" r:id="rId5"/>
    <p:sldId id="261" r:id="rId6"/>
    <p:sldId id="263" r:id="rId7"/>
    <p:sldId id="267" r:id="rId8"/>
    <p:sldId id="271" r:id="rId9"/>
    <p:sldId id="272" r:id="rId10"/>
    <p:sldId id="260" r:id="rId11"/>
    <p:sldId id="264" r:id="rId12"/>
    <p:sldId id="268" r:id="rId13"/>
    <p:sldId id="265" r:id="rId14"/>
    <p:sldId id="273" r:id="rId15"/>
    <p:sldId id="274" r:id="rId16"/>
    <p:sldId id="262" r:id="rId17"/>
    <p:sldId id="266" r:id="rId18"/>
    <p:sldId id="276" r:id="rId19"/>
    <p:sldId id="277" r:id="rId20"/>
    <p:sldId id="269" r:id="rId21"/>
    <p:sldId id="270" r:id="rId22"/>
    <p:sldId id="275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FE368-D8AE-48A7-AF2A-840732A2C94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2D22F-4A2C-478C-9239-9E368A3E9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7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77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3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8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1" i="0" u="none" strike="noStrike" kern="1200" cap="none" spc="0" normalizeH="0" baseline="0" noProof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85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6/27/2022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6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4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10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3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8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6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2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378F7-8DFB-465A-A5CF-548AF4468E0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3D513-0C8F-48FE-A20F-3CA589855E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4819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Class Diagram</a:t>
            </a:r>
            <a:endParaRPr kumimoji="0" sz="6600" b="1" i="0" u="none" strike="noStrike" kern="120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557463"/>
            <a:ext cx="7826439" cy="176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Components of Class Diagram with Examples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Elements of Class Diagram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Relationships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in Class Diagram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 smtClea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Project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0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access </a:t>
            </a:r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All classes have different access levels depending on the access modifier (visibility). Here are the access levels with their corresponding symbols:</a:t>
            </a:r>
          </a:p>
          <a:p>
            <a:r>
              <a:rPr lang="en-US" dirty="0"/>
              <a:t>Public (+)</a:t>
            </a:r>
          </a:p>
          <a:p>
            <a:r>
              <a:rPr lang="en-US" dirty="0"/>
              <a:t>Private (-)</a:t>
            </a:r>
          </a:p>
          <a:p>
            <a:r>
              <a:rPr lang="en-US" dirty="0"/>
              <a:t>Protected (#)</a:t>
            </a:r>
          </a:p>
          <a:p>
            <a:r>
              <a:rPr lang="en-US" dirty="0"/>
              <a:t>Package (~)</a:t>
            </a:r>
          </a:p>
          <a:p>
            <a:r>
              <a:rPr lang="en-US" dirty="0"/>
              <a:t>Derived (/)</a:t>
            </a:r>
          </a:p>
          <a:p>
            <a:r>
              <a:rPr lang="en-US" dirty="0"/>
              <a:t>Static (underlined)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04448"/>
            <a:ext cx="10972800" cy="3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scopes for members: classifiers and instances.</a:t>
            </a:r>
          </a:p>
          <a:p>
            <a:r>
              <a:rPr lang="en-US" dirty="0"/>
              <a:t>Classifiers are static members while instances are the specific instances of the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Class of Department and Textbook by defining public and private members of the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468562"/>
            <a:ext cx="7543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class diagram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Signals:</a:t>
            </a:r>
            <a:r>
              <a:rPr lang="en-US" dirty="0"/>
              <a:t> Symbols that represent one-way, asynchronous communications between active objects.</a:t>
            </a:r>
          </a:p>
          <a:p>
            <a:r>
              <a:rPr lang="en-US" b="1" dirty="0"/>
              <a:t>Data types:</a:t>
            </a:r>
            <a:r>
              <a:rPr lang="en-US" dirty="0"/>
              <a:t> Classifiers that define data values. Data types can model both primitive types and enumerations.</a:t>
            </a:r>
          </a:p>
          <a:p>
            <a:r>
              <a:rPr lang="en-US" b="1" dirty="0"/>
              <a:t>Packages: </a:t>
            </a:r>
            <a:r>
              <a:rPr lang="en-US" dirty="0"/>
              <a:t>Shapes designed to organize related classifiers in a diagram. They are symbolized with a large tabbed rectangle shape.</a:t>
            </a:r>
          </a:p>
          <a:p>
            <a:r>
              <a:rPr lang="en-US" b="1" dirty="0"/>
              <a:t>Interfaces:</a:t>
            </a:r>
            <a:r>
              <a:rPr lang="en-US" dirty="0"/>
              <a:t> A collection of operation signatures </a:t>
            </a:r>
            <a:r>
              <a:rPr lang="en-US" dirty="0" smtClean="0"/>
              <a:t>and/or </a:t>
            </a:r>
            <a:r>
              <a:rPr lang="en-US" dirty="0"/>
              <a:t>attribute definitions that define a cohesive set of behaviors. Interfaces are similar to classes, except that a class can have an instance of its type, and an interface must have at least one class to implement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class diagram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Enumerations: </a:t>
            </a:r>
            <a:r>
              <a:rPr lang="en-US" dirty="0"/>
              <a:t>Representations of user-defined data types. An enumeration includes groups of identifiers that represent values of the enumeration.</a:t>
            </a:r>
          </a:p>
          <a:p>
            <a:r>
              <a:rPr lang="en-US" b="1" dirty="0"/>
              <a:t>Objects: </a:t>
            </a:r>
            <a:r>
              <a:rPr lang="en-US" dirty="0"/>
              <a:t>Instances of a class or classes. Objects can be added to a class diagram to represent either concrete or prototypical instances.</a:t>
            </a:r>
          </a:p>
          <a:p>
            <a:r>
              <a:rPr lang="en-US" b="1" dirty="0"/>
              <a:t>Artifacts: </a:t>
            </a:r>
            <a:r>
              <a:rPr lang="en-US" dirty="0"/>
              <a:t>Model elements that represent the concrete entities in a software system, such as documents, databases, executable files, software components,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r>
              <a:rPr lang="en-US" dirty="0"/>
              <a:t> means one object is the owner of another object. </a:t>
            </a:r>
            <a:endParaRPr lang="en-US" dirty="0" smtClean="0"/>
          </a:p>
          <a:p>
            <a:r>
              <a:rPr lang="en-US" b="1" dirty="0" smtClean="0"/>
              <a:t>Composition</a:t>
            </a:r>
            <a:r>
              <a:rPr lang="en-US" dirty="0" smtClean="0"/>
              <a:t> </a:t>
            </a:r>
            <a:r>
              <a:rPr lang="en-US" dirty="0"/>
              <a:t>means one object is contained in another object.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same Class Diagram model, add classes of Assignment and Exam and link them with other classes by drawing suitable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in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 relationship is the most common relationship in a class diagram. </a:t>
            </a:r>
            <a:r>
              <a:rPr lang="en-US" dirty="0" smtClean="0"/>
              <a:t>The association </a:t>
            </a:r>
            <a:r>
              <a:rPr lang="en-US" dirty="0"/>
              <a:t>shows the relationship between instances of classes. For example, the class Order </a:t>
            </a:r>
            <a:r>
              <a:rPr lang="en-US" dirty="0" smtClean="0"/>
              <a:t>is associated </a:t>
            </a:r>
            <a:r>
              <a:rPr lang="en-US" dirty="0"/>
              <a:t>with the class 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Imagine you were given a task of drawing a family tree. The steps you would take would be:</a:t>
            </a:r>
          </a:p>
          <a:p>
            <a:r>
              <a:rPr lang="en-US" dirty="0"/>
              <a:t>Identify the main members of the family</a:t>
            </a:r>
          </a:p>
          <a:p>
            <a:r>
              <a:rPr lang="en-US" dirty="0"/>
              <a:t>Determine how they are related to each other</a:t>
            </a:r>
          </a:p>
          <a:p>
            <a:r>
              <a:rPr lang="en-US" dirty="0"/>
              <a:t>Identify the characteristics of each family member</a:t>
            </a:r>
          </a:p>
          <a:p>
            <a:r>
              <a:rPr lang="en-US" dirty="0"/>
              <a:t>Find relations among family members</a:t>
            </a:r>
          </a:p>
          <a:p>
            <a:r>
              <a:rPr lang="en-US" dirty="0"/>
              <a:t>Decide the inheritance of personal traits and characters</a:t>
            </a:r>
          </a:p>
          <a:p>
            <a:pPr marL="50800" indent="0">
              <a:buNone/>
            </a:pPr>
            <a:r>
              <a:rPr lang="en-US" dirty="0"/>
              <a:t>A class diagram is similar to a family tree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multiplicity of the association denotes the number of objects that can participate in </a:t>
            </a:r>
            <a:r>
              <a:rPr lang="en-US" dirty="0" smtClean="0"/>
              <a:t>the relationship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Order object can be associated to only one customer, but a </a:t>
            </a:r>
            <a:r>
              <a:rPr lang="en-US" dirty="0" smtClean="0"/>
              <a:t>customer can </a:t>
            </a:r>
            <a:r>
              <a:rPr lang="en-US" dirty="0"/>
              <a:t>be associated to many orders.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9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Association relationship in between Customer and Order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</a:t>
            </a:r>
            <a:r>
              <a:rPr lang="en-US" dirty="0" smtClean="0"/>
              <a:t>Don'ts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Classes </a:t>
            </a:r>
            <a:r>
              <a:rPr lang="en-US" dirty="0"/>
              <a:t>in a class diagram should be descriptive and must be named after business entities.</a:t>
            </a:r>
          </a:p>
          <a:p>
            <a:r>
              <a:rPr lang="en-US" dirty="0"/>
              <a:t>Using business entities as names ensures greater readability of class diagrams.</a:t>
            </a:r>
          </a:p>
          <a:p>
            <a:r>
              <a:rPr lang="en-US" dirty="0"/>
              <a:t>Relationships between classes may not be apparent in the first iteration. </a:t>
            </a:r>
            <a:endParaRPr lang="en-US" dirty="0" smtClean="0"/>
          </a:p>
          <a:p>
            <a:r>
              <a:rPr lang="en-US" dirty="0" smtClean="0"/>
              <a:t>Revise </a:t>
            </a:r>
            <a:r>
              <a:rPr lang="en-US" dirty="0"/>
              <a:t>and </a:t>
            </a:r>
            <a:r>
              <a:rPr lang="en-US" dirty="0" smtClean="0"/>
              <a:t>refine your </a:t>
            </a:r>
            <a:r>
              <a:rPr lang="en-US" dirty="0"/>
              <a:t>class diagrams to determine possible relationships during each iteration.</a:t>
            </a:r>
          </a:p>
          <a:p>
            <a:r>
              <a:rPr lang="en-US" dirty="0"/>
              <a:t>Designing is an incremental process and class diagrams are updated as the system gets built.</a:t>
            </a:r>
          </a:p>
          <a:p>
            <a:r>
              <a:rPr lang="en-US" dirty="0"/>
              <a:t>Hence, do not try to capture and freeze the class diagrams of a system in the first pass.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diagram consists of a group of classes and interfaces reflecting important entities of </a:t>
            </a:r>
            <a:r>
              <a:rPr lang="en-US" dirty="0" smtClean="0"/>
              <a:t>the business </a:t>
            </a:r>
            <a:r>
              <a:rPr lang="en-US" dirty="0"/>
              <a:t>domain of the system being modeled, and the relationships between these classes </a:t>
            </a:r>
            <a:r>
              <a:rPr lang="en-US" dirty="0" smtClean="0"/>
              <a:t>and interfaces.</a:t>
            </a:r>
          </a:p>
          <a:p>
            <a:r>
              <a:rPr lang="en-US" dirty="0"/>
              <a:t>The classes and interfaces in the diagram represent the members of a family tree and </a:t>
            </a:r>
            <a:r>
              <a:rPr lang="en-US" dirty="0" smtClean="0"/>
              <a:t>the relationships </a:t>
            </a:r>
            <a:r>
              <a:rPr lang="en-US" dirty="0"/>
              <a:t>between the classes are analogous to relationships between members in a </a:t>
            </a:r>
            <a:r>
              <a:rPr lang="en-US" dirty="0" smtClean="0"/>
              <a:t>family tree.</a:t>
            </a:r>
          </a:p>
          <a:p>
            <a:r>
              <a:rPr lang="en-US" dirty="0"/>
              <a:t>A class diagram is a pictorial representation of the detailed system design.</a:t>
            </a:r>
          </a:p>
          <a:p>
            <a:r>
              <a:rPr lang="en-US" dirty="0"/>
              <a:t>A thing to remember is that a class diagram is a static view of a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Components of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Classes are composed of three things:</a:t>
            </a:r>
          </a:p>
          <a:p>
            <a:pPr marL="622300" indent="-571500">
              <a:buFont typeface="+mj-lt"/>
              <a:buAutoNum type="romanUcPeriod"/>
            </a:pPr>
            <a:r>
              <a:rPr lang="en-US" dirty="0" smtClean="0"/>
              <a:t>Name</a:t>
            </a:r>
            <a:r>
              <a:rPr lang="en-US" dirty="0"/>
              <a:t>,</a:t>
            </a:r>
          </a:p>
          <a:p>
            <a:pPr marL="622300" indent="-571500">
              <a:buFont typeface="+mj-lt"/>
              <a:buAutoNum type="romanUcPeriod"/>
            </a:pPr>
            <a:r>
              <a:rPr lang="en-US" dirty="0" smtClean="0"/>
              <a:t>Attributes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pPr marL="622300" indent="-571500">
              <a:buFont typeface="+mj-lt"/>
              <a:buAutoNum type="romanUcPeriod"/>
            </a:pPr>
            <a:r>
              <a:rPr lang="en-US" dirty="0" smtClean="0"/>
              <a:t>Operations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47" y="2516186"/>
            <a:ext cx="60293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Components of a Class Diagram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 standard class diagram is composed of three sections:</a:t>
            </a:r>
          </a:p>
          <a:p>
            <a:r>
              <a:rPr lang="en-US" b="1" dirty="0"/>
              <a:t>Upper section: </a:t>
            </a:r>
            <a:r>
              <a:rPr lang="en-US" dirty="0"/>
              <a:t>Contains the name of the class. This section is always required, whether you are talking about the classifier or an object.</a:t>
            </a:r>
          </a:p>
          <a:p>
            <a:r>
              <a:rPr lang="en-US" b="1" dirty="0"/>
              <a:t>Middle section: </a:t>
            </a:r>
            <a:r>
              <a:rPr lang="en-US" dirty="0"/>
              <a:t>Contains the attributes of the class. Use this section to describe the qualities of the class. This is only required when describing a specific instance of a class.</a:t>
            </a:r>
          </a:p>
          <a:p>
            <a:r>
              <a:rPr lang="en-US" b="1" dirty="0"/>
              <a:t>Bottom section: </a:t>
            </a:r>
            <a:r>
              <a:rPr lang="en-US" dirty="0"/>
              <a:t>Includes class operations (methods). Displayed in list format, each operation takes up its own line. The operations describe how a class interacts with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680" y="1768331"/>
            <a:ext cx="2505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Class named as Course.</a:t>
            </a:r>
          </a:p>
          <a:p>
            <a:r>
              <a:rPr lang="en-US" dirty="0" smtClean="0"/>
              <a:t>Add Attributes to the class.</a:t>
            </a:r>
          </a:p>
          <a:p>
            <a:r>
              <a:rPr lang="en-US" dirty="0" smtClean="0"/>
              <a:t>Add Operation  to the class.</a:t>
            </a:r>
          </a:p>
        </p:txBody>
      </p:sp>
    </p:spTree>
    <p:extLst>
      <p:ext uri="{BB962C8B-B14F-4D97-AF65-F5344CB8AC3E}">
        <p14:creationId xmlns:p14="http://schemas.microsoft.com/office/powerpoint/2010/main" val="23552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359" y="1958686"/>
            <a:ext cx="2552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“Class </a:t>
            </a:r>
            <a:r>
              <a:rPr lang="en-US" dirty="0"/>
              <a:t>diagram is a diagram showing a collection of classes and interfaces along </a:t>
            </a:r>
            <a:r>
              <a:rPr lang="en-US" dirty="0" smtClean="0"/>
              <a:t>with he </a:t>
            </a:r>
            <a:r>
              <a:rPr lang="en-US" dirty="0"/>
              <a:t>collaborations and relationships among classes and interfaces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/>
              <a:t>Class diagrams are widely used to describe the types of objects in a system and </a:t>
            </a:r>
            <a:r>
              <a:rPr lang="en-US" dirty="0" smtClean="0"/>
              <a:t>their relationships</a:t>
            </a:r>
            <a:r>
              <a:rPr lang="en-US" dirty="0"/>
              <a:t>.</a:t>
            </a:r>
          </a:p>
          <a:p>
            <a:r>
              <a:rPr lang="en-US" dirty="0"/>
              <a:t>Class diagrams model class structure and contents using design elements such as </a:t>
            </a:r>
            <a:r>
              <a:rPr lang="en-US" dirty="0" smtClean="0"/>
              <a:t>classes, packages </a:t>
            </a:r>
            <a:r>
              <a:rPr lang="en-US" dirty="0"/>
              <a:t>and objects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59293B-E81B-413F-AD46-3CF58124FD84}"/>
</file>

<file path=customXml/itemProps2.xml><?xml version="1.0" encoding="utf-8"?>
<ds:datastoreItem xmlns:ds="http://schemas.openxmlformats.org/officeDocument/2006/customXml" ds:itemID="{52EA78EC-EB0A-4569-922D-7FD9CBFB113B}"/>
</file>

<file path=customXml/itemProps3.xml><?xml version="1.0" encoding="utf-8"?>
<ds:datastoreItem xmlns:ds="http://schemas.openxmlformats.org/officeDocument/2006/customXml" ds:itemID="{EC3F2D94-1FD5-4C1B-9AE1-A94760FFB5F7}"/>
</file>

<file path=docProps/app.xml><?xml version="1.0" encoding="utf-8"?>
<Properties xmlns="http://schemas.openxmlformats.org/officeDocument/2006/extended-properties" xmlns:vt="http://schemas.openxmlformats.org/officeDocument/2006/docPropsVTypes">
  <TotalTime>13086</TotalTime>
  <Words>650</Words>
  <Application>Microsoft Office PowerPoint</Application>
  <PresentationFormat>Widescreen</PresentationFormat>
  <Paragraphs>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Garamond</vt:lpstr>
      <vt:lpstr>Noto Sans Symbols</vt:lpstr>
      <vt:lpstr>Times New Roman</vt:lpstr>
      <vt:lpstr>1_Office Theme</vt:lpstr>
      <vt:lpstr>Thème Office</vt:lpstr>
      <vt:lpstr>PowerPoint Presentation</vt:lpstr>
      <vt:lpstr>Overview</vt:lpstr>
      <vt:lpstr>Class Diagram</vt:lpstr>
      <vt:lpstr>Components of a Class Diagram</vt:lpstr>
      <vt:lpstr>Components of a Class Diagram</vt:lpstr>
      <vt:lpstr>Example</vt:lpstr>
      <vt:lpstr>Quiz</vt:lpstr>
      <vt:lpstr>Quiz Solution</vt:lpstr>
      <vt:lpstr>Definition</vt:lpstr>
      <vt:lpstr>Member access modifiers</vt:lpstr>
      <vt:lpstr>PowerPoint Presentation</vt:lpstr>
      <vt:lpstr>Member scopes</vt:lpstr>
      <vt:lpstr>Quiz</vt:lpstr>
      <vt:lpstr>Quiz Solution</vt:lpstr>
      <vt:lpstr>Additional class diagram components</vt:lpstr>
      <vt:lpstr>Additional class diagram components</vt:lpstr>
      <vt:lpstr>Relationships in Classes</vt:lpstr>
      <vt:lpstr>Quiz</vt:lpstr>
      <vt:lpstr>Relationships in classes</vt:lpstr>
      <vt:lpstr>Relationships in classes</vt:lpstr>
      <vt:lpstr>Quiz</vt:lpstr>
      <vt:lpstr>Dos and Don'ts</vt:lpstr>
      <vt:lpstr>Quiz Project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30</cp:revision>
  <dcterms:created xsi:type="dcterms:W3CDTF">2022-06-27T08:47:55Z</dcterms:created>
  <dcterms:modified xsi:type="dcterms:W3CDTF">2022-07-06T11:31:19Z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