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7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265E7-3B80-4A10-9D6B-1E35C60D79D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96B6-8D66-4389-B525-1B6DB6B4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4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5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7/27/2022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3BF8-D5F1-43C1-99F2-3981ED60378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DB1C-2C84-43AC-83B9-229D315E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914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87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400" b="1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State </a:t>
            </a:r>
            <a:r>
              <a:rPr lang="en-US" sz="54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Diagrams</a:t>
            </a:r>
            <a:endParaRPr sz="54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72873"/>
            <a:ext cx="8620766" cy="155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State Diagrams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Advanced Transitions</a:t>
            </a:r>
            <a:endParaRPr lang="en-US" sz="2400" b="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When to use State Diagrams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Quiz</a:t>
            </a:r>
            <a:endParaRPr lang="en-US" sz="2400" b="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A36C-9E9F-BAEF-0064-BD3DA87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diagrams are used to describe the behavior of a system.</a:t>
            </a:r>
          </a:p>
          <a:p>
            <a:r>
              <a:rPr lang="en-US" dirty="0"/>
              <a:t>State diagrams describe all of the possible states of an object as events occur.</a:t>
            </a:r>
          </a:p>
          <a:p>
            <a:r>
              <a:rPr lang="en-US" dirty="0"/>
              <a:t>Each diagram usually represents objects of a single class and tracks the different states of its objects</a:t>
            </a:r>
          </a:p>
          <a:p>
            <a:r>
              <a:rPr lang="en-US" dirty="0"/>
              <a:t>through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11976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436"/>
            <a:ext cx="10972800" cy="5226372"/>
          </a:xfrm>
        </p:spPr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lang="en-US" b="1" dirty="0"/>
              <a:t>State Machine</a:t>
            </a:r>
          </a:p>
          <a:p>
            <a:r>
              <a:rPr lang="en-US" dirty="0"/>
              <a:t>A state machine is a behavior which specifies the sequence of states an object visits during </a:t>
            </a:r>
            <a:r>
              <a:rPr lang="en-US" dirty="0" smtClean="0"/>
              <a:t>its lifetime </a:t>
            </a:r>
            <a:r>
              <a:rPr lang="en-US" dirty="0"/>
              <a:t>in response to events, together with its responses to those events.</a:t>
            </a:r>
          </a:p>
          <a:p>
            <a:pPr marL="50800" indent="0">
              <a:buNone/>
            </a:pPr>
            <a:r>
              <a:rPr lang="en-US" b="1" dirty="0"/>
              <a:t>State</a:t>
            </a:r>
          </a:p>
          <a:p>
            <a:r>
              <a:rPr lang="en-US" dirty="0"/>
              <a:t>A state is a condition during the life of an object during which it satisfies some </a:t>
            </a:r>
            <a:r>
              <a:rPr lang="en-US" dirty="0" smtClean="0"/>
              <a:t>condition, performs </a:t>
            </a:r>
            <a:r>
              <a:rPr lang="en-US" dirty="0"/>
              <a:t>some activity, or waits for some external event.</a:t>
            </a:r>
          </a:p>
          <a:p>
            <a:pPr marL="50800" indent="0">
              <a:buNone/>
            </a:pPr>
            <a:r>
              <a:rPr lang="en-US" b="1" dirty="0"/>
              <a:t>Event</a:t>
            </a:r>
          </a:p>
          <a:p>
            <a:r>
              <a:rPr lang="en-US" dirty="0"/>
              <a:t>An event is the specification of a significant occurrence. For a state machine, an event is </a:t>
            </a:r>
            <a:r>
              <a:rPr lang="en-US" dirty="0" smtClean="0"/>
              <a:t>the occurrence </a:t>
            </a:r>
            <a:r>
              <a:rPr lang="en-US" dirty="0"/>
              <a:t>of a stimulus that can trigger a state transition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r>
              <a:rPr lang="en-US" b="1" dirty="0"/>
              <a:t>Transition</a:t>
            </a:r>
          </a:p>
          <a:p>
            <a:r>
              <a:rPr lang="en-US" dirty="0"/>
              <a:t>A transition is a relationship between two states indicating that an object in the first state </a:t>
            </a:r>
            <a:r>
              <a:rPr lang="en-US" dirty="0" smtClean="0"/>
              <a:t>will, when </a:t>
            </a:r>
            <a:r>
              <a:rPr lang="en-US" dirty="0"/>
              <a:t>a specified set of events and conditions are satisfied, perform certain actions and enter </a:t>
            </a:r>
            <a:r>
              <a:rPr lang="en-US" dirty="0" smtClean="0"/>
              <a:t>the second </a:t>
            </a:r>
            <a:r>
              <a:rPr lang="en-US" dirty="0"/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6816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0800" indent="0">
              <a:buNone/>
            </a:pPr>
            <a:r>
              <a:rPr lang="en-US" b="1" dirty="0" smtClean="0"/>
              <a:t>Transition </a:t>
            </a:r>
            <a:r>
              <a:rPr lang="en-US" b="1" dirty="0"/>
              <a:t>Components</a:t>
            </a:r>
          </a:p>
          <a:p>
            <a:pPr marL="50800" indent="0">
              <a:buNone/>
            </a:pPr>
            <a:r>
              <a:rPr lang="en-US" dirty="0"/>
              <a:t>a) A source state</a:t>
            </a:r>
          </a:p>
          <a:p>
            <a:pPr marL="50800" indent="0">
              <a:buNone/>
            </a:pPr>
            <a:r>
              <a:rPr lang="en-US" dirty="0"/>
              <a:t>b) An event trigger</a:t>
            </a:r>
          </a:p>
          <a:p>
            <a:pPr marL="50800" indent="0">
              <a:buNone/>
            </a:pPr>
            <a:r>
              <a:rPr lang="en-US" dirty="0"/>
              <a:t>c) An action</a:t>
            </a:r>
          </a:p>
          <a:p>
            <a:pPr marL="50800" indent="0">
              <a:buNone/>
            </a:pPr>
            <a:r>
              <a:rPr lang="en-US" dirty="0"/>
              <a:t>d) A target state</a:t>
            </a:r>
          </a:p>
          <a:p>
            <a:pPr marL="50800" indent="0">
              <a:buNone/>
            </a:pPr>
            <a:r>
              <a:rPr lang="en-US" b="1" dirty="0"/>
              <a:t>Self-Transition</a:t>
            </a:r>
          </a:p>
          <a:p>
            <a:r>
              <a:rPr lang="en-US" dirty="0"/>
              <a:t>A self-transition is a transition whose source and target states are the same. Also called a loop.</a:t>
            </a:r>
          </a:p>
          <a:p>
            <a:pPr marL="50800" indent="0">
              <a:buNone/>
            </a:pPr>
            <a:r>
              <a:rPr lang="en-US" b="1" dirty="0"/>
              <a:t>Action</a:t>
            </a:r>
          </a:p>
          <a:p>
            <a:r>
              <a:rPr lang="en-US" dirty="0"/>
              <a:t>An action is an executable, atomic (with reference to the state machine) computation.</a:t>
            </a:r>
          </a:p>
          <a:p>
            <a:r>
              <a:rPr lang="en-US" dirty="0"/>
              <a:t>Actions may include operations, the creation or destruction of other objects, or the sending of</a:t>
            </a:r>
          </a:p>
          <a:p>
            <a:pPr marL="50800" indent="0">
              <a:buNone/>
            </a:pPr>
            <a:r>
              <a:rPr lang="en-US" dirty="0" smtClean="0"/>
              <a:t> signals </a:t>
            </a:r>
            <a:r>
              <a:rPr lang="en-US" dirty="0"/>
              <a:t>to other objects (events).</a:t>
            </a:r>
          </a:p>
        </p:txBody>
      </p:sp>
    </p:spTree>
    <p:extLst>
      <p:ext uri="{BB962C8B-B14F-4D97-AF65-F5344CB8AC3E}">
        <p14:creationId xmlns:p14="http://schemas.microsoft.com/office/powerpoint/2010/main" val="1187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Advanced States</a:t>
            </a:r>
          </a:p>
          <a:p>
            <a:r>
              <a:rPr lang="en-US" dirty="0"/>
              <a:t>Entry and Exit </a:t>
            </a:r>
            <a:r>
              <a:rPr lang="en-US" dirty="0" smtClean="0"/>
              <a:t>Actions</a:t>
            </a:r>
          </a:p>
          <a:p>
            <a:pPr marL="50800" indent="0">
              <a:buNone/>
            </a:pPr>
            <a:r>
              <a:rPr lang="en-US" b="1" dirty="0"/>
              <a:t>Sub states, Composite State and Simple State</a:t>
            </a:r>
          </a:p>
          <a:p>
            <a:r>
              <a:rPr lang="en-US" dirty="0"/>
              <a:t>A sub state is a state that is nested in another state.</a:t>
            </a:r>
          </a:p>
          <a:p>
            <a:r>
              <a:rPr lang="en-US" dirty="0"/>
              <a:t>A state that has sub states is called a composite state.</a:t>
            </a:r>
          </a:p>
          <a:p>
            <a:r>
              <a:rPr lang="en-US" dirty="0"/>
              <a:t>A state that has no sub states is called a simple state.</a:t>
            </a:r>
          </a:p>
          <a:p>
            <a:r>
              <a:rPr lang="en-US" dirty="0"/>
              <a:t>Sub states may be nested to any level.</a:t>
            </a:r>
          </a:p>
        </p:txBody>
      </p:sp>
    </p:spTree>
    <p:extLst>
      <p:ext uri="{BB962C8B-B14F-4D97-AF65-F5344CB8AC3E}">
        <p14:creationId xmlns:p14="http://schemas.microsoft.com/office/powerpoint/2010/main" val="26247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b="1" dirty="0"/>
              <a:t>Transitions to a composite state</a:t>
            </a:r>
          </a:p>
          <a:p>
            <a:r>
              <a:rPr lang="en-US" dirty="0"/>
              <a:t>If a transition is to a composite state, the nested state must have an initial state.</a:t>
            </a:r>
          </a:p>
          <a:p>
            <a:r>
              <a:rPr lang="en-US" dirty="0"/>
              <a:t>If a transition is to a sub state, the sub state is entered after any entry action for </a:t>
            </a:r>
            <a:r>
              <a:rPr lang="en-US" dirty="0" smtClean="0"/>
              <a:t>the enclosing </a:t>
            </a:r>
            <a:r>
              <a:rPr lang="en-US" dirty="0"/>
              <a:t>composite state is executed followed by any entry action for the sub state.</a:t>
            </a:r>
          </a:p>
          <a:p>
            <a:pPr marL="50800" indent="0">
              <a:buNone/>
            </a:pPr>
            <a:r>
              <a:rPr lang="en-US" b="1" dirty="0"/>
              <a:t>Transitions from a composite state</a:t>
            </a:r>
          </a:p>
          <a:p>
            <a:r>
              <a:rPr lang="en-US" dirty="0"/>
              <a:t>If a transition is from a sub state within the composite state, any exit action for the sub </a:t>
            </a:r>
            <a:r>
              <a:rPr lang="en-US" dirty="0" smtClean="0"/>
              <a:t>state is </a:t>
            </a:r>
            <a:r>
              <a:rPr lang="en-US" dirty="0"/>
              <a:t>executed followed by any exit action for the enclosing composite state.</a:t>
            </a:r>
          </a:p>
          <a:p>
            <a:r>
              <a:rPr lang="en-US" dirty="0"/>
              <a:t>A transition from the composite state may occur from any of the sub states and takes </a:t>
            </a:r>
            <a:r>
              <a:rPr lang="en-US" dirty="0" smtClean="0"/>
              <a:t>precedence over </a:t>
            </a:r>
            <a:r>
              <a:rPr lang="en-US" dirty="0"/>
              <a:t>any of the transitions for the current sub state.</a:t>
            </a:r>
          </a:p>
        </p:txBody>
      </p:sp>
    </p:spTree>
    <p:extLst>
      <p:ext uri="{BB962C8B-B14F-4D97-AF65-F5344CB8AC3E}">
        <p14:creationId xmlns:p14="http://schemas.microsoft.com/office/powerpoint/2010/main" val="3445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Use: State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state diagrams to demonstrate the behavior of an object through many use cases of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r>
              <a:rPr lang="en-US" dirty="0"/>
              <a:t>Only use state diagrams for classes where it is necessary to understand the behavior of </a:t>
            </a:r>
            <a:r>
              <a:rPr lang="en-US" dirty="0" smtClean="0"/>
              <a:t>the object </a:t>
            </a:r>
            <a:r>
              <a:rPr lang="en-US" dirty="0"/>
              <a:t>through the entire system.</a:t>
            </a:r>
          </a:p>
          <a:p>
            <a:r>
              <a:rPr lang="en-US" dirty="0"/>
              <a:t>Not all classes will require a state diagram and state diagrams are not useful for describing </a:t>
            </a:r>
            <a:r>
              <a:rPr lang="en-US" dirty="0" smtClean="0"/>
              <a:t>the collaboration </a:t>
            </a:r>
            <a:r>
              <a:rPr lang="en-US" dirty="0"/>
              <a:t>of all objects in a use case.</a:t>
            </a:r>
          </a:p>
          <a:p>
            <a:r>
              <a:rPr lang="en-US" dirty="0"/>
              <a:t>State diagrams are other combined with other diagrams such as interaction diagrams </a:t>
            </a:r>
            <a:r>
              <a:rPr lang="en-US" dirty="0" smtClean="0"/>
              <a:t>and activity </a:t>
            </a:r>
            <a:r>
              <a:rPr lang="en-US" dirty="0"/>
              <a:t>diagrams.</a:t>
            </a:r>
          </a:p>
        </p:txBody>
      </p:sp>
    </p:spTree>
    <p:extLst>
      <p:ext uri="{BB962C8B-B14F-4D97-AF65-F5344CB8AC3E}">
        <p14:creationId xmlns:p14="http://schemas.microsoft.com/office/powerpoint/2010/main" val="28040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7996C-2977-4601-A19D-E806982FF2C7}"/>
</file>

<file path=customXml/itemProps2.xml><?xml version="1.0" encoding="utf-8"?>
<ds:datastoreItem xmlns:ds="http://schemas.openxmlformats.org/officeDocument/2006/customXml" ds:itemID="{2B7897AA-DBDA-4795-84DD-95E6C2E55C7D}"/>
</file>

<file path=customXml/itemProps3.xml><?xml version="1.0" encoding="utf-8"?>
<ds:datastoreItem xmlns:ds="http://schemas.openxmlformats.org/officeDocument/2006/customXml" ds:itemID="{94C560CD-9449-4DF0-B9A4-DA5F6AA6788B}"/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565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Noto Sans Symbols</vt:lpstr>
      <vt:lpstr>Times New Roman</vt:lpstr>
      <vt:lpstr>Office Theme</vt:lpstr>
      <vt:lpstr>Thème Office</vt:lpstr>
      <vt:lpstr>PowerPoint Presentation</vt:lpstr>
      <vt:lpstr>State Diagram</vt:lpstr>
      <vt:lpstr>State Diagram</vt:lpstr>
      <vt:lpstr>State Diagram</vt:lpstr>
      <vt:lpstr>State Diagram</vt:lpstr>
      <vt:lpstr>Advanced Transitions</vt:lpstr>
      <vt:lpstr>When to Use: State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20</cp:revision>
  <dcterms:created xsi:type="dcterms:W3CDTF">2022-06-21T18:08:58Z</dcterms:created>
  <dcterms:modified xsi:type="dcterms:W3CDTF">2022-07-28T09:16:06Z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