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8653F-0294-4DA0-98A4-78574ADD9B88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455BF-55B5-43CB-A48C-049988D8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7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0653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7CF2-D986-4E03-B8F0-903894B2D77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2E64-8B39-45C5-A380-2EDE0260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5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7CF2-D986-4E03-B8F0-903894B2D77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2E64-8B39-45C5-A380-2EDE0260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9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7CF2-D986-4E03-B8F0-903894B2D77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2E64-8B39-45C5-A380-2EDE0260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5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/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8362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7/28/2022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557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7CF2-D986-4E03-B8F0-903894B2D77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2E64-8B39-45C5-A380-2EDE0260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0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7CF2-D986-4E03-B8F0-903894B2D77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2E64-8B39-45C5-A380-2EDE0260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8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7CF2-D986-4E03-B8F0-903894B2D77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2E64-8B39-45C5-A380-2EDE0260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7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7CF2-D986-4E03-B8F0-903894B2D77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2E64-8B39-45C5-A380-2EDE0260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4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7CF2-D986-4E03-B8F0-903894B2D77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2E64-8B39-45C5-A380-2EDE0260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3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7CF2-D986-4E03-B8F0-903894B2D77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2E64-8B39-45C5-A380-2EDE0260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7CF2-D986-4E03-B8F0-903894B2D77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2E64-8B39-45C5-A380-2EDE0260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1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7CF2-D986-4E03-B8F0-903894B2D77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2E64-8B39-45C5-A380-2EDE0260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9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7CF2-D986-4E03-B8F0-903894B2D77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62E64-8B39-45C5-A380-2EDE0260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8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pic>
        <p:nvPicPr>
          <p:cNvPr id="14" name="Google Shape;14;p79" descr="Une image contenant texte, clipart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03668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cience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675"/>
            <a:ext cx="11964300" cy="87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406FBA"/>
              </a:buClr>
              <a:buSzPct val="100000"/>
            </a:pPr>
            <a:r>
              <a:rPr lang="en-US" sz="5400" b="1" dirty="0" smtClean="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Activity Diagrams</a:t>
            </a:r>
            <a:endParaRPr sz="5400" b="1" dirty="0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72873"/>
            <a:ext cx="8620766" cy="155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Activity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Diagrams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When to use State Diagrams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Terminologies and symbols of activity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diagarms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Example</a:t>
            </a:r>
          </a:p>
          <a:p>
            <a:pPr lvl="0"/>
            <a:endParaRPr lang="en-US" sz="2400" b="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sz="2400" b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</a:pPr>
            <a:r>
              <a:rPr lang="en-US" sz="2000" b="1" dirty="0" err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Sehrish</a:t>
            </a:r>
            <a:r>
              <a:rPr lang="en-US" sz="2000" b="1" dirty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000" b="1" dirty="0" err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Aqeel</a:t>
            </a:r>
            <a:endParaRPr sz="2000" b="1" dirty="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40960" y="6167037"/>
            <a:ext cx="27709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www.aisciences.io</a:t>
            </a: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3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</a:t>
            </a:r>
            <a:r>
              <a:rPr lang="en-US" dirty="0"/>
              <a:t>diagrams describe the workflow behavior of a system.</a:t>
            </a:r>
          </a:p>
          <a:p>
            <a:r>
              <a:rPr lang="en-US" dirty="0"/>
              <a:t>Activity diagrams are similar to state diagrams because activities are the state of doing</a:t>
            </a:r>
          </a:p>
          <a:p>
            <a:r>
              <a:rPr lang="en-US" dirty="0"/>
              <a:t>something.</a:t>
            </a:r>
          </a:p>
          <a:p>
            <a:r>
              <a:rPr lang="en-US" dirty="0"/>
              <a:t>The diagrams describe the state of activities by showing the sequence of activities performed.</a:t>
            </a:r>
          </a:p>
          <a:p>
            <a:r>
              <a:rPr lang="en-US" dirty="0"/>
              <a:t>Activity diagrams can show activities that are conditional or parallel.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9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Activity Diagrams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Activity </a:t>
            </a:r>
            <a:r>
              <a:rPr lang="en-US" dirty="0"/>
              <a:t>diagrams should be used in conjunction with other modeling techniques such </a:t>
            </a:r>
            <a:r>
              <a:rPr lang="en-US" dirty="0" smtClean="0"/>
              <a:t>as interaction </a:t>
            </a:r>
            <a:r>
              <a:rPr lang="en-US" dirty="0"/>
              <a:t>diagrams and state diagrams.</a:t>
            </a:r>
          </a:p>
          <a:p>
            <a:r>
              <a:rPr lang="en-US" dirty="0"/>
              <a:t>The main reason to use activity diagrams is to model the workflow behind the system </a:t>
            </a:r>
            <a:r>
              <a:rPr lang="en-US" dirty="0" smtClean="0"/>
              <a:t>being designed</a:t>
            </a:r>
            <a:r>
              <a:rPr lang="en-US" dirty="0"/>
              <a:t>.</a:t>
            </a:r>
          </a:p>
          <a:p>
            <a:r>
              <a:rPr lang="en-US" dirty="0"/>
              <a:t>Activity Diagrams are also useful for analyzing a use case by describing what actions needs </a:t>
            </a:r>
            <a:r>
              <a:rPr lang="en-US" dirty="0" smtClean="0"/>
              <a:t>to take </a:t>
            </a:r>
            <a:r>
              <a:rPr lang="en-US" dirty="0"/>
              <a:t>place and when they should occur; describing a complicated sequential algorithm; </a:t>
            </a:r>
            <a:r>
              <a:rPr lang="en-US" dirty="0" smtClean="0"/>
              <a:t>and modeling </a:t>
            </a:r>
            <a:r>
              <a:rPr lang="en-US" dirty="0"/>
              <a:t>applications with parallel processes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However, activity </a:t>
            </a:r>
            <a:r>
              <a:rPr lang="en-US" dirty="0"/>
              <a:t>diagrams should not take the place of </a:t>
            </a:r>
            <a:r>
              <a:rPr lang="en-US" dirty="0" smtClean="0"/>
              <a:t>interaction diagrams </a:t>
            </a:r>
            <a:r>
              <a:rPr lang="en-US" dirty="0"/>
              <a:t>and state diagrams.</a:t>
            </a:r>
          </a:p>
          <a:p>
            <a:r>
              <a:rPr lang="en-US" dirty="0"/>
              <a:t>Activity diagrams do not give detail about how objects behave or how </a:t>
            </a:r>
            <a:r>
              <a:rPr lang="en-US" dirty="0" smtClean="0"/>
              <a:t>objects collaborate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8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&amp; Symbols of 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1709"/>
            <a:ext cx="10972800" cy="4903099"/>
          </a:xfrm>
        </p:spPr>
        <p:txBody>
          <a:bodyPr>
            <a:normAutofit fontScale="92500" lnSpcReduction="10000"/>
          </a:bodyPr>
          <a:lstStyle/>
          <a:p>
            <a:pPr marL="50800" indent="0">
              <a:buNone/>
            </a:pPr>
            <a:r>
              <a:rPr lang="en-US" dirty="0"/>
              <a:t>a) Activity:</a:t>
            </a:r>
          </a:p>
          <a:p>
            <a:r>
              <a:rPr lang="en-US" dirty="0" smtClean="0"/>
              <a:t>Activity represents </a:t>
            </a:r>
            <a:r>
              <a:rPr lang="en-US" dirty="0"/>
              <a:t>the task to be performed</a:t>
            </a:r>
            <a:r>
              <a:rPr lang="en-US" dirty="0" smtClean="0"/>
              <a:t>.</a:t>
            </a:r>
          </a:p>
          <a:p>
            <a:pPr marL="50800" indent="0">
              <a:buNone/>
            </a:pPr>
            <a:r>
              <a:rPr lang="en-US" dirty="0"/>
              <a:t>b) Transition:</a:t>
            </a:r>
          </a:p>
          <a:p>
            <a:r>
              <a:rPr lang="en-US" dirty="0"/>
              <a:t>Represents change in state</a:t>
            </a:r>
            <a:r>
              <a:rPr lang="en-US" dirty="0" smtClean="0"/>
              <a:t>.</a:t>
            </a:r>
          </a:p>
          <a:p>
            <a:pPr marL="50800" indent="0">
              <a:buNone/>
            </a:pPr>
            <a:r>
              <a:rPr lang="en-US" dirty="0"/>
              <a:t>c) Branching:</a:t>
            </a:r>
          </a:p>
          <a:p>
            <a:r>
              <a:rPr lang="en-US" dirty="0"/>
              <a:t>Represents the decision.</a:t>
            </a:r>
          </a:p>
          <a:p>
            <a:r>
              <a:rPr lang="en-US" dirty="0"/>
              <a:t>Have one input and multiple outputs.</a:t>
            </a:r>
          </a:p>
          <a:p>
            <a:pPr marL="50800" indent="0">
              <a:buNone/>
            </a:pPr>
            <a:r>
              <a:rPr lang="en-US" dirty="0"/>
              <a:t>d) Merges:</a:t>
            </a:r>
          </a:p>
          <a:p>
            <a:r>
              <a:rPr lang="en-US" dirty="0"/>
              <a:t>Shows several events combining to from one event.</a:t>
            </a:r>
          </a:p>
          <a:p>
            <a:r>
              <a:rPr lang="en-US" dirty="0"/>
              <a:t>Have multiple inputs and single output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5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&amp; Symbols of Activity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97891"/>
            <a:ext cx="10972800" cy="4856917"/>
          </a:xfrm>
        </p:spPr>
        <p:txBody>
          <a:bodyPr>
            <a:normAutofit fontScale="85000" lnSpcReduction="20000"/>
          </a:bodyPr>
          <a:lstStyle/>
          <a:p>
            <a:pPr marL="50800" indent="0">
              <a:buNone/>
            </a:pPr>
            <a:r>
              <a:rPr lang="en-US" dirty="0"/>
              <a:t>e) Forks:</a:t>
            </a:r>
          </a:p>
          <a:p>
            <a:r>
              <a:rPr lang="en-US" dirty="0"/>
              <a:t>Shows the parallel events going on in the system.</a:t>
            </a:r>
          </a:p>
          <a:p>
            <a:r>
              <a:rPr lang="en-US" dirty="0"/>
              <a:t>Represented by a flat rectangular bar called synchronization bar.</a:t>
            </a:r>
          </a:p>
          <a:p>
            <a:r>
              <a:rPr lang="en-US" dirty="0"/>
              <a:t>Represented by one event going in to the bar and several going out.</a:t>
            </a:r>
          </a:p>
          <a:p>
            <a:pPr marL="50800" indent="0">
              <a:buNone/>
            </a:pPr>
            <a:r>
              <a:rPr lang="en-US" dirty="0"/>
              <a:t>f) Joins:</a:t>
            </a:r>
          </a:p>
          <a:p>
            <a:r>
              <a:rPr lang="en-US" dirty="0"/>
              <a:t>A synchronization in which several events merge in to </a:t>
            </a:r>
            <a:r>
              <a:rPr lang="en-US" dirty="0" smtClean="0"/>
              <a:t>one event</a:t>
            </a:r>
            <a:r>
              <a:rPr lang="en-US" dirty="0"/>
              <a:t>.</a:t>
            </a:r>
          </a:p>
          <a:p>
            <a:pPr marL="50800" indent="0">
              <a:buNone/>
            </a:pPr>
            <a:r>
              <a:rPr lang="en-US" dirty="0"/>
              <a:t>g) </a:t>
            </a:r>
            <a:r>
              <a:rPr lang="en-US" dirty="0" err="1"/>
              <a:t>Swimlanes</a:t>
            </a:r>
            <a:r>
              <a:rPr lang="en-US" dirty="0"/>
              <a:t>:</a:t>
            </a:r>
          </a:p>
          <a:p>
            <a:r>
              <a:rPr lang="en-US" dirty="0"/>
              <a:t>Is a rectangular surrounding, which </a:t>
            </a:r>
            <a:r>
              <a:rPr lang="en-US" dirty="0" smtClean="0"/>
              <a:t>shows Partitioning</a:t>
            </a:r>
            <a:r>
              <a:rPr lang="en-US" dirty="0"/>
              <a:t>. </a:t>
            </a:r>
            <a:endParaRPr lang="en-US" dirty="0" smtClean="0"/>
          </a:p>
          <a:p>
            <a:pPr marL="50800" indent="0">
              <a:buNone/>
            </a:pPr>
            <a:r>
              <a:rPr lang="en-US" dirty="0" smtClean="0"/>
              <a:t>h</a:t>
            </a:r>
            <a:r>
              <a:rPr lang="en-US" dirty="0"/>
              <a:t>) Initial state:</a:t>
            </a:r>
          </a:p>
          <a:p>
            <a:r>
              <a:rPr lang="en-US" dirty="0"/>
              <a:t>Represents the starting state</a:t>
            </a:r>
          </a:p>
          <a:p>
            <a:pPr marL="50800" indent="0">
              <a:buNone/>
            </a:pPr>
            <a:r>
              <a:rPr lang="en-US" dirty="0" err="1"/>
              <a:t>i</a:t>
            </a:r>
            <a:r>
              <a:rPr lang="en-US" dirty="0"/>
              <a:t>) Final state:</a:t>
            </a:r>
          </a:p>
          <a:p>
            <a:r>
              <a:rPr lang="en-US" dirty="0"/>
              <a:t>Represents the final state i.e. end of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128" y="2108368"/>
            <a:ext cx="6696363" cy="383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2" ma:contentTypeDescription="Create a new document." ma:contentTypeScope="" ma:versionID="8c3e62d71bb7084fc0ab88e94b3a8125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ae6b2346bea1bd1c9ae35d3e16b3e58a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138FA7-6063-47C1-8DF6-EC5218C4A18E}"/>
</file>

<file path=customXml/itemProps2.xml><?xml version="1.0" encoding="utf-8"?>
<ds:datastoreItem xmlns:ds="http://schemas.openxmlformats.org/officeDocument/2006/customXml" ds:itemID="{432B05EE-9E86-4809-9E9C-085312F7384C}"/>
</file>

<file path=customXml/itemProps3.xml><?xml version="1.0" encoding="utf-8"?>
<ds:datastoreItem xmlns:ds="http://schemas.openxmlformats.org/officeDocument/2006/customXml" ds:itemID="{FE0F6BB4-B6D8-4488-B816-AD922A85915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Noto Sans Symbols</vt:lpstr>
      <vt:lpstr>Times New Roman</vt:lpstr>
      <vt:lpstr>Office Theme</vt:lpstr>
      <vt:lpstr>Thème Office</vt:lpstr>
      <vt:lpstr>PowerPoint Presentation</vt:lpstr>
      <vt:lpstr>Activity Diagram</vt:lpstr>
      <vt:lpstr>When to Use Activity Diagrams?</vt:lpstr>
      <vt:lpstr>Terminology &amp; Symbols of Activity Diagram</vt:lpstr>
      <vt:lpstr>Terminology &amp; Symbols of Activity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Sehrish Aqeel</cp:lastModifiedBy>
  <cp:revision>1</cp:revision>
  <dcterms:created xsi:type="dcterms:W3CDTF">2022-07-28T09:15:36Z</dcterms:created>
  <dcterms:modified xsi:type="dcterms:W3CDTF">2022-07-28T09:15:55Z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</Properties>
</file>