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6.jpeg" ContentType="image/jpeg"/>
  <Override PartName="/ppt/media/image15.jpeg" ContentType="image/jpeg"/>
  <Override PartName="/ppt/media/image14.jpeg" ContentType="image/jpeg"/>
  <Override PartName="/ppt/media/image12.jpeg" ContentType="image/jpeg"/>
  <Override PartName="/ppt/media/image11.jpeg" ContentType="image/jpeg"/>
  <Override PartName="/ppt/media/image10.png" ContentType="image/png"/>
  <Override PartName="/ppt/media/image9.jpeg" ContentType="image/jpeg"/>
  <Override PartName="/ppt/media/image8.jpeg" ContentType="image/jpeg"/>
  <Override PartName="/ppt/media/image7.jpeg" ContentType="image/jpeg"/>
  <Override PartName="/ppt/media/image13.jpeg" ContentType="image/jpeg"/>
  <Override PartName="/ppt/media/image2.png" ContentType="image/png"/>
  <Override PartName="/ppt/media/image6.jpeg" ContentType="image/jpeg"/>
  <Override PartName="/ppt/media/image1.png" ContentType="image/png"/>
  <Override PartName="/ppt/media/image4.jpeg" ContentType="image/jpeg"/>
  <Override PartName="/ppt/media/image3.png" ContentType="image/pn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p>
            <a:pPr algn="r"/>
            <a:fld id="{F34877EA-AF84-4DEE-BEDF-22016C099C6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4960" cy="3084840"/>
          </a:xfrm>
          <a:prstGeom prst="rect">
            <a:avLst/>
          </a:prstGeom>
        </p:spPr>
      </p:sp>
      <p:sp>
        <p:nvSpPr>
          <p:cNvPr id="181"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182"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4960" cy="3084840"/>
          </a:xfrm>
          <a:prstGeom prst="rect">
            <a:avLst/>
          </a:prstGeom>
        </p:spPr>
      </p:sp>
      <p:sp>
        <p:nvSpPr>
          <p:cNvPr id="208"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09"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4960" cy="3084840"/>
          </a:xfrm>
          <a:prstGeom prst="rect">
            <a:avLst/>
          </a:prstGeom>
        </p:spPr>
      </p:sp>
      <p:sp>
        <p:nvSpPr>
          <p:cNvPr id="211"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12"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5800" y="1143000"/>
            <a:ext cx="5484960" cy="3084840"/>
          </a:xfrm>
          <a:prstGeom prst="rect">
            <a:avLst/>
          </a:prstGeom>
        </p:spPr>
      </p:sp>
      <p:sp>
        <p:nvSpPr>
          <p:cNvPr id="214"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15"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4960" cy="3084840"/>
          </a:xfrm>
          <a:prstGeom prst="rect">
            <a:avLst/>
          </a:prstGeom>
        </p:spPr>
      </p:sp>
      <p:sp>
        <p:nvSpPr>
          <p:cNvPr id="217"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18"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4960" cy="3084840"/>
          </a:xfrm>
          <a:prstGeom prst="rect">
            <a:avLst/>
          </a:prstGeom>
        </p:spPr>
      </p:sp>
      <p:sp>
        <p:nvSpPr>
          <p:cNvPr id="220"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21"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4960" cy="3084840"/>
          </a:xfrm>
          <a:prstGeom prst="rect">
            <a:avLst/>
          </a:prstGeom>
        </p:spPr>
      </p:sp>
      <p:sp>
        <p:nvSpPr>
          <p:cNvPr id="223"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24"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4960" cy="3084840"/>
          </a:xfrm>
          <a:prstGeom prst="rect">
            <a:avLst/>
          </a:prstGeom>
        </p:spPr>
      </p:sp>
      <p:sp>
        <p:nvSpPr>
          <p:cNvPr id="226"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27"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4960" cy="3084840"/>
          </a:xfrm>
          <a:prstGeom prst="rect">
            <a:avLst/>
          </a:prstGeom>
        </p:spPr>
      </p:sp>
      <p:sp>
        <p:nvSpPr>
          <p:cNvPr id="229"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30"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4960" cy="3084840"/>
          </a:xfrm>
          <a:prstGeom prst="rect">
            <a:avLst/>
          </a:prstGeom>
        </p:spPr>
      </p:sp>
      <p:sp>
        <p:nvSpPr>
          <p:cNvPr id="232"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33"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4960" cy="3084840"/>
          </a:xfrm>
          <a:prstGeom prst="rect">
            <a:avLst/>
          </a:prstGeom>
        </p:spPr>
      </p:sp>
      <p:sp>
        <p:nvSpPr>
          <p:cNvPr id="235"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36"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4960" cy="3084840"/>
          </a:xfrm>
          <a:prstGeom prst="rect">
            <a:avLst/>
          </a:prstGeom>
        </p:spPr>
      </p:sp>
      <p:sp>
        <p:nvSpPr>
          <p:cNvPr id="184"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185"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4960" cy="3084840"/>
          </a:xfrm>
          <a:prstGeom prst="rect">
            <a:avLst/>
          </a:prstGeom>
        </p:spPr>
      </p:sp>
      <p:sp>
        <p:nvSpPr>
          <p:cNvPr id="238"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39"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4960" cy="3084840"/>
          </a:xfrm>
          <a:prstGeom prst="rect">
            <a:avLst/>
          </a:prstGeom>
        </p:spPr>
      </p:sp>
      <p:sp>
        <p:nvSpPr>
          <p:cNvPr id="241"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42"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4960" cy="3084840"/>
          </a:xfrm>
          <a:prstGeom prst="rect">
            <a:avLst/>
          </a:prstGeom>
        </p:spPr>
      </p:sp>
      <p:sp>
        <p:nvSpPr>
          <p:cNvPr id="244"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45"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4960" cy="3084840"/>
          </a:xfrm>
          <a:prstGeom prst="rect">
            <a:avLst/>
          </a:prstGeom>
        </p:spPr>
      </p:sp>
      <p:sp>
        <p:nvSpPr>
          <p:cNvPr id="247"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48"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4960" cy="3084840"/>
          </a:xfrm>
          <a:prstGeom prst="rect">
            <a:avLst/>
          </a:prstGeom>
        </p:spPr>
      </p:sp>
      <p:sp>
        <p:nvSpPr>
          <p:cNvPr id="250"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51"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4960" cy="3084840"/>
          </a:xfrm>
          <a:prstGeom prst="rect">
            <a:avLst/>
          </a:prstGeom>
        </p:spPr>
      </p:sp>
      <p:sp>
        <p:nvSpPr>
          <p:cNvPr id="253"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54"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85800" y="4343400"/>
            <a:ext cx="5485680" cy="4114080"/>
          </a:xfrm>
          <a:prstGeom prst="rect">
            <a:avLst/>
          </a:prstGeom>
          <a:noFill/>
          <a:ln>
            <a:noFill/>
          </a:ln>
        </p:spPr>
        <p:style>
          <a:lnRef idx="0"/>
          <a:fillRef idx="0"/>
          <a:effectRef idx="0"/>
          <a:fontRef idx="minor"/>
        </p:style>
      </p:sp>
      <p:sp>
        <p:nvSpPr>
          <p:cNvPr id="256" name="PlaceHolder 2"/>
          <p:cNvSpPr>
            <a:spLocks noGrp="1"/>
          </p:cNvSpPr>
          <p:nvPr>
            <p:ph type="sldImg"/>
          </p:nvPr>
        </p:nvSpPr>
        <p:spPr>
          <a:xfrm>
            <a:off x="685800" y="1143000"/>
            <a:ext cx="5484960" cy="3084840"/>
          </a:xfrm>
          <a:prstGeom prst="rect">
            <a:avLst/>
          </a:prstGeom>
        </p:spPr>
      </p:sp>
      <p:sp>
        <p:nvSpPr>
          <p:cNvPr id="257" name="PlaceHolder 3"/>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58" name="CustomShape 4"/>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85800" y="4343400"/>
            <a:ext cx="5485680" cy="4114080"/>
          </a:xfrm>
          <a:prstGeom prst="rect">
            <a:avLst/>
          </a:prstGeom>
          <a:noFill/>
          <a:ln>
            <a:noFill/>
          </a:ln>
        </p:spPr>
        <p:style>
          <a:lnRef idx="0"/>
          <a:fillRef idx="0"/>
          <a:effectRef idx="0"/>
          <a:fontRef idx="minor"/>
        </p:style>
      </p:sp>
      <p:sp>
        <p:nvSpPr>
          <p:cNvPr id="260" name="PlaceHolder 2"/>
          <p:cNvSpPr>
            <a:spLocks noGrp="1"/>
          </p:cNvSpPr>
          <p:nvPr>
            <p:ph type="sldImg"/>
          </p:nvPr>
        </p:nvSpPr>
        <p:spPr>
          <a:xfrm>
            <a:off x="685800" y="1143000"/>
            <a:ext cx="5484960" cy="3084840"/>
          </a:xfrm>
          <a:prstGeom prst="rect">
            <a:avLst/>
          </a:prstGeom>
        </p:spPr>
      </p:sp>
      <p:sp>
        <p:nvSpPr>
          <p:cNvPr id="261" name="PlaceHolder 3"/>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62" name="CustomShape 4"/>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85800" y="4343400"/>
            <a:ext cx="5485680" cy="4114080"/>
          </a:xfrm>
          <a:prstGeom prst="rect">
            <a:avLst/>
          </a:prstGeom>
          <a:noFill/>
          <a:ln>
            <a:noFill/>
          </a:ln>
        </p:spPr>
        <p:style>
          <a:lnRef idx="0"/>
          <a:fillRef idx="0"/>
          <a:effectRef idx="0"/>
          <a:fontRef idx="minor"/>
        </p:style>
      </p:sp>
      <p:sp>
        <p:nvSpPr>
          <p:cNvPr id="264" name="PlaceHolder 2"/>
          <p:cNvSpPr>
            <a:spLocks noGrp="1"/>
          </p:cNvSpPr>
          <p:nvPr>
            <p:ph type="sldImg"/>
          </p:nvPr>
        </p:nvSpPr>
        <p:spPr>
          <a:xfrm>
            <a:off x="685800" y="1143000"/>
            <a:ext cx="5484960" cy="3084840"/>
          </a:xfrm>
          <a:prstGeom prst="rect">
            <a:avLst/>
          </a:prstGeom>
        </p:spPr>
      </p:sp>
      <p:sp>
        <p:nvSpPr>
          <p:cNvPr id="265" name="PlaceHolder 3"/>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66" name="CustomShape 4"/>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4960" cy="3084840"/>
          </a:xfrm>
          <a:prstGeom prst="rect">
            <a:avLst/>
          </a:prstGeom>
        </p:spPr>
      </p:sp>
      <p:sp>
        <p:nvSpPr>
          <p:cNvPr id="187"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188"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4960" cy="3084840"/>
          </a:xfrm>
          <a:prstGeom prst="rect">
            <a:avLst/>
          </a:prstGeom>
        </p:spPr>
      </p:sp>
      <p:sp>
        <p:nvSpPr>
          <p:cNvPr id="190"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191"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4960" cy="3084840"/>
          </a:xfrm>
          <a:prstGeom prst="rect">
            <a:avLst/>
          </a:prstGeom>
        </p:spPr>
      </p:sp>
      <p:sp>
        <p:nvSpPr>
          <p:cNvPr id="193"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194"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4960" cy="3084840"/>
          </a:xfrm>
          <a:prstGeom prst="rect">
            <a:avLst/>
          </a:prstGeom>
        </p:spPr>
      </p:sp>
      <p:sp>
        <p:nvSpPr>
          <p:cNvPr id="196"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197"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4960" cy="3084840"/>
          </a:xfrm>
          <a:prstGeom prst="rect">
            <a:avLst/>
          </a:prstGeom>
        </p:spPr>
      </p:sp>
      <p:sp>
        <p:nvSpPr>
          <p:cNvPr id="199"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00"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4960" cy="3084840"/>
          </a:xfrm>
          <a:prstGeom prst="rect">
            <a:avLst/>
          </a:prstGeom>
        </p:spPr>
      </p:sp>
      <p:sp>
        <p:nvSpPr>
          <p:cNvPr id="202"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03"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4960" cy="3084840"/>
          </a:xfrm>
          <a:prstGeom prst="rect">
            <a:avLst/>
          </a:prstGeom>
        </p:spPr>
      </p:sp>
      <p:sp>
        <p:nvSpPr>
          <p:cNvPr id="205" name="PlaceHolder 2"/>
          <p:cNvSpPr>
            <a:spLocks noGrp="1"/>
          </p:cNvSpPr>
          <p:nvPr>
            <p:ph type="body"/>
          </p:nvPr>
        </p:nvSpPr>
        <p:spPr>
          <a:xfrm>
            <a:off x="685800" y="4400640"/>
            <a:ext cx="5484960" cy="3599280"/>
          </a:xfrm>
          <a:prstGeom prst="rect">
            <a:avLst/>
          </a:prstGeom>
        </p:spPr>
        <p:txBody>
          <a:bodyPr lIns="0" rIns="0" tIns="0" bIns="0"/>
          <a:p>
            <a:endParaRPr b="0" lang="en-US" sz="2000" spc="-1" strike="noStrike">
              <a:latin typeface="Arial"/>
            </a:endParaRPr>
          </a:p>
        </p:txBody>
      </p:sp>
      <p:sp>
        <p:nvSpPr>
          <p:cNvPr id="206" name="CustomShape 3"/>
          <p:cNvSpPr/>
          <p:nvPr/>
        </p:nvSpPr>
        <p:spPr>
          <a:xfrm>
            <a:off x="3884760" y="8685360"/>
            <a:ext cx="2970360" cy="4572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30" descr=""/>
          <p:cNvPicPr/>
          <p:nvPr/>
        </p:nvPicPr>
        <p:blipFill>
          <a:blip r:embed="rId2"/>
          <a:stretch/>
        </p:blipFill>
        <p:spPr>
          <a:xfrm>
            <a:off x="9825840" y="6356520"/>
            <a:ext cx="1526400" cy="385200"/>
          </a:xfrm>
          <a:prstGeom prst="rect">
            <a:avLst/>
          </a:prstGeom>
          <a:ln>
            <a:noFill/>
          </a:ln>
        </p:spPr>
      </p:pic>
      <p:pic>
        <p:nvPicPr>
          <p:cNvPr id="1" name="Google Shape;15;p30" descr=""/>
          <p:cNvPicPr/>
          <p:nvPr/>
        </p:nvPicPr>
        <p:blipFill>
          <a:blip r:embed="rId3"/>
          <a:srcRect l="0" t="0" r="0" b="26304"/>
          <a:stretch/>
        </p:blipFill>
        <p:spPr>
          <a:xfrm>
            <a:off x="4025880" y="306360"/>
            <a:ext cx="3446640" cy="167364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65;p32" descr=""/>
          <p:cNvPicPr/>
          <p:nvPr/>
        </p:nvPicPr>
        <p:blipFill>
          <a:blip r:embed="rId2"/>
          <a:stretch/>
        </p:blipFill>
        <p:spPr>
          <a:xfrm>
            <a:off x="9825840" y="6356520"/>
            <a:ext cx="1526400" cy="38520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0" y="2971080"/>
            <a:ext cx="12190680" cy="9097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4860" spc="-1" strike="noStrike">
                <a:solidFill>
                  <a:srgbClr val="125da2"/>
                </a:solidFill>
                <a:latin typeface="Open Sans"/>
                <a:ea typeface="Open Sans"/>
              </a:rPr>
              <a:t>Logistic Regression</a:t>
            </a:r>
            <a:endParaRPr b="0" lang="en-US" sz="486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11"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Preparing data for Machine learning</a:t>
            </a:r>
            <a:endParaRPr b="0" lang="en-US" sz="3000" spc="-1" strike="noStrike">
              <a:latin typeface="Arial"/>
            </a:endParaRPr>
          </a:p>
        </p:txBody>
      </p:sp>
      <p:sp>
        <p:nvSpPr>
          <p:cNvPr id="112"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Data visualization</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Matplotlib</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Data cleaning</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Removing the outliers</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Filling/removing missing values</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Categorical to numeric conversion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14"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Data visualization</a:t>
            </a:r>
            <a:endParaRPr b="0" lang="en-US" sz="3000" spc="-1" strike="noStrike">
              <a:latin typeface="Arial"/>
            </a:endParaRPr>
          </a:p>
        </p:txBody>
      </p:sp>
      <p:sp>
        <p:nvSpPr>
          <p:cNvPr id="115"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Matplotlib</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Matplotlib is a Python 2D plotting library which produces publication quality figures in a variety of hard copy formats and interactive environments across platforms.</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Matplotlib can be used in Python scripts, the Python and IPython shells, the Jupyter notebook, web application servers, and four graphical user interface toolkits.</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Matplotlib tries to make easy things easy and hard things possible. You can generate plots, histograms, power spectra, bar charts, error charts, scatterplots, etc., with just a few lines of code</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17"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Data cleaning</a:t>
            </a:r>
            <a:endParaRPr b="0" lang="en-US" sz="3000" spc="-1" strike="noStrike">
              <a:latin typeface="Arial"/>
            </a:endParaRPr>
          </a:p>
        </p:txBody>
      </p:sp>
      <p:sp>
        <p:nvSpPr>
          <p:cNvPr id="118"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Removing the outliers</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An outlier can be a measurement error or data entry error.</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Manually correct the outline if possible. </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If you can’t fix it, remove that observation because you know it’s incorrect or it not a part of the population you are studying (i.e., unusual properties or conditions), you can legitimately remove the outlier.</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20"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Data cleaning</a:t>
            </a:r>
            <a:endParaRPr b="0" lang="en-US" sz="3000" spc="-1" strike="noStrike">
              <a:latin typeface="Arial"/>
            </a:endParaRPr>
          </a:p>
        </p:txBody>
      </p:sp>
      <p:sp>
        <p:nvSpPr>
          <p:cNvPr id="121"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Filling/removing missing values</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Missing data is the situation where some values of some cases are missing.</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Some fix-up methods are:</a:t>
            </a:r>
            <a:endParaRPr b="0" lang="en-US" sz="1800" spc="-1" strike="noStrike">
              <a:latin typeface="Arial"/>
            </a:endParaRPr>
          </a:p>
          <a:p>
            <a:pPr lvl="2" marL="1371600" indent="-341640">
              <a:lnSpc>
                <a:spcPct val="150000"/>
              </a:lnSpc>
              <a:buClr>
                <a:srgbClr val="434343"/>
              </a:buClr>
              <a:buFont typeface="Roboto"/>
              <a:buChar char="●"/>
            </a:pPr>
            <a:r>
              <a:rPr b="0" lang="en-US" sz="1800" spc="-1" strike="noStrike">
                <a:solidFill>
                  <a:srgbClr val="434343"/>
                </a:solidFill>
                <a:latin typeface="Roboto"/>
                <a:ea typeface="Roboto"/>
              </a:rPr>
              <a:t>Delete the row with missing observations.</a:t>
            </a:r>
            <a:endParaRPr b="0" lang="en-US" sz="1800" spc="-1" strike="noStrike">
              <a:latin typeface="Arial"/>
            </a:endParaRPr>
          </a:p>
          <a:p>
            <a:pPr lvl="2" marL="1371600" indent="-341640">
              <a:lnSpc>
                <a:spcPct val="150000"/>
              </a:lnSpc>
              <a:buClr>
                <a:srgbClr val="434343"/>
              </a:buClr>
              <a:buFont typeface="Roboto"/>
              <a:buChar char="●"/>
            </a:pPr>
            <a:r>
              <a:rPr b="0" lang="en-US" sz="1800" spc="-1" strike="noStrike">
                <a:solidFill>
                  <a:srgbClr val="434343"/>
                </a:solidFill>
                <a:latin typeface="Roboto"/>
                <a:ea typeface="Roboto"/>
              </a:rPr>
              <a:t>Manually fill-in or impute the missing values.</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23"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Data cleaning</a:t>
            </a:r>
            <a:endParaRPr b="0" lang="en-US" sz="3000" spc="-1" strike="noStrike">
              <a:latin typeface="Arial"/>
            </a:endParaRPr>
          </a:p>
        </p:txBody>
      </p:sp>
      <p:sp>
        <p:nvSpPr>
          <p:cNvPr id="124"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a:lnSpc>
                <a:spcPct val="150000"/>
              </a:lnSpc>
            </a:pPr>
            <a:r>
              <a:rPr b="0" lang="en-US" sz="1800" spc="-1" strike="noStrike">
                <a:solidFill>
                  <a:srgbClr val="434343"/>
                </a:solidFill>
                <a:latin typeface="Roboto"/>
                <a:ea typeface="Roboto"/>
              </a:rPr>
              <a:t>Categorical to numeric conversion</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Machine only understands numeric values</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We have to convert categorical(non-numeric) values to numeric values such that they do not lose their essence</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For example: Sex</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26"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A quick implementation</a:t>
            </a:r>
            <a:endParaRPr b="0" lang="en-US" sz="3000" spc="-1" strike="noStrike">
              <a:latin typeface="Arial"/>
            </a:endParaRPr>
          </a:p>
        </p:txBody>
      </p:sp>
      <p:sp>
        <p:nvSpPr>
          <p:cNvPr id="127"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Implementing sklearn’s logistic regression model</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Are you curious enough to know what is going behind the scenes?</a:t>
            </a:r>
            <a:endParaRPr b="0" lang="en-US" sz="1800" spc="-1" strike="noStrike">
              <a:latin typeface="Arial"/>
            </a:endParaRPr>
          </a:p>
          <a:p>
            <a:pPr lvl="2" marL="648000" indent="-214920">
              <a:lnSpc>
                <a:spcPct val="200000"/>
              </a:lnSpc>
              <a:buClr>
                <a:srgbClr val="000000"/>
              </a:buClr>
              <a:buFont typeface="Noto Sans Symbols"/>
              <a:buChar char="●"/>
            </a:pPr>
            <a:r>
              <a:rPr b="0" lang="en-US" sz="1800" spc="-1" strike="noStrike">
                <a:solidFill>
                  <a:srgbClr val="434343"/>
                </a:solidFill>
                <a:latin typeface="Roboto"/>
                <a:ea typeface="Roboto"/>
              </a:rPr>
              <a:t>It will help you to tune the performance of your model according to your projects</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29"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Classification in logistic regression</a:t>
            </a:r>
            <a:endParaRPr b="0" lang="en-US" sz="3000" spc="-1" strike="noStrike">
              <a:latin typeface="Arial"/>
            </a:endParaRPr>
          </a:p>
        </p:txBody>
      </p:sp>
      <p:sp>
        <p:nvSpPr>
          <p:cNvPr id="130"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Email: Spam/Not Spam</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Tumor: Malignant/Not Malignant</a:t>
            </a:r>
            <a:endParaRPr b="0" lang="en-US" sz="1800" spc="-1" strike="noStrike">
              <a:latin typeface="Arial"/>
            </a:endParaRPr>
          </a:p>
        </p:txBody>
      </p:sp>
      <p:pic>
        <p:nvPicPr>
          <p:cNvPr id="131" name="Google Shape;244;p16" descr=""/>
          <p:cNvPicPr/>
          <p:nvPr/>
        </p:nvPicPr>
        <p:blipFill>
          <a:blip r:embed="rId1"/>
          <a:stretch/>
        </p:blipFill>
        <p:spPr>
          <a:xfrm>
            <a:off x="616680" y="3366720"/>
            <a:ext cx="6200640" cy="3012840"/>
          </a:xfrm>
          <a:prstGeom prst="rect">
            <a:avLst/>
          </a:prstGeom>
          <a:ln>
            <a:noFill/>
          </a:ln>
        </p:spPr>
      </p:pic>
      <p:pic>
        <p:nvPicPr>
          <p:cNvPr id="132" name="Google Shape;245;p16" descr=""/>
          <p:cNvPicPr/>
          <p:nvPr/>
        </p:nvPicPr>
        <p:blipFill>
          <a:blip r:embed="rId2"/>
          <a:stretch/>
        </p:blipFill>
        <p:spPr>
          <a:xfrm>
            <a:off x="7110720" y="4210560"/>
            <a:ext cx="4298760" cy="14238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34"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Logistic function</a:t>
            </a:r>
            <a:endParaRPr b="0" lang="en-US" sz="3000" spc="-1" strike="noStrike">
              <a:latin typeface="Arial"/>
            </a:endParaRPr>
          </a:p>
        </p:txBody>
      </p:sp>
      <p:sp>
        <p:nvSpPr>
          <p:cNvPr id="135"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Sigmoid</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Decision boundary</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37" name="CustomShape 2"/>
          <p:cNvSpPr/>
          <p:nvPr/>
        </p:nvSpPr>
        <p:spPr>
          <a:xfrm>
            <a:off x="62604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Sigmoid</a:t>
            </a:r>
            <a:endParaRPr b="0" lang="en-US" sz="3000" spc="-1" strike="noStrike">
              <a:latin typeface="Arial"/>
            </a:endParaRPr>
          </a:p>
        </p:txBody>
      </p:sp>
      <p:sp>
        <p:nvSpPr>
          <p:cNvPr id="138" name="CustomShape 3"/>
          <p:cNvSpPr/>
          <p:nvPr/>
        </p:nvSpPr>
        <p:spPr>
          <a:xfrm>
            <a:off x="589680" y="206424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A sigmoid function is a mathematical function having a characteristic "S"-shaped curve or sigmoid curve.</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Sigmoid function and logistic function are synonym </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logistic regression transforms its output using the logistic sigmoid function to return a probability value which can then be mapped to two or more discrete classes.</a:t>
            </a:r>
            <a:endParaRPr b="0" lang="en-US" sz="1800" spc="-1" strike="noStrike">
              <a:latin typeface="Arial"/>
            </a:endParaRPr>
          </a:p>
        </p:txBody>
      </p:sp>
      <p:pic>
        <p:nvPicPr>
          <p:cNvPr id="139" name="Google Shape;262;p18" descr=""/>
          <p:cNvPicPr/>
          <p:nvPr/>
        </p:nvPicPr>
        <p:blipFill>
          <a:blip r:embed="rId1"/>
          <a:stretch/>
        </p:blipFill>
        <p:spPr>
          <a:xfrm>
            <a:off x="4806720" y="4955760"/>
            <a:ext cx="3475080" cy="1751040"/>
          </a:xfrm>
          <a:prstGeom prst="rect">
            <a:avLst/>
          </a:prstGeom>
          <a:ln>
            <a:noFill/>
          </a:ln>
        </p:spPr>
      </p:pic>
      <p:pic>
        <p:nvPicPr>
          <p:cNvPr id="140" name="Google Shape;263;p18" descr=""/>
          <p:cNvPicPr/>
          <p:nvPr/>
        </p:nvPicPr>
        <p:blipFill>
          <a:blip r:embed="rId2"/>
          <a:stretch/>
        </p:blipFill>
        <p:spPr>
          <a:xfrm>
            <a:off x="1261440" y="5458680"/>
            <a:ext cx="1344600" cy="9072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42"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Decision boundary</a:t>
            </a:r>
            <a:endParaRPr b="0" lang="en-US" sz="3000" spc="-1" strike="noStrike">
              <a:latin typeface="Arial"/>
            </a:endParaRPr>
          </a:p>
        </p:txBody>
      </p:sp>
      <p:sp>
        <p:nvSpPr>
          <p:cNvPr id="143"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It is a hyperparameter</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For example</a:t>
            </a:r>
            <a:endParaRPr b="0" lang="en-US" sz="1800" spc="-1" strike="noStrike">
              <a:latin typeface="Arial"/>
            </a:endParaRPr>
          </a:p>
          <a:p>
            <a:pPr lvl="1" marL="1371600" indent="-341640">
              <a:lnSpc>
                <a:spcPct val="200000"/>
              </a:lnSpc>
              <a:buClr>
                <a:srgbClr val="434343"/>
              </a:buClr>
              <a:buFont typeface="Roboto"/>
              <a:buChar char="◆"/>
            </a:pPr>
            <a:r>
              <a:rPr b="0" lang="en-US" sz="1800" spc="-1" strike="noStrike">
                <a:solidFill>
                  <a:srgbClr val="434343"/>
                </a:solidFill>
                <a:latin typeface="Roboto"/>
                <a:ea typeface="Roboto"/>
              </a:rPr>
              <a:t>y = 1 if P(x) &gt; 0.5</a:t>
            </a:r>
            <a:endParaRPr b="0" lang="en-US" sz="1800" spc="-1" strike="noStrike">
              <a:latin typeface="Arial"/>
            </a:endParaRPr>
          </a:p>
          <a:p>
            <a:pPr lvl="1" marL="1371600" indent="-341640">
              <a:lnSpc>
                <a:spcPct val="200000"/>
              </a:lnSpc>
              <a:buClr>
                <a:srgbClr val="434343"/>
              </a:buClr>
              <a:buFont typeface="Roboto"/>
              <a:buChar char="◆"/>
            </a:pPr>
            <a:r>
              <a:rPr b="0" lang="en-US" sz="1800" spc="-1" strike="noStrike">
                <a:solidFill>
                  <a:srgbClr val="434343"/>
                </a:solidFill>
                <a:latin typeface="Roboto"/>
                <a:ea typeface="Roboto"/>
              </a:rPr>
              <a:t>y = 0 if P(x) &lt; 0.5</a:t>
            </a:r>
            <a:endParaRPr b="0" lang="en-US" sz="1800" spc="-1" strike="noStrike">
              <a:latin typeface="Arial"/>
            </a:endParaRPr>
          </a:p>
        </p:txBody>
      </p:sp>
      <p:pic>
        <p:nvPicPr>
          <p:cNvPr id="144" name="Google Shape;272;p19" descr=""/>
          <p:cNvPicPr/>
          <p:nvPr/>
        </p:nvPicPr>
        <p:blipFill>
          <a:blip r:embed="rId1"/>
          <a:stretch/>
        </p:blipFill>
        <p:spPr>
          <a:xfrm>
            <a:off x="7246800" y="3003480"/>
            <a:ext cx="3350160" cy="2727360"/>
          </a:xfrm>
          <a:prstGeom prst="rect">
            <a:avLst/>
          </a:prstGeom>
          <a:ln>
            <a:noFill/>
          </a:ln>
        </p:spPr>
      </p:pic>
      <p:pic>
        <p:nvPicPr>
          <p:cNvPr id="145" name="Google Shape;273;p19" descr=""/>
          <p:cNvPicPr/>
          <p:nvPr/>
        </p:nvPicPr>
        <p:blipFill>
          <a:blip r:embed="rId2"/>
          <a:stretch/>
        </p:blipFill>
        <p:spPr>
          <a:xfrm>
            <a:off x="838080" y="5225040"/>
            <a:ext cx="3418200" cy="5605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2880"/>
            <a:ext cx="10514160" cy="13240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87" name="CustomShape 2"/>
          <p:cNvSpPr/>
          <p:nvPr/>
        </p:nvSpPr>
        <p:spPr>
          <a:xfrm>
            <a:off x="54036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 </a:t>
            </a:r>
            <a:r>
              <a:rPr b="0" lang="en-US" sz="3000" spc="-1" strike="noStrike">
                <a:solidFill>
                  <a:srgbClr val="2a3990"/>
                </a:solidFill>
                <a:latin typeface="Roboto"/>
                <a:ea typeface="Roboto"/>
              </a:rPr>
              <a:t>Introduction</a:t>
            </a:r>
            <a:endParaRPr b="0" lang="en-US" sz="3000" spc="-1" strike="noStrike">
              <a:latin typeface="Arial"/>
            </a:endParaRPr>
          </a:p>
        </p:txBody>
      </p:sp>
      <p:sp>
        <p:nvSpPr>
          <p:cNvPr id="88"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Motivation</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Pros and cons</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When should we use</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We’ll be discussing every topic in the aspect of a final project</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Final project is to classify the Titanic data</a:t>
            </a:r>
            <a:endParaRPr b="0" lang="en-US" sz="1800" spc="-1" strike="noStrike">
              <a:latin typeface="Arial"/>
            </a:endParaRPr>
          </a:p>
          <a:p>
            <a:pPr marL="457200">
              <a:lnSpc>
                <a:spcPct val="200000"/>
              </a:lnSpc>
            </a:pP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47"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Cost functions</a:t>
            </a:r>
            <a:endParaRPr b="0" lang="en-US" sz="3000" spc="-1" strike="noStrike">
              <a:latin typeface="Arial"/>
            </a:endParaRPr>
          </a:p>
        </p:txBody>
      </p:sp>
      <p:sp>
        <p:nvSpPr>
          <p:cNvPr id="148"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What is cost function?</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The cost function we use in logistic regression is called Cross-Entropy, also known as Log Loss. </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Cross-entropy loss is split into two separate cost functions</a:t>
            </a:r>
            <a:endParaRPr b="0" lang="en-US" sz="1800" spc="-1" strike="noStrike">
              <a:latin typeface="Arial"/>
            </a:endParaRPr>
          </a:p>
          <a:p>
            <a:pPr lvl="1" marL="1371600" indent="-341640">
              <a:lnSpc>
                <a:spcPct val="150000"/>
              </a:lnSpc>
              <a:buClr>
                <a:srgbClr val="434343"/>
              </a:buClr>
              <a:buFont typeface="Roboto"/>
              <a:buChar char="◆"/>
            </a:pPr>
            <a:r>
              <a:rPr b="0" lang="en-US" sz="1800" spc="-1" strike="noStrike">
                <a:solidFill>
                  <a:srgbClr val="434343"/>
                </a:solidFill>
                <a:latin typeface="Roboto"/>
                <a:ea typeface="Roboto"/>
              </a:rPr>
              <a:t> </a:t>
            </a:r>
            <a:r>
              <a:rPr b="0" lang="en-US" sz="1800" spc="-1" strike="noStrike">
                <a:solidFill>
                  <a:srgbClr val="434343"/>
                </a:solidFill>
                <a:latin typeface="Roboto"/>
                <a:ea typeface="Roboto"/>
              </a:rPr>
              <a:t>When dealing with a binary classification problem: for y=0 and y=1</a:t>
            </a:r>
            <a:endParaRPr b="0" lang="en-US" sz="1800" spc="-1" strike="noStrike">
              <a:latin typeface="Arial"/>
            </a:endParaRPr>
          </a:p>
        </p:txBody>
      </p:sp>
      <p:pic>
        <p:nvPicPr>
          <p:cNvPr id="149" name="Google Shape;282;p20" descr=""/>
          <p:cNvPicPr/>
          <p:nvPr/>
        </p:nvPicPr>
        <p:blipFill>
          <a:blip r:embed="rId1"/>
          <a:stretch/>
        </p:blipFill>
        <p:spPr>
          <a:xfrm>
            <a:off x="685800" y="4776840"/>
            <a:ext cx="4564080" cy="1324440"/>
          </a:xfrm>
          <a:prstGeom prst="rect">
            <a:avLst/>
          </a:prstGeom>
          <a:ln>
            <a:noFill/>
          </a:ln>
        </p:spPr>
      </p:pic>
      <p:pic>
        <p:nvPicPr>
          <p:cNvPr id="150" name="Google Shape;283;p20" descr=""/>
          <p:cNvPicPr/>
          <p:nvPr/>
        </p:nvPicPr>
        <p:blipFill>
          <a:blip r:embed="rId2"/>
          <a:stretch/>
        </p:blipFill>
        <p:spPr>
          <a:xfrm>
            <a:off x="6036840" y="4483080"/>
            <a:ext cx="3691080" cy="23734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52"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Gradient descent</a:t>
            </a:r>
            <a:endParaRPr b="0" lang="en-US" sz="3000" spc="-1" strike="noStrike">
              <a:latin typeface="Arial"/>
            </a:endParaRPr>
          </a:p>
        </p:txBody>
      </p:sp>
      <p:sp>
        <p:nvSpPr>
          <p:cNvPr id="153"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Global minima vs local minima</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Achieving global minima</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Implementing in python</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55"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Global minima vs local minima</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56"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We denote maxima or minima as either global or local. Simply writing maxima or minima is confusing and are taken to be the global ones by convention.</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A maximum or minimum is said to be local if it is the largest or smallest value of the function, respectively, within a given range.</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However, a maximum or minimum is said to be global if it is the largest or smallest value of the function, respectively, on the entire domain of a function.</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58"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Achieving global minima</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59"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Gradient Descent is the most common optimization algorithm in machine learning and deep learning.</a:t>
            </a: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It is a first-order optimization algorithm. </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This means it only takes into account the first derivative when performing the updates on the parameters. </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On each iteration, we update the parameters in the opposite direction of the gradient of the objective function J(w) w.r.t the parameters where the gradient gives the direction of the steepest ascent. </a:t>
            </a:r>
            <a:endParaRPr b="0" lang="en-US" sz="1800" spc="-1" strike="noStrike">
              <a:latin typeface="Arial"/>
            </a:endParaRPr>
          </a:p>
          <a:p>
            <a:pPr lvl="1" marL="914400" indent="-341640">
              <a:lnSpc>
                <a:spcPct val="150000"/>
              </a:lnSpc>
              <a:buClr>
                <a:srgbClr val="434343"/>
              </a:buClr>
              <a:buFont typeface="Roboto"/>
              <a:buChar char="◆"/>
            </a:pPr>
            <a:r>
              <a:rPr b="0" lang="en-US" sz="1800" spc="-1" strike="noStrike">
                <a:solidFill>
                  <a:srgbClr val="434343"/>
                </a:solidFill>
                <a:latin typeface="Roboto"/>
                <a:ea typeface="Roboto"/>
              </a:rPr>
              <a:t>The size of the step we take on each iteration to reach the local minimum is determined by the learning rate α.</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61"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Classification</a:t>
            </a:r>
            <a:endParaRPr b="0" lang="en-US" sz="3000" spc="-1" strike="noStrike">
              <a:latin typeface="Arial"/>
            </a:endParaRPr>
          </a:p>
        </p:txBody>
      </p:sp>
      <p:sp>
        <p:nvSpPr>
          <p:cNvPr id="162"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Binary classification</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Implementing in python</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Multi-class classification using binary classification </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1 vs rest rule</a:t>
            </a:r>
            <a:endParaRPr b="0" lang="en-US" sz="1800" spc="-1" strike="noStrike">
              <a:latin typeface="Arial"/>
            </a:endParaRPr>
          </a:p>
          <a:p>
            <a:pPr lvl="1" marL="914400" indent="-341640">
              <a:lnSpc>
                <a:spcPct val="200000"/>
              </a:lnSpc>
              <a:buClr>
                <a:srgbClr val="434343"/>
              </a:buClr>
              <a:buFont typeface="Roboto"/>
              <a:buChar char="◆"/>
            </a:pPr>
            <a:r>
              <a:rPr b="0" lang="en-US" sz="1800" spc="-1" strike="noStrike">
                <a:solidFill>
                  <a:srgbClr val="434343"/>
                </a:solidFill>
                <a:latin typeface="Roboto"/>
                <a:ea typeface="Roboto"/>
              </a:rPr>
              <a:t>Implementing in python</a:t>
            </a:r>
            <a:endParaRPr b="0" lang="en-US" sz="1800" spc="-1" strike="noStrike">
              <a:latin typeface="Arial"/>
            </a:endParaRPr>
          </a:p>
        </p:txBody>
      </p:sp>
      <p:pic>
        <p:nvPicPr>
          <p:cNvPr id="163" name="Google Shape;316;p24" descr=""/>
          <p:cNvPicPr/>
          <p:nvPr/>
        </p:nvPicPr>
        <p:blipFill>
          <a:blip r:embed="rId1"/>
          <a:stretch/>
        </p:blipFill>
        <p:spPr>
          <a:xfrm>
            <a:off x="6746040" y="1143720"/>
            <a:ext cx="2551320" cy="2189160"/>
          </a:xfrm>
          <a:prstGeom prst="rect">
            <a:avLst/>
          </a:prstGeom>
          <a:ln>
            <a:noFill/>
          </a:ln>
        </p:spPr>
      </p:pic>
      <p:pic>
        <p:nvPicPr>
          <p:cNvPr id="164" name="Google Shape;317;p24" descr=""/>
          <p:cNvPicPr/>
          <p:nvPr/>
        </p:nvPicPr>
        <p:blipFill>
          <a:blip r:embed="rId2"/>
          <a:stretch/>
        </p:blipFill>
        <p:spPr>
          <a:xfrm>
            <a:off x="6768720" y="3517560"/>
            <a:ext cx="2522520" cy="2151360"/>
          </a:xfrm>
          <a:prstGeom prst="rect">
            <a:avLst/>
          </a:prstGeom>
          <a:ln>
            <a:noFill/>
          </a:ln>
        </p:spPr>
      </p:pic>
      <p:pic>
        <p:nvPicPr>
          <p:cNvPr id="165" name="Google Shape;318;p24" descr=""/>
          <p:cNvPicPr/>
          <p:nvPr/>
        </p:nvPicPr>
        <p:blipFill>
          <a:blip r:embed="rId3"/>
          <a:stretch/>
        </p:blipFill>
        <p:spPr>
          <a:xfrm>
            <a:off x="9600120" y="2077200"/>
            <a:ext cx="1951200" cy="25416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67"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Important notes</a:t>
            </a:r>
            <a:endParaRPr b="0" lang="en-US" sz="3000" spc="-1" strike="noStrike">
              <a:latin typeface="Arial"/>
            </a:endParaRPr>
          </a:p>
        </p:txBody>
      </p:sp>
      <p:sp>
        <p:nvSpPr>
          <p:cNvPr id="168"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SVM vs logistic regression</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Logistic regression in higher dimension space(non- linear)</a:t>
            </a:r>
            <a:endParaRPr b="0" lang="en-US" sz="1800" spc="-1" strike="noStrike">
              <a:latin typeface="Arial"/>
            </a:endParaRPr>
          </a:p>
        </p:txBody>
      </p:sp>
      <p:pic>
        <p:nvPicPr>
          <p:cNvPr id="169" name="Google Shape;327;p25" descr=""/>
          <p:cNvPicPr/>
          <p:nvPr/>
        </p:nvPicPr>
        <p:blipFill>
          <a:blip r:embed="rId1"/>
          <a:stretch/>
        </p:blipFill>
        <p:spPr>
          <a:xfrm>
            <a:off x="7540200" y="1714680"/>
            <a:ext cx="3812040" cy="3427200"/>
          </a:xfrm>
          <a:prstGeom prst="rect">
            <a:avLst/>
          </a:prstGeom>
          <a:ln>
            <a:noFill/>
          </a:ln>
        </p:spPr>
      </p:pic>
      <p:pic>
        <p:nvPicPr>
          <p:cNvPr id="170" name="Google Shape;328;p25" descr=""/>
          <p:cNvPicPr/>
          <p:nvPr/>
        </p:nvPicPr>
        <p:blipFill>
          <a:blip r:embed="rId2"/>
          <a:stretch/>
        </p:blipFill>
        <p:spPr>
          <a:xfrm>
            <a:off x="1247040" y="3856320"/>
            <a:ext cx="5218920" cy="14637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72"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Concluding</a:t>
            </a:r>
            <a:endParaRPr b="0" lang="en-US" sz="3000" spc="-1" strike="noStrike">
              <a:latin typeface="Arial"/>
            </a:endParaRPr>
          </a:p>
        </p:txBody>
      </p:sp>
      <p:sp>
        <p:nvSpPr>
          <p:cNvPr id="173"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Further instructions to implement logistic regression on other data sets</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Answers to frequently asked questions</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75" name="CustomShape 2"/>
          <p:cNvSpPr/>
          <p:nvPr/>
        </p:nvSpPr>
        <p:spPr>
          <a:xfrm>
            <a:off x="616680" y="1400760"/>
            <a:ext cx="8519040" cy="11210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Further installations to implement logistic regression on other data sets</a:t>
            </a:r>
            <a:endParaRPr b="0" lang="en-US" sz="3000" spc="-1" strike="noStrike">
              <a:latin typeface="Arial"/>
            </a:endParaRPr>
          </a:p>
        </p:txBody>
      </p:sp>
      <p:sp>
        <p:nvSpPr>
          <p:cNvPr id="176" name="CustomShape 3"/>
          <p:cNvSpPr/>
          <p:nvPr/>
        </p:nvSpPr>
        <p:spPr>
          <a:xfrm>
            <a:off x="540360" y="2523240"/>
            <a:ext cx="11010960" cy="352044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Get the labeled dataset</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Remove outliers</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Fill/remove missing values</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Normalize the data</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Train the model</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Test the model</a:t>
            </a:r>
            <a:endParaRPr b="0" lang="en-US" sz="1800" spc="-1" strike="noStrike">
              <a:latin typeface="Arial"/>
            </a:endParaRPr>
          </a:p>
          <a:p>
            <a:pPr marL="914400" indent="-341640">
              <a:lnSpc>
                <a:spcPct val="150000"/>
              </a:lnSpc>
              <a:buClr>
                <a:srgbClr val="434343"/>
              </a:buClr>
              <a:buFont typeface="Roboto"/>
              <a:buChar char="➔"/>
            </a:pPr>
            <a:r>
              <a:rPr b="0" lang="en-US" sz="1800" spc="-1" strike="noStrike">
                <a:solidFill>
                  <a:srgbClr val="434343"/>
                </a:solidFill>
                <a:latin typeface="Roboto"/>
                <a:ea typeface="Roboto"/>
              </a:rPr>
              <a:t>validation</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78" name="CustomShape 2"/>
          <p:cNvSpPr/>
          <p:nvPr/>
        </p:nvSpPr>
        <p:spPr>
          <a:xfrm>
            <a:off x="61668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Answers to frequently asked questions</a:t>
            </a:r>
            <a:endParaRPr b="0" lang="en-US" sz="3000" spc="-1" strike="noStrike">
              <a:latin typeface="Arial"/>
            </a:endParaRPr>
          </a:p>
        </p:txBody>
      </p:sp>
      <p:sp>
        <p:nvSpPr>
          <p:cNvPr id="179"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Is Logistic regression a supervised machine learning algorithm?</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Is Logistic regression mainly used for Regression?</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Is it possible to apply a logistic regression algorithm on a 3-class Classification problem?</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Any other question? </a:t>
            </a:r>
            <a:endParaRPr b="0" lang="en-U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90" name="CustomShape 2"/>
          <p:cNvSpPr/>
          <p:nvPr/>
        </p:nvSpPr>
        <p:spPr>
          <a:xfrm>
            <a:off x="54036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Motivation</a:t>
            </a:r>
            <a:endParaRPr b="0" lang="en-US" sz="3000" spc="-1" strike="noStrike">
              <a:latin typeface="Arial"/>
            </a:endParaRPr>
          </a:p>
        </p:txBody>
      </p:sp>
      <p:sp>
        <p:nvSpPr>
          <p:cNvPr id="91"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a:lnSpc>
                <a:spcPct val="115000"/>
              </a:lnSpc>
            </a:pPr>
            <a:endParaRPr b="0" lang="en-US" sz="1800" spc="-1" strike="noStrike">
              <a:latin typeface="Arial"/>
            </a:endParaRPr>
          </a:p>
          <a:p>
            <a:pPr marL="457200" indent="-342000">
              <a:lnSpc>
                <a:spcPct val="115000"/>
              </a:lnSpc>
              <a:buClr>
                <a:srgbClr val="434343"/>
              </a:buClr>
              <a:buFont typeface="Roboto"/>
              <a:buChar char="➔"/>
            </a:pPr>
            <a:r>
              <a:rPr b="0" lang="en-US" sz="1800" spc="-1" strike="noStrike">
                <a:solidFill>
                  <a:srgbClr val="434343"/>
                </a:solidFill>
                <a:latin typeface="Roboto"/>
                <a:ea typeface="Roboto"/>
              </a:rPr>
              <a:t>Like all regression analyses, the logistic regression is a predictive analysis.</a:t>
            </a:r>
            <a:endParaRPr b="0" lang="en-US" sz="1800" spc="-1" strike="noStrike">
              <a:latin typeface="Arial"/>
            </a:endParaRPr>
          </a:p>
          <a:p>
            <a:pPr marL="457200">
              <a:lnSpc>
                <a:spcPct val="115000"/>
              </a:lnSpc>
            </a:pPr>
            <a:endParaRPr b="0" lang="en-US" sz="1800" spc="-1" strike="noStrike">
              <a:latin typeface="Arial"/>
            </a:endParaRPr>
          </a:p>
          <a:p>
            <a:pPr marL="457200" indent="-341640">
              <a:lnSpc>
                <a:spcPct val="115000"/>
              </a:lnSpc>
              <a:buClr>
                <a:srgbClr val="434343"/>
              </a:buClr>
              <a:buFont typeface="Roboto"/>
              <a:buChar char="➔"/>
            </a:pPr>
            <a:r>
              <a:rPr b="0" lang="en-US" sz="1800" spc="-1" strike="noStrike">
                <a:solidFill>
                  <a:srgbClr val="434343"/>
                </a:solidFill>
                <a:latin typeface="Roboto"/>
                <a:ea typeface="Roboto"/>
              </a:rPr>
              <a:t>Logistic regression is the appropriate regression analysis to conduct when the dependent variable is binary.</a:t>
            </a:r>
            <a:endParaRPr b="0" lang="en-US" sz="1800" spc="-1" strike="noStrike">
              <a:latin typeface="Arial"/>
            </a:endParaRPr>
          </a:p>
          <a:p>
            <a:pPr marL="914400">
              <a:lnSpc>
                <a:spcPct val="115000"/>
              </a:lnSpc>
            </a:pPr>
            <a:endParaRPr b="0" lang="en-US" sz="1800" spc="-1" strike="noStrike">
              <a:latin typeface="Arial"/>
            </a:endParaRPr>
          </a:p>
          <a:p>
            <a:pPr marL="457200" indent="-341640">
              <a:lnSpc>
                <a:spcPct val="115000"/>
              </a:lnSpc>
              <a:buClr>
                <a:srgbClr val="434343"/>
              </a:buClr>
              <a:buFont typeface="Roboto"/>
              <a:buChar char="➔"/>
            </a:pPr>
            <a:r>
              <a:rPr b="0" lang="en-US" sz="1800" spc="-1" strike="noStrike">
                <a:solidFill>
                  <a:srgbClr val="434343"/>
                </a:solidFill>
                <a:latin typeface="Roboto"/>
                <a:ea typeface="Roboto"/>
              </a:rPr>
              <a:t>Logistic regression is used to describe data and to explain the relationship between one dependent binary variable and one or more independent variables.</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93" name="CustomShape 2"/>
          <p:cNvSpPr/>
          <p:nvPr/>
        </p:nvSpPr>
        <p:spPr>
          <a:xfrm>
            <a:off x="54036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Pros and cons</a:t>
            </a:r>
            <a:endParaRPr b="0" lang="en-US" sz="3000" spc="-1" strike="noStrike">
              <a:latin typeface="Arial"/>
            </a:endParaRPr>
          </a:p>
        </p:txBody>
      </p:sp>
      <p:sp>
        <p:nvSpPr>
          <p:cNvPr id="94" name="CustomShape 3"/>
          <p:cNvSpPr/>
          <p:nvPr/>
        </p:nvSpPr>
        <p:spPr>
          <a:xfrm>
            <a:off x="437400" y="2080440"/>
            <a:ext cx="11010960" cy="4234680"/>
          </a:xfrm>
          <a:prstGeom prst="rect">
            <a:avLst/>
          </a:prstGeom>
          <a:noFill/>
          <a:ln>
            <a:noFill/>
          </a:ln>
        </p:spPr>
        <p:style>
          <a:lnRef idx="0"/>
          <a:fillRef idx="0"/>
          <a:effectRef idx="0"/>
          <a:fontRef idx="minor"/>
        </p:style>
        <p:txBody>
          <a:bodyPr lIns="90000" rIns="90000" tIns="91440" bIns="91440"/>
          <a:p>
            <a:pPr marL="914400" indent="-341640">
              <a:lnSpc>
                <a:spcPct val="115000"/>
              </a:lnSpc>
              <a:buClr>
                <a:srgbClr val="434343"/>
              </a:buClr>
              <a:buFont typeface="Roboto"/>
              <a:buChar char="➔"/>
            </a:pPr>
            <a:r>
              <a:rPr b="0" lang="en-US" sz="1800" spc="-1" strike="noStrike">
                <a:solidFill>
                  <a:srgbClr val="434343"/>
                </a:solidFill>
                <a:latin typeface="Roboto"/>
                <a:ea typeface="Roboto"/>
              </a:rPr>
              <a:t>Pros</a:t>
            </a:r>
            <a:endParaRPr b="0" lang="en-US" sz="1800" spc="-1" strike="noStrike">
              <a:latin typeface="Arial"/>
            </a:endParaRPr>
          </a:p>
          <a:p>
            <a:pPr marL="457200">
              <a:lnSpc>
                <a:spcPct val="115000"/>
              </a:lnSpc>
            </a:pP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Logistic Regression performs well when the dataset is linearly separable.</a:t>
            </a: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Logistic regression is less prone to overfitting but it can overfit in high dimensional datasets.</a:t>
            </a: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Logistic regression is easier to implement, interpret and very efficient to train.</a:t>
            </a:r>
            <a:endParaRPr b="0" lang="en-US" sz="1800" spc="-1" strike="noStrike">
              <a:latin typeface="Arial"/>
            </a:endParaRPr>
          </a:p>
          <a:p>
            <a:pPr marL="914400">
              <a:lnSpc>
                <a:spcPct val="115000"/>
              </a:lnSpc>
            </a:pPr>
            <a:endParaRPr b="0" lang="en-US" sz="1800" spc="-1" strike="noStrike">
              <a:latin typeface="Arial"/>
            </a:endParaRPr>
          </a:p>
          <a:p>
            <a:pPr marL="914400" indent="-341640">
              <a:lnSpc>
                <a:spcPct val="115000"/>
              </a:lnSpc>
              <a:buClr>
                <a:srgbClr val="434343"/>
              </a:buClr>
              <a:buFont typeface="Roboto"/>
              <a:buChar char="➔"/>
            </a:pPr>
            <a:r>
              <a:rPr b="0" lang="en-US" sz="1800" spc="-1" strike="noStrike">
                <a:solidFill>
                  <a:srgbClr val="434343"/>
                </a:solidFill>
                <a:latin typeface="Roboto"/>
                <a:ea typeface="Roboto"/>
              </a:rPr>
              <a:t>Cons</a:t>
            </a: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If the number of observations are lesser than the number of features, Logistic Regression should not be used, otherwise it may lead to overfit.</a:t>
            </a: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 </a:t>
            </a:r>
            <a:r>
              <a:rPr b="0" lang="en-US" sz="1800" spc="-1" strike="noStrike">
                <a:solidFill>
                  <a:srgbClr val="434343"/>
                </a:solidFill>
                <a:latin typeface="Roboto"/>
                <a:ea typeface="Roboto"/>
              </a:rPr>
              <a:t>Limitation of Logistic Regression is the assumption of linearity between the dependent variable and the independent variables. In the real world, the data is rarely linearly separable.</a:t>
            </a:r>
            <a:endParaRPr b="0" lang="en-US" sz="1800" spc="-1" strike="noStrike">
              <a:latin typeface="Arial"/>
            </a:endParaRPr>
          </a:p>
          <a:p>
            <a:pPr marL="1371600" indent="-341640">
              <a:lnSpc>
                <a:spcPct val="115000"/>
              </a:lnSpc>
              <a:buClr>
                <a:srgbClr val="434343"/>
              </a:buClr>
              <a:buFont typeface="Roboto"/>
              <a:buChar char="➔"/>
            </a:pPr>
            <a:r>
              <a:rPr b="0" lang="en-US" sz="1800" spc="-1" strike="noStrike">
                <a:solidFill>
                  <a:srgbClr val="434343"/>
                </a:solidFill>
                <a:latin typeface="Roboto"/>
                <a:ea typeface="Roboto"/>
              </a:rPr>
              <a:t>Logistic Regression can only be used to predict discrete functions</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96" name="CustomShape 2"/>
          <p:cNvSpPr/>
          <p:nvPr/>
        </p:nvSpPr>
        <p:spPr>
          <a:xfrm>
            <a:off x="54036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When should we use</a:t>
            </a:r>
            <a:endParaRPr b="0" lang="en-US" sz="3000" spc="-1" strike="noStrike">
              <a:latin typeface="Arial"/>
            </a:endParaRPr>
          </a:p>
        </p:txBody>
      </p:sp>
      <p:sp>
        <p:nvSpPr>
          <p:cNvPr id="97" name="CustomShape 3"/>
          <p:cNvSpPr/>
          <p:nvPr/>
        </p:nvSpPr>
        <p:spPr>
          <a:xfrm>
            <a:off x="540360" y="2296800"/>
            <a:ext cx="11010960" cy="423468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When the dataset is linearly separable</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When need to predict discrete functions</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When need to classify data into two or more categories</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Can we use logistic regression if data is not linearly separable?</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99" name="CustomShape 2"/>
          <p:cNvSpPr/>
          <p:nvPr/>
        </p:nvSpPr>
        <p:spPr>
          <a:xfrm>
            <a:off x="54036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Final project</a:t>
            </a:r>
            <a:endParaRPr b="0" lang="en-US" sz="3000" spc="-1" strike="noStrike">
              <a:latin typeface="Arial"/>
            </a:endParaRPr>
          </a:p>
        </p:txBody>
      </p:sp>
      <p:sp>
        <p:nvSpPr>
          <p:cNvPr id="100" name="CustomShape 3"/>
          <p:cNvSpPr/>
          <p:nvPr/>
        </p:nvSpPr>
        <p:spPr>
          <a:xfrm>
            <a:off x="540360" y="2296800"/>
            <a:ext cx="11010960" cy="423468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434343"/>
              </a:buClr>
              <a:buFont typeface="Roboto"/>
              <a:buChar char="➔"/>
            </a:pPr>
            <a:r>
              <a:rPr b="0" lang="en-US" sz="1800" spc="-1" strike="noStrike">
                <a:solidFill>
                  <a:srgbClr val="434343"/>
                </a:solidFill>
                <a:latin typeface="Roboto"/>
                <a:ea typeface="Roboto"/>
              </a:rPr>
              <a:t>Introduction to dataset</a:t>
            </a:r>
            <a:endParaRPr b="0" lang="en-US" sz="1800" spc="-1" strike="noStrike">
              <a:latin typeface="Arial"/>
            </a:endParaRPr>
          </a:p>
          <a:p>
            <a:pPr marL="457200">
              <a:lnSpc>
                <a:spcPct val="115000"/>
              </a:lnSpc>
            </a:pPr>
            <a:endParaRPr b="0" lang="en-US" sz="1800" spc="-1" strike="noStrike">
              <a:latin typeface="Arial"/>
            </a:endParaRPr>
          </a:p>
          <a:p>
            <a:pPr marL="457200" indent="-341640">
              <a:lnSpc>
                <a:spcPct val="115000"/>
              </a:lnSpc>
              <a:buClr>
                <a:srgbClr val="434343"/>
              </a:buClr>
              <a:buFont typeface="Roboto"/>
              <a:buChar char="➔"/>
            </a:pPr>
            <a:r>
              <a:rPr b="0" lang="en-US" sz="1800" spc="-1" strike="noStrike">
                <a:solidFill>
                  <a:srgbClr val="434343"/>
                </a:solidFill>
                <a:latin typeface="Roboto"/>
                <a:ea typeface="Roboto"/>
              </a:rPr>
              <a:t>Goals</a:t>
            </a:r>
            <a:endParaRPr b="0" lang="en-US" sz="1800" spc="-1" strike="noStrike">
              <a:latin typeface="Arial"/>
            </a:endParaRPr>
          </a:p>
          <a:p>
            <a:pPr marL="457200">
              <a:lnSpc>
                <a:spcPct val="115000"/>
              </a:lnSpc>
            </a:pPr>
            <a:endParaRPr b="0" lang="en-US" sz="1800" spc="-1" strike="noStrike">
              <a:latin typeface="Arial"/>
            </a:endParaRPr>
          </a:p>
          <a:p>
            <a:pPr marL="457200" indent="-341640">
              <a:lnSpc>
                <a:spcPct val="115000"/>
              </a:lnSpc>
              <a:buClr>
                <a:srgbClr val="434343"/>
              </a:buClr>
              <a:buFont typeface="Roboto"/>
              <a:buChar char="➔"/>
            </a:pPr>
            <a:r>
              <a:rPr b="0" lang="en-US" sz="1800" spc="-1" strike="noStrike">
                <a:solidFill>
                  <a:srgbClr val="434343"/>
                </a:solidFill>
                <a:latin typeface="Roboto"/>
                <a:ea typeface="Roboto"/>
              </a:rPr>
              <a:t>Roadmap</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02" name="CustomShape 2"/>
          <p:cNvSpPr/>
          <p:nvPr/>
        </p:nvSpPr>
        <p:spPr>
          <a:xfrm>
            <a:off x="69264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Reading and manipulating the data</a:t>
            </a:r>
            <a:endParaRPr b="0" lang="en-US" sz="3000" spc="-1" strike="noStrike">
              <a:latin typeface="Arial"/>
            </a:endParaRPr>
          </a:p>
        </p:txBody>
      </p:sp>
      <p:sp>
        <p:nvSpPr>
          <p:cNvPr id="103"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200000"/>
              </a:lnSpc>
              <a:buClr>
                <a:srgbClr val="434343"/>
              </a:buClr>
              <a:buFont typeface="Roboto"/>
              <a:buChar char="➔"/>
            </a:pPr>
            <a:r>
              <a:rPr b="0" lang="en-US" sz="1800" spc="-1" strike="noStrike">
                <a:solidFill>
                  <a:srgbClr val="434343"/>
                </a:solidFill>
                <a:latin typeface="Roboto"/>
                <a:ea typeface="Roboto"/>
              </a:rPr>
              <a:t>Pandas</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Numpy</a:t>
            </a:r>
            <a:endParaRPr b="0" lang="en-US" sz="1800" spc="-1" strike="noStrike">
              <a:latin typeface="Arial"/>
            </a:endParaRPr>
          </a:p>
          <a:p>
            <a:pPr marL="457200" indent="-341640">
              <a:lnSpc>
                <a:spcPct val="200000"/>
              </a:lnSpc>
              <a:buClr>
                <a:srgbClr val="434343"/>
              </a:buClr>
              <a:buFont typeface="Roboto"/>
              <a:buChar char="➔"/>
            </a:pPr>
            <a:r>
              <a:rPr b="0" lang="en-US" sz="1800" spc="-1" strike="noStrike">
                <a:solidFill>
                  <a:srgbClr val="434343"/>
                </a:solidFill>
                <a:latin typeface="Roboto"/>
                <a:ea typeface="Roboto"/>
              </a:rPr>
              <a:t>Reading and manipulating Titanic dataset</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05" name="CustomShape 2"/>
          <p:cNvSpPr/>
          <p:nvPr/>
        </p:nvSpPr>
        <p:spPr>
          <a:xfrm>
            <a:off x="69264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Pandas</a:t>
            </a:r>
            <a:endParaRPr b="0" lang="en-US" sz="3000" spc="-1" strike="noStrike">
              <a:latin typeface="Arial"/>
            </a:endParaRPr>
          </a:p>
        </p:txBody>
      </p:sp>
      <p:sp>
        <p:nvSpPr>
          <p:cNvPr id="106"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Pandas contains data structures and data analysis tools for the Python programming language.</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Pandas is a Python package providing fast, flexible, and expressive data structures designed to make working with “relational” or “labeled” data both easy and intuitive.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2880"/>
            <a:ext cx="10514160" cy="132444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Logistic Regression</a:t>
            </a:r>
            <a:endParaRPr b="0" lang="en-US" sz="4400" spc="-1" strike="noStrike">
              <a:latin typeface="Arial"/>
            </a:endParaRPr>
          </a:p>
        </p:txBody>
      </p:sp>
      <p:sp>
        <p:nvSpPr>
          <p:cNvPr id="108" name="CustomShape 2"/>
          <p:cNvSpPr/>
          <p:nvPr/>
        </p:nvSpPr>
        <p:spPr>
          <a:xfrm>
            <a:off x="692640" y="1400760"/>
            <a:ext cx="8519040" cy="6062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Numpy</a:t>
            </a:r>
            <a:endParaRPr b="0" lang="en-US" sz="3000" spc="-1" strike="noStrike">
              <a:latin typeface="Arial"/>
            </a:endParaRPr>
          </a:p>
        </p:txBody>
      </p:sp>
      <p:sp>
        <p:nvSpPr>
          <p:cNvPr id="109" name="CustomShape 3"/>
          <p:cNvSpPr/>
          <p:nvPr/>
        </p:nvSpPr>
        <p:spPr>
          <a:xfrm>
            <a:off x="540360" y="2296800"/>
            <a:ext cx="11010960" cy="3337560"/>
          </a:xfrm>
          <a:prstGeom prst="rect">
            <a:avLst/>
          </a:prstGeom>
          <a:noFill/>
          <a:ln>
            <a:noFill/>
          </a:ln>
        </p:spPr>
        <p:style>
          <a:lnRef idx="0"/>
          <a:fillRef idx="0"/>
          <a:effectRef idx="0"/>
          <a:fontRef idx="minor"/>
        </p:style>
        <p:txBody>
          <a:bodyPr lIns="90000" rIns="90000" tIns="91440" bIns="91440"/>
          <a:p>
            <a:pPr marL="457200" indent="-341640">
              <a:lnSpc>
                <a:spcPct val="150000"/>
              </a:lnSpc>
              <a:buClr>
                <a:srgbClr val="434343"/>
              </a:buClr>
              <a:buFont typeface="Roboto"/>
              <a:buChar char="➔"/>
            </a:pPr>
            <a:r>
              <a:rPr b="0" lang="en-US" sz="1800" spc="-1" strike="noStrike">
                <a:solidFill>
                  <a:srgbClr val="434343"/>
                </a:solidFill>
                <a:latin typeface="Roboto"/>
                <a:ea typeface="Roboto"/>
              </a:rPr>
              <a:t>NumPy is the fundamental package for scientific computing with Python.</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NumPy is a general-purpose array-processing package.</a:t>
            </a:r>
            <a:endParaRPr b="0" lang="en-US" sz="1800" spc="-1" strike="noStrike">
              <a:latin typeface="Arial"/>
            </a:endParaRPr>
          </a:p>
          <a:p>
            <a:pPr marL="457200">
              <a:lnSpc>
                <a:spcPct val="150000"/>
              </a:lnSpc>
            </a:pPr>
            <a:endParaRPr b="0" lang="en-US" sz="1800" spc="-1" strike="noStrike">
              <a:latin typeface="Arial"/>
            </a:endParaRPr>
          </a:p>
          <a:p>
            <a:pPr marL="457200" indent="-341640">
              <a:lnSpc>
                <a:spcPct val="150000"/>
              </a:lnSpc>
              <a:buClr>
                <a:srgbClr val="434343"/>
              </a:buClr>
              <a:buFont typeface="Roboto"/>
              <a:buChar char="➔"/>
            </a:pPr>
            <a:r>
              <a:rPr b="0" lang="en-US" sz="1800" spc="-1" strike="noStrike">
                <a:solidFill>
                  <a:srgbClr val="434343"/>
                </a:solidFill>
                <a:latin typeface="Roboto"/>
                <a:ea typeface="Roboto"/>
              </a:rPr>
              <a:t>It provides a high-performance multidimensional array object, and tools for working with these arrays.</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2019-01-15T19:27:36Z</dcterms:created>
  <dc:creator>CHADAD</dc:creator>
  <dc:description/>
  <dc:language>en-US</dc:language>
  <cp:lastModifiedBy/>
  <dcterms:modified xsi:type="dcterms:W3CDTF">2020-01-12T20:21:57Z</dcterms:modified>
  <cp:revision>4</cp:revision>
  <dc:subject/>
  <dc:title/>
</cp:coreProperties>
</file>