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309" r:id="rId2"/>
    <p:sldId id="282" r:id="rId3"/>
    <p:sldId id="283" r:id="rId4"/>
    <p:sldId id="305" r:id="rId5"/>
    <p:sldId id="306" r:id="rId6"/>
    <p:sldId id="307" r:id="rId7"/>
    <p:sldId id="308" r:id="rId8"/>
    <p:sldId id="263" r:id="rId9"/>
    <p:sldId id="264" r:id="rId10"/>
    <p:sldId id="265" r:id="rId11"/>
    <p:sldId id="266" r:id="rId12"/>
    <p:sldId id="267" r:id="rId13"/>
    <p:sldId id="268" r:id="rId14"/>
    <p:sldId id="310" r:id="rId15"/>
    <p:sldId id="311" r:id="rId16"/>
    <p:sldId id="312" r:id="rId17"/>
    <p:sldId id="313" r:id="rId18"/>
    <p:sldId id="314" r:id="rId19"/>
    <p:sldId id="315" r:id="rId20"/>
    <p:sldId id="316" r:id="rId21"/>
    <p:sldId id="317" r:id="rId22"/>
    <p:sldId id="318" r:id="rId23"/>
    <p:sldId id="319"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5D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75" autoAdjust="0"/>
    <p:restoredTop sz="94660"/>
  </p:normalViewPr>
  <p:slideViewPr>
    <p:cSldViewPr snapToGrid="0">
      <p:cViewPr varScale="1">
        <p:scale>
          <a:sx n="114" d="100"/>
          <a:sy n="114" d="100"/>
        </p:scale>
        <p:origin x="768" y="114"/>
      </p:cViewPr>
      <p:guideLst/>
    </p:cSldViewPr>
  </p:slideViewPr>
  <p:notesTextViewPr>
    <p:cViewPr>
      <p:scale>
        <a:sx n="1" d="1"/>
        <a:sy n="1" d="1"/>
      </p:scale>
      <p:origin x="0" y="0"/>
    </p:cViewPr>
  </p:notesTextViewPr>
  <p:notesViewPr>
    <p:cSldViewPr snapToGrid="0">
      <p:cViewPr varScale="1">
        <p:scale>
          <a:sx n="66" d="100"/>
          <a:sy n="66" d="100"/>
        </p:scale>
        <p:origin x="3138"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52CF00-5336-4BA6-9EC9-C4B6F2079490}" type="datetimeFigureOut">
              <a:rPr lang="en-GB" smtClean="0"/>
              <a:t>10/04/2020</a:t>
            </a:fld>
            <a:endParaRPr lang="en-GB"/>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182934-0196-42AD-94BB-C04B9416DB83}" type="slidenum">
              <a:rPr lang="en-GB" smtClean="0"/>
              <a:t>‹#›</a:t>
            </a:fld>
            <a:endParaRPr lang="en-GB"/>
          </a:p>
        </p:txBody>
      </p:sp>
    </p:spTree>
    <p:extLst>
      <p:ext uri="{BB962C8B-B14F-4D97-AF65-F5344CB8AC3E}">
        <p14:creationId xmlns:p14="http://schemas.microsoft.com/office/powerpoint/2010/main" val="209351619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7T21:55:29.503"/>
    </inkml:context>
    <inkml:brush xml:id="br0">
      <inkml:brushProperty name="width" value="0.1" units="cm"/>
      <inkml:brushProperty name="height" value="0.1" units="cm"/>
    </inkml:brush>
  </inkml:definitions>
  <inkml:trace contextRef="#ctx0" brushRef="#br0">1 1 160,'0'0'64,"0"0"-128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7T21:55:29.503"/>
    </inkml:context>
    <inkml:brush xml:id="br0">
      <inkml:brushProperty name="width" value="0.1" units="cm"/>
      <inkml:brushProperty name="height" value="0.1" units="cm"/>
    </inkml:brush>
  </inkml:definitions>
  <inkml:trace contextRef="#ctx0" brushRef="#br0">1 1 160,'0'0'64,"0"0"-128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5269CA-B222-4E66-B8F6-21FDAA4F2511}" type="datetimeFigureOut">
              <a:rPr lang="fr-FR" smtClean="0"/>
              <a:t>10/04/2020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1CD14D-9B52-4448-A1BC-DCA36A00BB16}" type="slidenum">
              <a:rPr lang="fr-FR" smtClean="0"/>
              <a:t>‹#›</a:t>
            </a:fld>
            <a:endParaRPr lang="fr-FR"/>
          </a:p>
        </p:txBody>
      </p:sp>
    </p:spTree>
    <p:extLst>
      <p:ext uri="{BB962C8B-B14F-4D97-AF65-F5344CB8AC3E}">
        <p14:creationId xmlns:p14="http://schemas.microsoft.com/office/powerpoint/2010/main" val="2503715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3072dd2d6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73072dd2d6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2302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1809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7680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0368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947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1013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581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3072dd2d6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73072dd2d6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3072dd2d6_0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73072dd2d6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3072dd2d6_0_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73072dd2d6_0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3072dd2d6_0_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73072dd2d6_0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4670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8733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417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70C34D71-145B-471B-B963-28EE42248607}" type="slidenum">
              <a:rPr lang="fr-FR" smtClean="0"/>
              <a:t>‹#›</a:t>
            </a:fld>
            <a:endParaRPr lang="fr-FR"/>
          </a:p>
        </p:txBody>
      </p:sp>
    </p:spTree>
    <p:extLst>
      <p:ext uri="{BB962C8B-B14F-4D97-AF65-F5344CB8AC3E}">
        <p14:creationId xmlns:p14="http://schemas.microsoft.com/office/powerpoint/2010/main" val="2822692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lvl1pPr algn="ctr">
              <a:defRPr sz="3600" b="1">
                <a:solidFill>
                  <a:srgbClr val="125DA2"/>
                </a:solidFill>
                <a:latin typeface="Arial" panose="020B0604020202020204" pitchFamily="34" charset="0"/>
                <a:cs typeface="Arial" panose="020B0604020202020204" pitchFamily="34" charset="0"/>
              </a:defRPr>
            </a:lvl1pPr>
          </a:lstStyle>
          <a:p>
            <a:r>
              <a:rPr lang="fr-FR" dirty="0"/>
              <a:t>Modifiez le style du titre</a:t>
            </a:r>
          </a:p>
        </p:txBody>
      </p:sp>
      <p:sp>
        <p:nvSpPr>
          <p:cNvPr id="3" name="Espace réservé du contenu 2"/>
          <p:cNvSpPr>
            <a:spLocks noGrp="1"/>
          </p:cNvSpPr>
          <p:nvPr>
            <p:ph idx="1"/>
          </p:nvPr>
        </p:nvSpPr>
        <p:spPr/>
        <p:txBody>
          <a:bodyPr>
            <a:normAutofit/>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a:xfrm>
            <a:off x="4178300" y="6356350"/>
            <a:ext cx="2743200" cy="365125"/>
          </a:xfrm>
          <a:prstGeom prst="rect">
            <a:avLst/>
          </a:prstGeom>
        </p:spPr>
        <p:txBody>
          <a:bodyPr/>
          <a:lstStyle/>
          <a:p>
            <a:fld id="{70C34D71-145B-471B-B963-28EE42248607}" type="slidenum">
              <a:rPr lang="fr-FR" smtClean="0"/>
              <a:t>‹#›</a:t>
            </a:fld>
            <a:endParaRPr lang="fr-FR"/>
          </a:p>
        </p:txBody>
      </p:sp>
    </p:spTree>
    <p:extLst>
      <p:ext uri="{BB962C8B-B14F-4D97-AF65-F5344CB8AC3E}">
        <p14:creationId xmlns:p14="http://schemas.microsoft.com/office/powerpoint/2010/main" val="3137226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8200" y="2334726"/>
            <a:ext cx="10515600" cy="875200"/>
          </a:xfrm>
        </p:spPr>
        <p:txBody>
          <a:bodyPr anchor="b">
            <a:normAutofit/>
          </a:bodyPr>
          <a:lstStyle>
            <a:lvl1pPr algn="ctr">
              <a:defRPr sz="5400" b="1">
                <a:solidFill>
                  <a:srgbClr val="125DA2"/>
                </a:solidFill>
                <a:latin typeface="Arial" panose="020B0604020202020204" pitchFamily="34" charset="0"/>
                <a:cs typeface="Arial" panose="020B0604020202020204" pitchFamily="34" charset="0"/>
              </a:defRPr>
            </a:lvl1pPr>
          </a:lstStyle>
          <a:p>
            <a:r>
              <a:rPr lang="fr-FR" dirty="0"/>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D0835D75-7A1E-4A8A-8EED-165EBB6208E7}" type="datetimeFigureOut">
              <a:rPr lang="fr-FR" smtClean="0"/>
              <a:t>10/04/2020</a:t>
            </a:fld>
            <a:endParaRPr lang="fr-FR"/>
          </a:p>
        </p:txBody>
      </p:sp>
      <p:sp>
        <p:nvSpPr>
          <p:cNvPr id="6" name="Espace réservé du numéro de diapositive 5"/>
          <p:cNvSpPr>
            <a:spLocks noGrp="1"/>
          </p:cNvSpPr>
          <p:nvPr>
            <p:ph type="sldNum" sz="quarter" idx="12"/>
          </p:nvPr>
        </p:nvSpPr>
        <p:spPr>
          <a:xfrm>
            <a:off x="4953000" y="6356350"/>
            <a:ext cx="2743200" cy="365125"/>
          </a:xfrm>
          <a:prstGeom prst="rect">
            <a:avLst/>
          </a:prstGeom>
        </p:spPr>
        <p:txBody>
          <a:bodyPr/>
          <a:lstStyle/>
          <a:p>
            <a:fld id="{70C34D71-145B-471B-B963-28EE42248607}" type="slidenum">
              <a:rPr lang="fr-FR" smtClean="0"/>
              <a:t>‹#›</a:t>
            </a:fld>
            <a:endParaRPr lang="fr-FR"/>
          </a:p>
        </p:txBody>
      </p:sp>
    </p:spTree>
    <p:extLst>
      <p:ext uri="{BB962C8B-B14F-4D97-AF65-F5344CB8AC3E}">
        <p14:creationId xmlns:p14="http://schemas.microsoft.com/office/powerpoint/2010/main" val="3528272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lvl1pPr algn="ctr">
              <a:defRPr sz="3600" b="1">
                <a:solidFill>
                  <a:srgbClr val="125DA2"/>
                </a:solidFill>
                <a:latin typeface="Arial" panose="020B0604020202020204" pitchFamily="34" charset="0"/>
                <a:cs typeface="Arial" panose="020B0604020202020204" pitchFamily="34" charset="0"/>
              </a:defRPr>
            </a:lvl1pPr>
          </a:lstStyle>
          <a:p>
            <a:r>
              <a:rPr lang="fr-FR" dirty="0"/>
              <a:t>Modifiez le style du titre</a:t>
            </a:r>
          </a:p>
        </p:txBody>
      </p:sp>
      <p:sp>
        <p:nvSpPr>
          <p:cNvPr id="5" name="Espace réservé du numéro de diapositive 4"/>
          <p:cNvSpPr>
            <a:spLocks noGrp="1"/>
          </p:cNvSpPr>
          <p:nvPr>
            <p:ph type="sldNum" sz="quarter" idx="12"/>
          </p:nvPr>
        </p:nvSpPr>
        <p:spPr>
          <a:xfrm>
            <a:off x="4508500" y="6356349"/>
            <a:ext cx="2743200" cy="365125"/>
          </a:xfrm>
          <a:prstGeom prst="rect">
            <a:avLst/>
          </a:prstGeom>
        </p:spPr>
        <p:txBody>
          <a:bodyPr/>
          <a:lstStyle/>
          <a:p>
            <a:fld id="{70C34D71-145B-471B-B963-28EE42248607}" type="slidenum">
              <a:rPr lang="fr-FR" smtClean="0"/>
              <a:t>‹#›</a:t>
            </a:fld>
            <a:endParaRPr lang="fr-FR"/>
          </a:p>
        </p:txBody>
      </p:sp>
    </p:spTree>
    <p:extLst>
      <p:ext uri="{BB962C8B-B14F-4D97-AF65-F5344CB8AC3E}">
        <p14:creationId xmlns:p14="http://schemas.microsoft.com/office/powerpoint/2010/main" val="3274142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8610600" y="6356350"/>
            <a:ext cx="2743200" cy="365125"/>
          </a:xfrm>
          <a:prstGeom prst="rect">
            <a:avLst/>
          </a:prstGeom>
        </p:spPr>
        <p:txBody>
          <a:bodyPr/>
          <a:lstStyle/>
          <a:p>
            <a:fld id="{70C34D71-145B-471B-B963-28EE42248607}" type="slidenum">
              <a:rPr lang="fr-FR" smtClean="0"/>
              <a:t>‹#›</a:t>
            </a:fld>
            <a:endParaRPr lang="fr-FR"/>
          </a:p>
        </p:txBody>
      </p:sp>
    </p:spTree>
    <p:extLst>
      <p:ext uri="{BB962C8B-B14F-4D97-AF65-F5344CB8AC3E}">
        <p14:creationId xmlns:p14="http://schemas.microsoft.com/office/powerpoint/2010/main" val="1569920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normAutofit/>
          </a:bodyPr>
          <a:lstStyle>
            <a:lvl1pPr>
              <a:defRPr sz="2800">
                <a:latin typeface="Arial" panose="020B0604020202020204" pitchFamily="34" charset="0"/>
                <a:cs typeface="Arial" panose="020B0604020202020204" pitchFamily="34" charset="0"/>
              </a:defRPr>
            </a:lvl1pPr>
          </a:lstStyle>
          <a:p>
            <a:r>
              <a:rPr lang="fr-FR" dirty="0"/>
              <a:t>Modifiez le style du titre</a:t>
            </a:r>
          </a:p>
        </p:txBody>
      </p:sp>
      <p:sp>
        <p:nvSpPr>
          <p:cNvPr id="3" name="Espace réservé du contenu 2"/>
          <p:cNvSpPr>
            <a:spLocks noGrp="1"/>
          </p:cNvSpPr>
          <p:nvPr>
            <p:ph idx="1"/>
          </p:nvPr>
        </p:nvSpPr>
        <p:spPr>
          <a:xfrm>
            <a:off x="5183188" y="987425"/>
            <a:ext cx="6172200" cy="4873625"/>
          </a:xfrm>
        </p:spPr>
        <p:txBody>
          <a:bodyP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Modifiez les styles du texte du masque</a:t>
            </a:r>
          </a:p>
        </p:txBody>
      </p:sp>
      <p:sp>
        <p:nvSpPr>
          <p:cNvPr id="5" name="Espace réservé de la date 4"/>
          <p:cNvSpPr>
            <a:spLocks noGrp="1"/>
          </p:cNvSpPr>
          <p:nvPr>
            <p:ph type="dt" sz="half" idx="10"/>
          </p:nvPr>
        </p:nvSpPr>
        <p:spPr/>
        <p:txBody>
          <a:bodyPr/>
          <a:lstStyle/>
          <a:p>
            <a:fld id="{D0835D75-7A1E-4A8A-8EED-165EBB6208E7}" type="datetimeFigureOut">
              <a:rPr lang="fr-FR" smtClean="0"/>
              <a:t>10/04/2020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70C34D71-145B-471B-B963-28EE42248607}" type="slidenum">
              <a:rPr lang="fr-FR" smtClean="0"/>
              <a:t>‹#›</a:t>
            </a:fld>
            <a:endParaRPr lang="fr-FR"/>
          </a:p>
        </p:txBody>
      </p:sp>
    </p:spTree>
    <p:extLst>
      <p:ext uri="{BB962C8B-B14F-4D97-AF65-F5344CB8AC3E}">
        <p14:creationId xmlns:p14="http://schemas.microsoft.com/office/powerpoint/2010/main" val="3209132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70C34D71-145B-471B-B963-28EE42248607}" type="slidenum">
              <a:rPr lang="fr-FR" smtClean="0"/>
              <a:t>‹#›</a:t>
            </a:fld>
            <a:endParaRPr lang="fr-FR"/>
          </a:p>
        </p:txBody>
      </p:sp>
    </p:spTree>
    <p:extLst>
      <p:ext uri="{BB962C8B-B14F-4D97-AF65-F5344CB8AC3E}">
        <p14:creationId xmlns:p14="http://schemas.microsoft.com/office/powerpoint/2010/main" val="294648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35D75-7A1E-4A8A-8EED-165EBB6208E7}" type="datetimeFigureOut">
              <a:rPr lang="fr-FR" smtClean="0"/>
              <a:t>10/04/2020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Tree>
    <p:extLst>
      <p:ext uri="{BB962C8B-B14F-4D97-AF65-F5344CB8AC3E}">
        <p14:creationId xmlns:p14="http://schemas.microsoft.com/office/powerpoint/2010/main" val="904409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8368681-7E1C-4BA1-888A-3117BEEF7480}"/>
                  </a:ext>
                </a:extLst>
              </p14:cNvPr>
              <p14:cNvContentPartPr/>
              <p14:nvPr/>
            </p14:nvContentPartPr>
            <p14:xfrm>
              <a:off x="3201569" y="1250009"/>
              <a:ext cx="360" cy="360"/>
            </p14:xfrm>
          </p:contentPart>
        </mc:Choice>
        <mc:Fallback xmlns="">
          <p:pic>
            <p:nvPicPr>
              <p:cNvPr id="2" name="Ink 1">
                <a:extLst>
                  <a:ext uri="{FF2B5EF4-FFF2-40B4-BE49-F238E27FC236}">
                    <a16:creationId xmlns:a16="http://schemas.microsoft.com/office/drawing/2014/main" id="{58368681-7E1C-4BA1-888A-3117BEEF7480}"/>
                  </a:ext>
                </a:extLst>
              </p:cNvPr>
              <p:cNvPicPr/>
              <p:nvPr/>
            </p:nvPicPr>
            <p:blipFill>
              <a:blip r:embed="rId5"/>
              <a:stretch>
                <a:fillRect/>
              </a:stretch>
            </p:blipFill>
            <p:spPr>
              <a:xfrm>
                <a:off x="3183929" y="1232369"/>
                <a:ext cx="36000" cy="36000"/>
              </a:xfrm>
              <a:prstGeom prst="rect">
                <a:avLst/>
              </a:prstGeom>
            </p:spPr>
          </p:pic>
        </mc:Fallback>
      </mc:AlternateContent>
      <p:pic>
        <p:nvPicPr>
          <p:cNvPr id="5" name="Picture 4">
            <a:extLst>
              <a:ext uri="{FF2B5EF4-FFF2-40B4-BE49-F238E27FC236}">
                <a16:creationId xmlns:a16="http://schemas.microsoft.com/office/drawing/2014/main" id="{D7A51978-0326-47A4-AEDA-FE85124570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1569" y="3017971"/>
            <a:ext cx="4346851" cy="1427642"/>
          </a:xfrm>
          <a:prstGeom prst="rect">
            <a:avLst/>
          </a:prstGeom>
        </p:spPr>
      </p:pic>
      <p:sp>
        <p:nvSpPr>
          <p:cNvPr id="7" name="TextBox 6">
            <a:extLst>
              <a:ext uri="{FF2B5EF4-FFF2-40B4-BE49-F238E27FC236}">
                <a16:creationId xmlns:a16="http://schemas.microsoft.com/office/drawing/2014/main" id="{6838C8EF-814E-4FF3-98EF-1C1C1B86F040}"/>
              </a:ext>
            </a:extLst>
          </p:cNvPr>
          <p:cNvSpPr txBox="1"/>
          <p:nvPr/>
        </p:nvSpPr>
        <p:spPr>
          <a:xfrm>
            <a:off x="2474751" y="1711355"/>
            <a:ext cx="6627303" cy="646331"/>
          </a:xfrm>
          <a:prstGeom prst="rect">
            <a:avLst/>
          </a:prstGeom>
          <a:noFill/>
        </p:spPr>
        <p:txBody>
          <a:bodyPr wrap="square" rtlCol="0">
            <a:spAutoFit/>
          </a:bodyPr>
          <a:lstStyle/>
          <a:p>
            <a:r>
              <a:rPr lang="en-US" sz="3600" dirty="0">
                <a:solidFill>
                  <a:srgbClr val="002060"/>
                </a:solidFill>
              </a:rPr>
              <a:t>Mastering Python for Data Science</a:t>
            </a:r>
          </a:p>
        </p:txBody>
      </p:sp>
      <p:sp>
        <p:nvSpPr>
          <p:cNvPr id="8" name="Rectangle 7">
            <a:extLst>
              <a:ext uri="{FF2B5EF4-FFF2-40B4-BE49-F238E27FC236}">
                <a16:creationId xmlns:a16="http://schemas.microsoft.com/office/drawing/2014/main" id="{60C7CC95-4273-4E1F-9080-E8EF5B27240E}"/>
              </a:ext>
            </a:extLst>
          </p:cNvPr>
          <p:cNvSpPr/>
          <p:nvPr/>
        </p:nvSpPr>
        <p:spPr>
          <a:xfrm>
            <a:off x="9807647" y="6406985"/>
            <a:ext cx="2307939" cy="369332"/>
          </a:xfrm>
          <a:prstGeom prst="rect">
            <a:avLst/>
          </a:prstGeom>
        </p:spPr>
        <p:txBody>
          <a:bodyPr wrap="none">
            <a:spAutoFit/>
          </a:bodyPr>
          <a:lstStyle/>
          <a:p>
            <a:r>
              <a:rPr lang="en-US" u="sng" dirty="0">
                <a:solidFill>
                  <a:srgbClr val="0070C0"/>
                </a:solidFill>
              </a:rPr>
              <a:t>https://aisciences.net/</a:t>
            </a:r>
          </a:p>
        </p:txBody>
      </p:sp>
    </p:spTree>
    <p:extLst>
      <p:ext uri="{BB962C8B-B14F-4D97-AF65-F5344CB8AC3E}">
        <p14:creationId xmlns:p14="http://schemas.microsoft.com/office/powerpoint/2010/main" val="1045695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73072dd2d6_0_53"/>
          <p:cNvSpPr txBox="1">
            <a:spLocks noGrp="1"/>
          </p:cNvSpPr>
          <p:nvPr>
            <p:ph type="title"/>
          </p:nvPr>
        </p:nvSpPr>
        <p:spPr>
          <a:xfrm>
            <a:off x="1231134" y="218114"/>
            <a:ext cx="9729600" cy="696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a:t>Launch Jupyter On Ubuntu</a:t>
            </a:r>
            <a:endParaRPr sz="4000"/>
          </a:p>
        </p:txBody>
      </p:sp>
      <p:pic>
        <p:nvPicPr>
          <p:cNvPr id="117" name="Google Shape;117;g73072dd2d6_0_53"/>
          <p:cNvPicPr preferRelativeResize="0"/>
          <p:nvPr/>
        </p:nvPicPr>
        <p:blipFill>
          <a:blip r:embed="rId3">
            <a:alphaModFix/>
          </a:blip>
          <a:stretch>
            <a:fillRect/>
          </a:stretch>
        </p:blipFill>
        <p:spPr>
          <a:xfrm>
            <a:off x="924025" y="1237250"/>
            <a:ext cx="10606350" cy="755200"/>
          </a:xfrm>
          <a:prstGeom prst="rect">
            <a:avLst/>
          </a:prstGeom>
          <a:noFill/>
          <a:ln>
            <a:noFill/>
          </a:ln>
        </p:spPr>
      </p:pic>
      <p:pic>
        <p:nvPicPr>
          <p:cNvPr id="118" name="Google Shape;118;g73072dd2d6_0_53"/>
          <p:cNvPicPr preferRelativeResize="0"/>
          <p:nvPr/>
        </p:nvPicPr>
        <p:blipFill rotWithShape="1">
          <a:blip r:embed="rId4">
            <a:alphaModFix/>
          </a:blip>
          <a:srcRect/>
          <a:stretch/>
        </p:blipFill>
        <p:spPr>
          <a:xfrm>
            <a:off x="1231125" y="2223448"/>
            <a:ext cx="9245152" cy="4221500"/>
          </a:xfrm>
          <a:prstGeom prst="rect">
            <a:avLst/>
          </a:prstGeom>
          <a:noFill/>
          <a:ln>
            <a:noFill/>
          </a:ln>
        </p:spPr>
      </p:pic>
      <p:pic>
        <p:nvPicPr>
          <p:cNvPr id="5" name="Picture 4">
            <a:extLst>
              <a:ext uri="{FF2B5EF4-FFF2-40B4-BE49-F238E27FC236}">
                <a16:creationId xmlns:a16="http://schemas.microsoft.com/office/drawing/2014/main" id="{F1D62922-45BD-484D-B232-403B2FD970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73072dd2d6_0_61"/>
          <p:cNvSpPr txBox="1">
            <a:spLocks noGrp="1"/>
          </p:cNvSpPr>
          <p:nvPr>
            <p:ph type="title"/>
          </p:nvPr>
        </p:nvSpPr>
        <p:spPr>
          <a:xfrm>
            <a:off x="1231134" y="218114"/>
            <a:ext cx="9729600" cy="696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a:t>Installing Python on macOS</a:t>
            </a:r>
            <a:endParaRPr/>
          </a:p>
        </p:txBody>
      </p:sp>
      <p:sp>
        <p:nvSpPr>
          <p:cNvPr id="124" name="Google Shape;124;g73072dd2d6_0_61"/>
          <p:cNvSpPr/>
          <p:nvPr/>
        </p:nvSpPr>
        <p:spPr>
          <a:xfrm>
            <a:off x="3636624" y="6406975"/>
            <a:ext cx="517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dirty="0">
                <a:solidFill>
                  <a:srgbClr val="0070C0"/>
                </a:solidFill>
                <a:latin typeface="Calibri"/>
                <a:ea typeface="Calibri"/>
                <a:cs typeface="Calibri"/>
                <a:sym typeface="Calibri"/>
              </a:rPr>
              <a:t>https://www.anaconda.com/distribution/#macos</a:t>
            </a:r>
            <a:endParaRPr dirty="0"/>
          </a:p>
        </p:txBody>
      </p:sp>
      <p:pic>
        <p:nvPicPr>
          <p:cNvPr id="125" name="Google Shape;125;g73072dd2d6_0_61"/>
          <p:cNvPicPr preferRelativeResize="0"/>
          <p:nvPr/>
        </p:nvPicPr>
        <p:blipFill>
          <a:blip r:embed="rId3">
            <a:alphaModFix/>
          </a:blip>
          <a:stretch>
            <a:fillRect/>
          </a:stretch>
        </p:blipFill>
        <p:spPr>
          <a:xfrm>
            <a:off x="729900" y="1066814"/>
            <a:ext cx="11060878" cy="5187761"/>
          </a:xfrm>
          <a:prstGeom prst="rect">
            <a:avLst/>
          </a:prstGeom>
          <a:noFill/>
          <a:ln>
            <a:noFill/>
          </a:ln>
        </p:spPr>
      </p:pic>
      <p:pic>
        <p:nvPicPr>
          <p:cNvPr id="5" name="Picture 4">
            <a:extLst>
              <a:ext uri="{FF2B5EF4-FFF2-40B4-BE49-F238E27FC236}">
                <a16:creationId xmlns:a16="http://schemas.microsoft.com/office/drawing/2014/main" id="{1D547B95-D54C-4A79-AA5D-11F734383F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73072dd2d6_0_81"/>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a:t>Launch Jupyter On macOS</a:t>
            </a:r>
            <a:endParaRPr sz="4000"/>
          </a:p>
        </p:txBody>
      </p:sp>
      <p:sp>
        <p:nvSpPr>
          <p:cNvPr id="131" name="Google Shape;131;g73072dd2d6_0_81"/>
          <p:cNvSpPr txBox="1">
            <a:spLocks noGrp="1"/>
          </p:cNvSpPr>
          <p:nvPr>
            <p:ph type="body" idx="1"/>
          </p:nvPr>
        </p:nvSpPr>
        <p:spPr>
          <a:xfrm>
            <a:off x="838200" y="1299400"/>
            <a:ext cx="10515600" cy="48774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sz="1800"/>
              <a:t>You'll find Anaconda Navigator in Launchpad (and also in the Applications folder). Drag it to the Dock if you want to have it readily available.Then, click the Launch button below the notebook icon on the Navigator</a:t>
            </a:r>
            <a:endParaRPr sz="1800"/>
          </a:p>
        </p:txBody>
      </p:sp>
      <p:pic>
        <p:nvPicPr>
          <p:cNvPr id="132" name="Google Shape;132;g73072dd2d6_0_81"/>
          <p:cNvPicPr preferRelativeResize="0"/>
          <p:nvPr/>
        </p:nvPicPr>
        <p:blipFill rotWithShape="1">
          <a:blip r:embed="rId3">
            <a:alphaModFix/>
          </a:blip>
          <a:srcRect l="4657" r="4557"/>
          <a:stretch/>
        </p:blipFill>
        <p:spPr>
          <a:xfrm>
            <a:off x="2349180" y="2214243"/>
            <a:ext cx="7204499" cy="4461650"/>
          </a:xfrm>
          <a:prstGeom prst="rect">
            <a:avLst/>
          </a:prstGeom>
          <a:noFill/>
          <a:ln>
            <a:noFill/>
          </a:ln>
        </p:spPr>
      </p:pic>
      <p:pic>
        <p:nvPicPr>
          <p:cNvPr id="5" name="Picture 4">
            <a:extLst>
              <a:ext uri="{FF2B5EF4-FFF2-40B4-BE49-F238E27FC236}">
                <a16:creationId xmlns:a16="http://schemas.microsoft.com/office/drawing/2014/main" id="{2AC5DC65-E789-426D-B930-81234B01A1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a:t>Launch Jupyter On macOS</a:t>
            </a:r>
            <a:endParaRPr sz="4000"/>
          </a:p>
        </p:txBody>
      </p:sp>
      <p:pic>
        <p:nvPicPr>
          <p:cNvPr id="138" name="Google Shape;138;g73072dd2d6_0_95"/>
          <p:cNvPicPr preferRelativeResize="0"/>
          <p:nvPr/>
        </p:nvPicPr>
        <p:blipFill rotWithShape="1">
          <a:blip r:embed="rId3">
            <a:alphaModFix/>
          </a:blip>
          <a:srcRect l="4866" r="4848"/>
          <a:stretch/>
        </p:blipFill>
        <p:spPr>
          <a:xfrm>
            <a:off x="1501550" y="1140625"/>
            <a:ext cx="8438050" cy="5235008"/>
          </a:xfrm>
          <a:prstGeom prst="rect">
            <a:avLst/>
          </a:prstGeom>
          <a:noFill/>
          <a:ln>
            <a:noFill/>
          </a:ln>
        </p:spPr>
      </p:pic>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Variables and operators</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
        <p:nvSpPr>
          <p:cNvPr id="2" name="Rectangle 1">
            <a:extLst>
              <a:ext uri="{FF2B5EF4-FFF2-40B4-BE49-F238E27FC236}">
                <a16:creationId xmlns:a16="http://schemas.microsoft.com/office/drawing/2014/main" id="{BB99D9CE-C926-4455-9B65-16DA3880C860}"/>
              </a:ext>
            </a:extLst>
          </p:cNvPr>
          <p:cNvSpPr/>
          <p:nvPr/>
        </p:nvSpPr>
        <p:spPr>
          <a:xfrm>
            <a:off x="1001086" y="1205647"/>
            <a:ext cx="6096000" cy="923330"/>
          </a:xfrm>
          <a:prstGeom prst="rect">
            <a:avLst/>
          </a:prstGeom>
        </p:spPr>
        <p:txBody>
          <a:bodyPr>
            <a:spAutoFit/>
          </a:bodyPr>
          <a:lstStyle/>
          <a:p>
            <a:r>
              <a:rPr lang="en-US" dirty="0">
                <a:solidFill>
                  <a:schemeClr val="accent2">
                    <a:lumMod val="50000"/>
                  </a:schemeClr>
                </a:solidFill>
              </a:rPr>
              <a:t>x = 2           	# int</a:t>
            </a:r>
          </a:p>
          <a:p>
            <a:r>
              <a:rPr lang="en-US" dirty="0">
                <a:solidFill>
                  <a:schemeClr val="accent2">
                    <a:lumMod val="50000"/>
                  </a:schemeClr>
                </a:solidFill>
              </a:rPr>
              <a:t>y = 5		# int</a:t>
            </a:r>
          </a:p>
          <a:p>
            <a:r>
              <a:rPr lang="en-US" dirty="0" err="1">
                <a:solidFill>
                  <a:schemeClr val="accent2">
                    <a:lumMod val="50000"/>
                  </a:schemeClr>
                </a:solidFill>
              </a:rPr>
              <a:t>xy</a:t>
            </a:r>
            <a:r>
              <a:rPr lang="en-US" dirty="0">
                <a:solidFill>
                  <a:schemeClr val="accent2">
                    <a:lumMod val="50000"/>
                  </a:schemeClr>
                </a:solidFill>
              </a:rPr>
              <a:t> = 7.2		# float</a:t>
            </a:r>
          </a:p>
        </p:txBody>
      </p:sp>
      <p:sp>
        <p:nvSpPr>
          <p:cNvPr id="3" name="Rectangle 2">
            <a:extLst>
              <a:ext uri="{FF2B5EF4-FFF2-40B4-BE49-F238E27FC236}">
                <a16:creationId xmlns:a16="http://schemas.microsoft.com/office/drawing/2014/main" id="{54828B91-D0B5-4170-8906-31487A22A991}"/>
              </a:ext>
            </a:extLst>
          </p:cNvPr>
          <p:cNvSpPr/>
          <p:nvPr/>
        </p:nvSpPr>
        <p:spPr>
          <a:xfrm>
            <a:off x="1001086" y="2128977"/>
            <a:ext cx="4149754" cy="369332"/>
          </a:xfrm>
          <a:prstGeom prst="rect">
            <a:avLst/>
          </a:prstGeom>
        </p:spPr>
        <p:txBody>
          <a:bodyPr wrap="square">
            <a:spAutoFit/>
          </a:bodyPr>
          <a:lstStyle/>
          <a:p>
            <a:r>
              <a:rPr lang="en-US" dirty="0" err="1">
                <a:solidFill>
                  <a:schemeClr val="accent5">
                    <a:lumMod val="75000"/>
                  </a:schemeClr>
                </a:solidFill>
              </a:rPr>
              <a:t>a,b</a:t>
            </a:r>
            <a:r>
              <a:rPr lang="en-US" dirty="0">
                <a:solidFill>
                  <a:schemeClr val="accent5">
                    <a:lumMod val="75000"/>
                  </a:schemeClr>
                </a:solidFill>
              </a:rPr>
              <a:t> = 4,5.0	# multiple assignment</a:t>
            </a:r>
          </a:p>
        </p:txBody>
      </p:sp>
      <p:sp>
        <p:nvSpPr>
          <p:cNvPr id="6" name="Rectangle 5">
            <a:extLst>
              <a:ext uri="{FF2B5EF4-FFF2-40B4-BE49-F238E27FC236}">
                <a16:creationId xmlns:a16="http://schemas.microsoft.com/office/drawing/2014/main" id="{920AC37C-2110-4E5C-AF60-0AC70E4021A1}"/>
              </a:ext>
            </a:extLst>
          </p:cNvPr>
          <p:cNvSpPr/>
          <p:nvPr/>
        </p:nvSpPr>
        <p:spPr>
          <a:xfrm>
            <a:off x="1001086" y="2498309"/>
            <a:ext cx="4149754" cy="646331"/>
          </a:xfrm>
          <a:prstGeom prst="rect">
            <a:avLst/>
          </a:prstGeom>
        </p:spPr>
        <p:txBody>
          <a:bodyPr wrap="square">
            <a:spAutoFit/>
          </a:bodyPr>
          <a:lstStyle/>
          <a:p>
            <a:r>
              <a:rPr lang="en-US" dirty="0">
                <a:solidFill>
                  <a:schemeClr val="tx1">
                    <a:lumMod val="50000"/>
                    <a:lumOff val="50000"/>
                  </a:schemeClr>
                </a:solidFill>
              </a:rPr>
              <a:t>print(type(a))	# &lt;class 'int’&gt;</a:t>
            </a:r>
          </a:p>
          <a:p>
            <a:r>
              <a:rPr lang="en-US" dirty="0">
                <a:solidFill>
                  <a:schemeClr val="tx1">
                    <a:lumMod val="50000"/>
                    <a:lumOff val="50000"/>
                  </a:schemeClr>
                </a:solidFill>
              </a:rPr>
              <a:t>Print(type(b))	# &lt;class ‘float'&gt;</a:t>
            </a:r>
          </a:p>
        </p:txBody>
      </p:sp>
      <p:sp>
        <p:nvSpPr>
          <p:cNvPr id="7" name="Rectangle 6">
            <a:extLst>
              <a:ext uri="{FF2B5EF4-FFF2-40B4-BE49-F238E27FC236}">
                <a16:creationId xmlns:a16="http://schemas.microsoft.com/office/drawing/2014/main" id="{D47AE9F0-E604-4A92-BF3A-8A4C9153CD12}"/>
              </a:ext>
            </a:extLst>
          </p:cNvPr>
          <p:cNvSpPr/>
          <p:nvPr/>
        </p:nvSpPr>
        <p:spPr>
          <a:xfrm>
            <a:off x="1001086" y="3144640"/>
            <a:ext cx="5013820" cy="2308324"/>
          </a:xfrm>
          <a:prstGeom prst="rect">
            <a:avLst/>
          </a:prstGeom>
        </p:spPr>
        <p:txBody>
          <a:bodyPr wrap="square">
            <a:spAutoFit/>
          </a:bodyPr>
          <a:lstStyle/>
          <a:p>
            <a:r>
              <a:rPr lang="en-US" dirty="0">
                <a:solidFill>
                  <a:schemeClr val="accent6">
                    <a:lumMod val="75000"/>
                  </a:schemeClr>
                </a:solidFill>
              </a:rPr>
              <a:t>del x		# deletes x</a:t>
            </a:r>
          </a:p>
          <a:p>
            <a:r>
              <a:rPr lang="en-US" dirty="0">
                <a:solidFill>
                  <a:schemeClr val="accent6">
                    <a:lumMod val="75000"/>
                  </a:schemeClr>
                </a:solidFill>
              </a:rPr>
              <a:t>print(x)		# error</a:t>
            </a:r>
          </a:p>
          <a:p>
            <a:r>
              <a:rPr lang="en-US" b="1" dirty="0">
                <a:solidFill>
                  <a:schemeClr val="accent6">
                    <a:lumMod val="75000"/>
                  </a:schemeClr>
                </a:solidFill>
              </a:rPr>
              <a:t>-------------------------------------------------------</a:t>
            </a:r>
            <a:r>
              <a:rPr lang="en-US" dirty="0">
                <a:solidFill>
                  <a:schemeClr val="accent6">
                    <a:lumMod val="75000"/>
                  </a:schemeClr>
                </a:solidFill>
              </a:rPr>
              <a:t> </a:t>
            </a:r>
            <a:r>
              <a:rPr lang="en-US" b="1" dirty="0" err="1">
                <a:solidFill>
                  <a:schemeClr val="accent6">
                    <a:lumMod val="75000"/>
                  </a:schemeClr>
                </a:solidFill>
              </a:rPr>
              <a:t>NameError</a:t>
            </a:r>
            <a:r>
              <a:rPr lang="en-US" dirty="0">
                <a:solidFill>
                  <a:schemeClr val="accent6">
                    <a:lumMod val="75000"/>
                  </a:schemeClr>
                </a:solidFill>
              </a:rPr>
              <a:t> Traceback (most recent call last) </a:t>
            </a:r>
            <a:r>
              <a:rPr lang="en-US" b="1" dirty="0">
                <a:solidFill>
                  <a:schemeClr val="accent6">
                    <a:lumMod val="75000"/>
                  </a:schemeClr>
                </a:solidFill>
              </a:rPr>
              <a:t>&lt;ipython-input-10-6fcf9dfbd479&gt;</a:t>
            </a:r>
            <a:r>
              <a:rPr lang="en-US" dirty="0">
                <a:solidFill>
                  <a:schemeClr val="accent6">
                    <a:lumMod val="75000"/>
                  </a:schemeClr>
                </a:solidFill>
              </a:rPr>
              <a:t> in &lt;module&gt; </a:t>
            </a:r>
            <a:r>
              <a:rPr lang="en-US" b="1" dirty="0">
                <a:solidFill>
                  <a:schemeClr val="accent6">
                    <a:lumMod val="75000"/>
                  </a:schemeClr>
                </a:solidFill>
              </a:rPr>
              <a:t>----&gt; 1 </a:t>
            </a:r>
            <a:r>
              <a:rPr lang="en-US" dirty="0">
                <a:solidFill>
                  <a:schemeClr val="accent6">
                    <a:lumMod val="75000"/>
                  </a:schemeClr>
                </a:solidFill>
              </a:rPr>
              <a:t>x </a:t>
            </a:r>
            <a:r>
              <a:rPr lang="en-US" b="1" dirty="0" err="1">
                <a:solidFill>
                  <a:schemeClr val="accent6">
                    <a:lumMod val="75000"/>
                  </a:schemeClr>
                </a:solidFill>
              </a:rPr>
              <a:t>NameError</a:t>
            </a:r>
            <a:r>
              <a:rPr lang="en-US" dirty="0">
                <a:solidFill>
                  <a:schemeClr val="accent6">
                    <a:lumMod val="75000"/>
                  </a:schemeClr>
                </a:solidFill>
              </a:rPr>
              <a:t>: name 'x' is not defined</a:t>
            </a:r>
          </a:p>
          <a:p>
            <a:endParaRPr lang="en-US" dirty="0">
              <a:solidFill>
                <a:schemeClr val="accent6">
                  <a:lumMod val="75000"/>
                </a:schemeClr>
              </a:solidFill>
            </a:endParaRPr>
          </a:p>
          <a:p>
            <a:r>
              <a:rPr lang="en-US" dirty="0">
                <a:solidFill>
                  <a:srgbClr val="0070C0"/>
                </a:solidFill>
              </a:rPr>
              <a:t>Variable name cannot start with a digit</a:t>
            </a:r>
          </a:p>
        </p:txBody>
      </p:sp>
      <p:graphicFrame>
        <p:nvGraphicFramePr>
          <p:cNvPr id="8" name="Table 7">
            <a:extLst>
              <a:ext uri="{FF2B5EF4-FFF2-40B4-BE49-F238E27FC236}">
                <a16:creationId xmlns:a16="http://schemas.microsoft.com/office/drawing/2014/main" id="{B7239D92-7663-49F3-8F03-C16B0BBF9421}"/>
              </a:ext>
            </a:extLst>
          </p:cNvPr>
          <p:cNvGraphicFramePr>
            <a:graphicFrameLocks noGrp="1"/>
          </p:cNvGraphicFramePr>
          <p:nvPr>
            <p:extLst>
              <p:ext uri="{D42A27DB-BD31-4B8C-83A1-F6EECF244321}">
                <p14:modId xmlns:p14="http://schemas.microsoft.com/office/powerpoint/2010/main" val="3647324054"/>
              </p:ext>
            </p:extLst>
          </p:nvPr>
        </p:nvGraphicFramePr>
        <p:xfrm>
          <a:off x="7784983" y="1205646"/>
          <a:ext cx="3336024" cy="3861304"/>
        </p:xfrm>
        <a:graphic>
          <a:graphicData uri="http://schemas.openxmlformats.org/drawingml/2006/table">
            <a:tbl>
              <a:tblPr/>
              <a:tblGrid>
                <a:gridCol w="1668012">
                  <a:extLst>
                    <a:ext uri="{9D8B030D-6E8A-4147-A177-3AD203B41FA5}">
                      <a16:colId xmlns:a16="http://schemas.microsoft.com/office/drawing/2014/main" val="947454165"/>
                    </a:ext>
                  </a:extLst>
                </a:gridCol>
                <a:gridCol w="1668012">
                  <a:extLst>
                    <a:ext uri="{9D8B030D-6E8A-4147-A177-3AD203B41FA5}">
                      <a16:colId xmlns:a16="http://schemas.microsoft.com/office/drawing/2014/main" val="733529897"/>
                    </a:ext>
                  </a:extLst>
                </a:gridCol>
              </a:tblGrid>
              <a:tr h="482663">
                <a:tc>
                  <a:txBody>
                    <a:bodyPr/>
                    <a:lstStyle/>
                    <a:p>
                      <a:pPr algn="r" fontAlgn="ctr"/>
                      <a:r>
                        <a:rPr lang="en-US" b="1">
                          <a:effectLst/>
                        </a:rPr>
                        <a:t>Symbol</a:t>
                      </a:r>
                    </a:p>
                  </a:txBody>
                  <a:tcPr anchor="ctr">
                    <a:lnL>
                      <a:noFill/>
                    </a:lnL>
                    <a:lnR>
                      <a:noFill/>
                    </a:lnR>
                    <a:lnT>
                      <a:noFill/>
                    </a:lnT>
                    <a:lnB>
                      <a:noFill/>
                    </a:lnB>
                  </a:tcPr>
                </a:tc>
                <a:tc>
                  <a:txBody>
                    <a:bodyPr/>
                    <a:lstStyle/>
                    <a:p>
                      <a:pPr algn="r" fontAlgn="ctr"/>
                      <a:r>
                        <a:rPr lang="en-US" b="1">
                          <a:effectLst/>
                        </a:rPr>
                        <a:t>Task Performed</a:t>
                      </a:r>
                    </a:p>
                  </a:txBody>
                  <a:tcPr anchor="ctr">
                    <a:lnL>
                      <a:noFill/>
                    </a:lnL>
                    <a:lnR>
                      <a:noFill/>
                    </a:lnR>
                    <a:lnT>
                      <a:noFill/>
                    </a:lnT>
                    <a:lnB>
                      <a:noFill/>
                    </a:lnB>
                  </a:tcPr>
                </a:tc>
                <a:extLst>
                  <a:ext uri="{0D108BD9-81ED-4DB2-BD59-A6C34878D82A}">
                    <a16:rowId xmlns:a16="http://schemas.microsoft.com/office/drawing/2014/main" val="1011391736"/>
                  </a:ext>
                </a:extLst>
              </a:tr>
              <a:tr h="482663">
                <a:tc>
                  <a:txBody>
                    <a:bodyPr/>
                    <a:lstStyle/>
                    <a:p>
                      <a:pPr algn="r" fontAlgn="ctr"/>
                      <a:r>
                        <a:rPr lang="en-US" dirty="0">
                          <a:effectLst/>
                        </a:rPr>
                        <a:t>+</a:t>
                      </a:r>
                    </a:p>
                  </a:txBody>
                  <a:tcPr anchor="ctr">
                    <a:lnL>
                      <a:noFill/>
                    </a:lnL>
                    <a:lnR>
                      <a:noFill/>
                    </a:lnR>
                    <a:lnT>
                      <a:noFill/>
                    </a:lnT>
                    <a:lnB>
                      <a:noFill/>
                    </a:lnB>
                    <a:solidFill>
                      <a:srgbClr val="F5F5F5"/>
                    </a:solidFill>
                  </a:tcPr>
                </a:tc>
                <a:tc>
                  <a:txBody>
                    <a:bodyPr/>
                    <a:lstStyle/>
                    <a:p>
                      <a:pPr algn="r" fontAlgn="ctr"/>
                      <a:r>
                        <a:rPr lang="en-US">
                          <a:effectLst/>
                        </a:rPr>
                        <a:t>Addition</a:t>
                      </a:r>
                    </a:p>
                  </a:txBody>
                  <a:tcPr anchor="ctr">
                    <a:lnL>
                      <a:noFill/>
                    </a:lnL>
                    <a:lnR>
                      <a:noFill/>
                    </a:lnR>
                    <a:lnT>
                      <a:noFill/>
                    </a:lnT>
                    <a:lnB>
                      <a:noFill/>
                    </a:lnB>
                    <a:solidFill>
                      <a:srgbClr val="F5F5F5"/>
                    </a:solidFill>
                  </a:tcPr>
                </a:tc>
                <a:extLst>
                  <a:ext uri="{0D108BD9-81ED-4DB2-BD59-A6C34878D82A}">
                    <a16:rowId xmlns:a16="http://schemas.microsoft.com/office/drawing/2014/main" val="621110311"/>
                  </a:ext>
                </a:extLst>
              </a:tr>
              <a:tr h="482663">
                <a:tc>
                  <a:txBody>
                    <a:bodyPr/>
                    <a:lstStyle/>
                    <a:p>
                      <a:pPr algn="r" fontAlgn="ctr"/>
                      <a:r>
                        <a:rPr lang="en-US">
                          <a:effectLst/>
                        </a:rPr>
                        <a:t>-</a:t>
                      </a:r>
                    </a:p>
                  </a:txBody>
                  <a:tcPr anchor="ctr">
                    <a:lnL>
                      <a:noFill/>
                    </a:lnL>
                    <a:lnR>
                      <a:noFill/>
                    </a:lnR>
                    <a:lnT>
                      <a:noFill/>
                    </a:lnT>
                    <a:lnB>
                      <a:noFill/>
                    </a:lnB>
                  </a:tcPr>
                </a:tc>
                <a:tc>
                  <a:txBody>
                    <a:bodyPr/>
                    <a:lstStyle/>
                    <a:p>
                      <a:pPr algn="r" fontAlgn="ctr"/>
                      <a:r>
                        <a:rPr lang="en-US">
                          <a:effectLst/>
                        </a:rPr>
                        <a:t>Subtraction</a:t>
                      </a:r>
                    </a:p>
                  </a:txBody>
                  <a:tcPr anchor="ctr">
                    <a:lnL>
                      <a:noFill/>
                    </a:lnL>
                    <a:lnR>
                      <a:noFill/>
                    </a:lnR>
                    <a:lnT>
                      <a:noFill/>
                    </a:lnT>
                    <a:lnB>
                      <a:noFill/>
                    </a:lnB>
                  </a:tcPr>
                </a:tc>
                <a:extLst>
                  <a:ext uri="{0D108BD9-81ED-4DB2-BD59-A6C34878D82A}">
                    <a16:rowId xmlns:a16="http://schemas.microsoft.com/office/drawing/2014/main" val="605690602"/>
                  </a:ext>
                </a:extLst>
              </a:tr>
              <a:tr h="482663">
                <a:tc>
                  <a:txBody>
                    <a:bodyPr/>
                    <a:lstStyle/>
                    <a:p>
                      <a:pPr algn="r" fontAlgn="ctr"/>
                      <a:r>
                        <a:rPr lang="en-US">
                          <a:effectLst/>
                        </a:rPr>
                        <a:t>/</a:t>
                      </a:r>
                    </a:p>
                  </a:txBody>
                  <a:tcPr anchor="ctr">
                    <a:lnL>
                      <a:noFill/>
                    </a:lnL>
                    <a:lnR>
                      <a:noFill/>
                    </a:lnR>
                    <a:lnT>
                      <a:noFill/>
                    </a:lnT>
                    <a:lnB>
                      <a:noFill/>
                    </a:lnB>
                    <a:solidFill>
                      <a:srgbClr val="F5F5F5"/>
                    </a:solidFill>
                  </a:tcPr>
                </a:tc>
                <a:tc>
                  <a:txBody>
                    <a:bodyPr/>
                    <a:lstStyle/>
                    <a:p>
                      <a:pPr algn="r" fontAlgn="ctr"/>
                      <a:r>
                        <a:rPr lang="en-US" dirty="0">
                          <a:effectLst/>
                        </a:rPr>
                        <a:t>division</a:t>
                      </a:r>
                    </a:p>
                  </a:txBody>
                  <a:tcPr anchor="ctr">
                    <a:lnL>
                      <a:noFill/>
                    </a:lnL>
                    <a:lnR>
                      <a:noFill/>
                    </a:lnR>
                    <a:lnT>
                      <a:noFill/>
                    </a:lnT>
                    <a:lnB>
                      <a:noFill/>
                    </a:lnB>
                    <a:solidFill>
                      <a:srgbClr val="F5F5F5"/>
                    </a:solidFill>
                  </a:tcPr>
                </a:tc>
                <a:extLst>
                  <a:ext uri="{0D108BD9-81ED-4DB2-BD59-A6C34878D82A}">
                    <a16:rowId xmlns:a16="http://schemas.microsoft.com/office/drawing/2014/main" val="2998118408"/>
                  </a:ext>
                </a:extLst>
              </a:tr>
              <a:tr h="482663">
                <a:tc>
                  <a:txBody>
                    <a:bodyPr/>
                    <a:lstStyle/>
                    <a:p>
                      <a:pPr algn="r" fontAlgn="ctr"/>
                      <a:r>
                        <a:rPr lang="en-US">
                          <a:effectLst/>
                        </a:rPr>
                        <a:t>%</a:t>
                      </a:r>
                    </a:p>
                  </a:txBody>
                  <a:tcPr anchor="ctr">
                    <a:lnL>
                      <a:noFill/>
                    </a:lnL>
                    <a:lnR>
                      <a:noFill/>
                    </a:lnR>
                    <a:lnT>
                      <a:noFill/>
                    </a:lnT>
                    <a:lnB>
                      <a:noFill/>
                    </a:lnB>
                  </a:tcPr>
                </a:tc>
                <a:tc>
                  <a:txBody>
                    <a:bodyPr/>
                    <a:lstStyle/>
                    <a:p>
                      <a:pPr algn="r" fontAlgn="ctr"/>
                      <a:r>
                        <a:rPr lang="en-US">
                          <a:effectLst/>
                        </a:rPr>
                        <a:t>mod</a:t>
                      </a:r>
                    </a:p>
                  </a:txBody>
                  <a:tcPr anchor="ctr">
                    <a:lnL>
                      <a:noFill/>
                    </a:lnL>
                    <a:lnR>
                      <a:noFill/>
                    </a:lnR>
                    <a:lnT>
                      <a:noFill/>
                    </a:lnT>
                    <a:lnB>
                      <a:noFill/>
                    </a:lnB>
                  </a:tcPr>
                </a:tc>
                <a:extLst>
                  <a:ext uri="{0D108BD9-81ED-4DB2-BD59-A6C34878D82A}">
                    <a16:rowId xmlns:a16="http://schemas.microsoft.com/office/drawing/2014/main" val="1195457376"/>
                  </a:ext>
                </a:extLst>
              </a:tr>
              <a:tr h="482663">
                <a:tc>
                  <a:txBody>
                    <a:bodyPr/>
                    <a:lstStyle/>
                    <a:p>
                      <a:pPr algn="r" fontAlgn="ctr"/>
                      <a:r>
                        <a:rPr lang="en-US">
                          <a:effectLst/>
                        </a:rPr>
                        <a:t>*</a:t>
                      </a:r>
                    </a:p>
                  </a:txBody>
                  <a:tcPr anchor="ctr">
                    <a:lnL>
                      <a:noFill/>
                    </a:lnL>
                    <a:lnR>
                      <a:noFill/>
                    </a:lnR>
                    <a:lnT>
                      <a:noFill/>
                    </a:lnT>
                    <a:lnB>
                      <a:noFill/>
                    </a:lnB>
                    <a:solidFill>
                      <a:srgbClr val="F5F5F5"/>
                    </a:solidFill>
                  </a:tcPr>
                </a:tc>
                <a:tc>
                  <a:txBody>
                    <a:bodyPr/>
                    <a:lstStyle/>
                    <a:p>
                      <a:pPr algn="r" fontAlgn="ctr"/>
                      <a:r>
                        <a:rPr lang="en-US">
                          <a:effectLst/>
                        </a:rPr>
                        <a:t>multiplication</a:t>
                      </a:r>
                    </a:p>
                  </a:txBody>
                  <a:tcPr anchor="ctr">
                    <a:lnL>
                      <a:noFill/>
                    </a:lnL>
                    <a:lnR>
                      <a:noFill/>
                    </a:lnR>
                    <a:lnT>
                      <a:noFill/>
                    </a:lnT>
                    <a:lnB>
                      <a:noFill/>
                    </a:lnB>
                    <a:solidFill>
                      <a:srgbClr val="F5F5F5"/>
                    </a:solidFill>
                  </a:tcPr>
                </a:tc>
                <a:extLst>
                  <a:ext uri="{0D108BD9-81ED-4DB2-BD59-A6C34878D82A}">
                    <a16:rowId xmlns:a16="http://schemas.microsoft.com/office/drawing/2014/main" val="766357293"/>
                  </a:ext>
                </a:extLst>
              </a:tr>
              <a:tr h="482663">
                <a:tc>
                  <a:txBody>
                    <a:bodyPr/>
                    <a:lstStyle/>
                    <a:p>
                      <a:pPr algn="r" fontAlgn="ctr"/>
                      <a:r>
                        <a:rPr lang="en-US">
                          <a:effectLst/>
                        </a:rPr>
                        <a:t>//</a:t>
                      </a:r>
                    </a:p>
                  </a:txBody>
                  <a:tcPr anchor="ctr">
                    <a:lnL>
                      <a:noFill/>
                    </a:lnL>
                    <a:lnR>
                      <a:noFill/>
                    </a:lnR>
                    <a:lnT>
                      <a:noFill/>
                    </a:lnT>
                    <a:lnB>
                      <a:noFill/>
                    </a:lnB>
                  </a:tcPr>
                </a:tc>
                <a:tc>
                  <a:txBody>
                    <a:bodyPr/>
                    <a:lstStyle/>
                    <a:p>
                      <a:pPr algn="r" fontAlgn="ctr"/>
                      <a:r>
                        <a:rPr lang="en-US">
                          <a:effectLst/>
                        </a:rPr>
                        <a:t>floor division</a:t>
                      </a:r>
                    </a:p>
                  </a:txBody>
                  <a:tcPr anchor="ctr">
                    <a:lnL>
                      <a:noFill/>
                    </a:lnL>
                    <a:lnR>
                      <a:noFill/>
                    </a:lnR>
                    <a:lnT>
                      <a:noFill/>
                    </a:lnT>
                    <a:lnB>
                      <a:noFill/>
                    </a:lnB>
                  </a:tcPr>
                </a:tc>
                <a:extLst>
                  <a:ext uri="{0D108BD9-81ED-4DB2-BD59-A6C34878D82A}">
                    <a16:rowId xmlns:a16="http://schemas.microsoft.com/office/drawing/2014/main" val="2090249339"/>
                  </a:ext>
                </a:extLst>
              </a:tr>
              <a:tr h="482663">
                <a:tc>
                  <a:txBody>
                    <a:bodyPr/>
                    <a:lstStyle/>
                    <a:p>
                      <a:pPr algn="r" fontAlgn="ctr"/>
                      <a:r>
                        <a:rPr lang="en-US">
                          <a:effectLst/>
                        </a:rPr>
                        <a:t>**</a:t>
                      </a:r>
                    </a:p>
                  </a:txBody>
                  <a:tcPr anchor="ctr">
                    <a:lnL>
                      <a:noFill/>
                    </a:lnL>
                    <a:lnR>
                      <a:noFill/>
                    </a:lnR>
                    <a:lnT>
                      <a:noFill/>
                    </a:lnT>
                    <a:lnB>
                      <a:noFill/>
                    </a:lnB>
                    <a:solidFill>
                      <a:srgbClr val="F5F5F5"/>
                    </a:solidFill>
                  </a:tcPr>
                </a:tc>
                <a:tc>
                  <a:txBody>
                    <a:bodyPr/>
                    <a:lstStyle/>
                    <a:p>
                      <a:pPr algn="r" fontAlgn="ctr"/>
                      <a:r>
                        <a:rPr lang="en-US" dirty="0">
                          <a:effectLst/>
                        </a:rPr>
                        <a:t>to the power of</a:t>
                      </a:r>
                    </a:p>
                  </a:txBody>
                  <a:tcPr anchor="ctr">
                    <a:lnL>
                      <a:noFill/>
                    </a:lnL>
                    <a:lnR>
                      <a:noFill/>
                    </a:lnR>
                    <a:lnT>
                      <a:noFill/>
                    </a:lnT>
                    <a:lnB>
                      <a:noFill/>
                    </a:lnB>
                    <a:solidFill>
                      <a:srgbClr val="F5F5F5"/>
                    </a:solidFill>
                  </a:tcPr>
                </a:tc>
                <a:extLst>
                  <a:ext uri="{0D108BD9-81ED-4DB2-BD59-A6C34878D82A}">
                    <a16:rowId xmlns:a16="http://schemas.microsoft.com/office/drawing/2014/main" val="3073562756"/>
                  </a:ext>
                </a:extLst>
              </a:tr>
            </a:tbl>
          </a:graphicData>
        </a:graphic>
      </p:graphicFrame>
      <p:sp>
        <p:nvSpPr>
          <p:cNvPr id="11" name="Rectangle 10">
            <a:extLst>
              <a:ext uri="{FF2B5EF4-FFF2-40B4-BE49-F238E27FC236}">
                <a16:creationId xmlns:a16="http://schemas.microsoft.com/office/drawing/2014/main" id="{7DA87624-E271-45F4-B34A-F10FA3587AF0}"/>
              </a:ext>
            </a:extLst>
          </p:cNvPr>
          <p:cNvSpPr/>
          <p:nvPr/>
        </p:nvSpPr>
        <p:spPr>
          <a:xfrm>
            <a:off x="950753" y="6308209"/>
            <a:ext cx="6800675" cy="369332"/>
          </a:xfrm>
          <a:prstGeom prst="rect">
            <a:avLst/>
          </a:prstGeom>
        </p:spPr>
        <p:txBody>
          <a:bodyPr wrap="square">
            <a:spAutoFit/>
          </a:bodyPr>
          <a:lstStyle/>
          <a:p>
            <a:r>
              <a:rPr lang="en-US" u="sng" dirty="0">
                <a:solidFill>
                  <a:schemeClr val="accent1">
                    <a:lumMod val="75000"/>
                  </a:schemeClr>
                </a:solidFill>
              </a:rPr>
              <a:t>https://github.com/AISPUBLISHING/mastering-python-for-data-science</a:t>
            </a:r>
          </a:p>
        </p:txBody>
      </p:sp>
    </p:spTree>
    <p:extLst>
      <p:ext uri="{BB962C8B-B14F-4D97-AF65-F5344CB8AC3E}">
        <p14:creationId xmlns:p14="http://schemas.microsoft.com/office/powerpoint/2010/main" val="3132421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Type bool and Comparisons</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graphicFrame>
        <p:nvGraphicFramePr>
          <p:cNvPr id="5" name="Table 4">
            <a:extLst>
              <a:ext uri="{FF2B5EF4-FFF2-40B4-BE49-F238E27FC236}">
                <a16:creationId xmlns:a16="http://schemas.microsoft.com/office/drawing/2014/main" id="{92B8324E-7C7F-4CA7-A5F5-547C82DB4E60}"/>
              </a:ext>
            </a:extLst>
          </p:cNvPr>
          <p:cNvGraphicFramePr>
            <a:graphicFrameLocks noGrp="1"/>
          </p:cNvGraphicFramePr>
          <p:nvPr>
            <p:extLst>
              <p:ext uri="{D42A27DB-BD31-4B8C-83A1-F6EECF244321}">
                <p14:modId xmlns:p14="http://schemas.microsoft.com/office/powerpoint/2010/main" val="1110803851"/>
              </p:ext>
            </p:extLst>
          </p:nvPr>
        </p:nvGraphicFramePr>
        <p:xfrm>
          <a:off x="2004967" y="1073791"/>
          <a:ext cx="8347048" cy="4890782"/>
        </p:xfrm>
        <a:graphic>
          <a:graphicData uri="http://schemas.openxmlformats.org/drawingml/2006/table">
            <a:tbl>
              <a:tblPr/>
              <a:tblGrid>
                <a:gridCol w="4173524">
                  <a:extLst>
                    <a:ext uri="{9D8B030D-6E8A-4147-A177-3AD203B41FA5}">
                      <a16:colId xmlns:a16="http://schemas.microsoft.com/office/drawing/2014/main" val="1201124750"/>
                    </a:ext>
                  </a:extLst>
                </a:gridCol>
                <a:gridCol w="4173524">
                  <a:extLst>
                    <a:ext uri="{9D8B030D-6E8A-4147-A177-3AD203B41FA5}">
                      <a16:colId xmlns:a16="http://schemas.microsoft.com/office/drawing/2014/main" val="2130563147"/>
                    </a:ext>
                  </a:extLst>
                </a:gridCol>
              </a:tblGrid>
              <a:tr h="657249">
                <a:tc>
                  <a:txBody>
                    <a:bodyPr/>
                    <a:lstStyle/>
                    <a:p>
                      <a:pPr algn="r" fontAlgn="ctr"/>
                      <a:r>
                        <a:rPr lang="en-US" b="1">
                          <a:effectLst/>
                        </a:rPr>
                        <a:t>Symbol</a:t>
                      </a:r>
                    </a:p>
                  </a:txBody>
                  <a:tcPr anchor="ctr">
                    <a:lnL>
                      <a:noFill/>
                    </a:lnL>
                    <a:lnR>
                      <a:noFill/>
                    </a:lnR>
                    <a:lnT>
                      <a:noFill/>
                    </a:lnT>
                    <a:lnB>
                      <a:noFill/>
                    </a:lnB>
                  </a:tcPr>
                </a:tc>
                <a:tc>
                  <a:txBody>
                    <a:bodyPr/>
                    <a:lstStyle/>
                    <a:p>
                      <a:pPr algn="r" fontAlgn="ctr"/>
                      <a:r>
                        <a:rPr lang="en-US" b="1">
                          <a:effectLst/>
                        </a:rPr>
                        <a:t>Task Performed</a:t>
                      </a:r>
                    </a:p>
                  </a:txBody>
                  <a:tcPr anchor="ctr">
                    <a:lnL>
                      <a:noFill/>
                    </a:lnL>
                    <a:lnR>
                      <a:noFill/>
                    </a:lnR>
                    <a:lnT>
                      <a:noFill/>
                    </a:lnT>
                    <a:lnB>
                      <a:noFill/>
                    </a:lnB>
                  </a:tcPr>
                </a:tc>
                <a:extLst>
                  <a:ext uri="{0D108BD9-81ED-4DB2-BD59-A6C34878D82A}">
                    <a16:rowId xmlns:a16="http://schemas.microsoft.com/office/drawing/2014/main" val="3421079357"/>
                  </a:ext>
                </a:extLst>
              </a:tr>
              <a:tr h="657249">
                <a:tc>
                  <a:txBody>
                    <a:bodyPr/>
                    <a:lstStyle/>
                    <a:p>
                      <a:pPr algn="r" fontAlgn="ctr"/>
                      <a:r>
                        <a:rPr lang="en-US">
                          <a:effectLst/>
                        </a:rPr>
                        <a:t>==</a:t>
                      </a:r>
                    </a:p>
                  </a:txBody>
                  <a:tcPr anchor="ctr">
                    <a:lnL>
                      <a:noFill/>
                    </a:lnL>
                    <a:lnR>
                      <a:noFill/>
                    </a:lnR>
                    <a:lnT>
                      <a:noFill/>
                    </a:lnT>
                    <a:lnB>
                      <a:noFill/>
                    </a:lnB>
                    <a:solidFill>
                      <a:srgbClr val="F5F5F5"/>
                    </a:solidFill>
                  </a:tcPr>
                </a:tc>
                <a:tc>
                  <a:txBody>
                    <a:bodyPr/>
                    <a:lstStyle/>
                    <a:p>
                      <a:pPr algn="r" fontAlgn="ctr"/>
                      <a:r>
                        <a:rPr lang="en-US">
                          <a:effectLst/>
                        </a:rPr>
                        <a:t>True, if it is equal</a:t>
                      </a:r>
                    </a:p>
                  </a:txBody>
                  <a:tcPr anchor="ctr">
                    <a:lnL>
                      <a:noFill/>
                    </a:lnL>
                    <a:lnR>
                      <a:noFill/>
                    </a:lnR>
                    <a:lnT>
                      <a:noFill/>
                    </a:lnT>
                    <a:lnB>
                      <a:noFill/>
                    </a:lnB>
                    <a:solidFill>
                      <a:srgbClr val="F5F5F5"/>
                    </a:solidFill>
                  </a:tcPr>
                </a:tc>
                <a:extLst>
                  <a:ext uri="{0D108BD9-81ED-4DB2-BD59-A6C34878D82A}">
                    <a16:rowId xmlns:a16="http://schemas.microsoft.com/office/drawing/2014/main" val="3494222987"/>
                  </a:ext>
                </a:extLst>
              </a:tr>
              <a:tr h="657249">
                <a:tc>
                  <a:txBody>
                    <a:bodyPr/>
                    <a:lstStyle/>
                    <a:p>
                      <a:pPr algn="r" fontAlgn="ctr"/>
                      <a:r>
                        <a:rPr lang="en-US">
                          <a:effectLst/>
                        </a:rPr>
                        <a:t>!=</a:t>
                      </a:r>
                    </a:p>
                  </a:txBody>
                  <a:tcPr anchor="ctr">
                    <a:lnL>
                      <a:noFill/>
                    </a:lnL>
                    <a:lnR>
                      <a:noFill/>
                    </a:lnR>
                    <a:lnT>
                      <a:noFill/>
                    </a:lnT>
                    <a:lnB>
                      <a:noFill/>
                    </a:lnB>
                  </a:tcPr>
                </a:tc>
                <a:tc>
                  <a:txBody>
                    <a:bodyPr/>
                    <a:lstStyle/>
                    <a:p>
                      <a:pPr algn="r" fontAlgn="ctr"/>
                      <a:r>
                        <a:rPr lang="en-US">
                          <a:effectLst/>
                        </a:rPr>
                        <a:t>True, if not equal to</a:t>
                      </a:r>
                    </a:p>
                  </a:txBody>
                  <a:tcPr anchor="ctr">
                    <a:lnL>
                      <a:noFill/>
                    </a:lnL>
                    <a:lnR>
                      <a:noFill/>
                    </a:lnR>
                    <a:lnT>
                      <a:noFill/>
                    </a:lnT>
                    <a:lnB>
                      <a:noFill/>
                    </a:lnB>
                  </a:tcPr>
                </a:tc>
                <a:extLst>
                  <a:ext uri="{0D108BD9-81ED-4DB2-BD59-A6C34878D82A}">
                    <a16:rowId xmlns:a16="http://schemas.microsoft.com/office/drawing/2014/main" val="1400163155"/>
                  </a:ext>
                </a:extLst>
              </a:tr>
              <a:tr h="657249">
                <a:tc>
                  <a:txBody>
                    <a:bodyPr/>
                    <a:lstStyle/>
                    <a:p>
                      <a:pPr algn="r" fontAlgn="ctr"/>
                      <a:r>
                        <a:rPr lang="en-US">
                          <a:effectLst/>
                        </a:rPr>
                        <a:t>&lt;</a:t>
                      </a:r>
                    </a:p>
                  </a:txBody>
                  <a:tcPr anchor="ctr">
                    <a:lnL>
                      <a:noFill/>
                    </a:lnL>
                    <a:lnR>
                      <a:noFill/>
                    </a:lnR>
                    <a:lnT>
                      <a:noFill/>
                    </a:lnT>
                    <a:lnB>
                      <a:noFill/>
                    </a:lnB>
                  </a:tcPr>
                </a:tc>
                <a:tc>
                  <a:txBody>
                    <a:bodyPr/>
                    <a:lstStyle/>
                    <a:p>
                      <a:pPr algn="r" fontAlgn="ctr"/>
                      <a:r>
                        <a:rPr lang="en-US">
                          <a:effectLst/>
                        </a:rPr>
                        <a:t>less than</a:t>
                      </a:r>
                    </a:p>
                  </a:txBody>
                  <a:tcPr anchor="ctr">
                    <a:lnL>
                      <a:noFill/>
                    </a:lnL>
                    <a:lnR>
                      <a:noFill/>
                    </a:lnR>
                    <a:lnT>
                      <a:noFill/>
                    </a:lnT>
                    <a:lnB>
                      <a:noFill/>
                    </a:lnB>
                  </a:tcPr>
                </a:tc>
                <a:extLst>
                  <a:ext uri="{0D108BD9-81ED-4DB2-BD59-A6C34878D82A}">
                    <a16:rowId xmlns:a16="http://schemas.microsoft.com/office/drawing/2014/main" val="4123076157"/>
                  </a:ext>
                </a:extLst>
              </a:tr>
              <a:tr h="657249">
                <a:tc>
                  <a:txBody>
                    <a:bodyPr/>
                    <a:lstStyle/>
                    <a:p>
                      <a:pPr algn="r" fontAlgn="ctr"/>
                      <a:r>
                        <a:rPr lang="en-US">
                          <a:effectLst/>
                        </a:rPr>
                        <a:t>&gt;</a:t>
                      </a:r>
                    </a:p>
                  </a:txBody>
                  <a:tcPr anchor="ctr">
                    <a:lnL>
                      <a:noFill/>
                    </a:lnL>
                    <a:lnR>
                      <a:noFill/>
                    </a:lnR>
                    <a:lnT>
                      <a:noFill/>
                    </a:lnT>
                    <a:lnB>
                      <a:noFill/>
                    </a:lnB>
                  </a:tcPr>
                </a:tc>
                <a:tc>
                  <a:txBody>
                    <a:bodyPr/>
                    <a:lstStyle/>
                    <a:p>
                      <a:pPr algn="r" fontAlgn="ctr"/>
                      <a:r>
                        <a:rPr lang="en-US">
                          <a:effectLst/>
                        </a:rPr>
                        <a:t>greater than</a:t>
                      </a:r>
                    </a:p>
                  </a:txBody>
                  <a:tcPr anchor="ctr">
                    <a:lnL>
                      <a:noFill/>
                    </a:lnL>
                    <a:lnR>
                      <a:noFill/>
                    </a:lnR>
                    <a:lnT>
                      <a:noFill/>
                    </a:lnT>
                    <a:lnB>
                      <a:noFill/>
                    </a:lnB>
                  </a:tcPr>
                </a:tc>
                <a:extLst>
                  <a:ext uri="{0D108BD9-81ED-4DB2-BD59-A6C34878D82A}">
                    <a16:rowId xmlns:a16="http://schemas.microsoft.com/office/drawing/2014/main" val="2274218937"/>
                  </a:ext>
                </a:extLst>
              </a:tr>
              <a:tr h="657249">
                <a:tc>
                  <a:txBody>
                    <a:bodyPr/>
                    <a:lstStyle/>
                    <a:p>
                      <a:pPr algn="r" fontAlgn="ctr"/>
                      <a:r>
                        <a:rPr lang="en-US">
                          <a:effectLst/>
                        </a:rPr>
                        <a:t>&lt;=</a:t>
                      </a:r>
                    </a:p>
                  </a:txBody>
                  <a:tcPr anchor="ctr">
                    <a:lnL>
                      <a:noFill/>
                    </a:lnL>
                    <a:lnR>
                      <a:noFill/>
                    </a:lnR>
                    <a:lnT>
                      <a:noFill/>
                    </a:lnT>
                    <a:lnB>
                      <a:noFill/>
                    </a:lnB>
                    <a:solidFill>
                      <a:srgbClr val="F5F5F5"/>
                    </a:solidFill>
                  </a:tcPr>
                </a:tc>
                <a:tc>
                  <a:txBody>
                    <a:bodyPr/>
                    <a:lstStyle/>
                    <a:p>
                      <a:pPr algn="r" fontAlgn="ctr"/>
                      <a:r>
                        <a:rPr lang="en-US">
                          <a:effectLst/>
                        </a:rPr>
                        <a:t>less than or equal to</a:t>
                      </a:r>
                    </a:p>
                  </a:txBody>
                  <a:tcPr anchor="ctr">
                    <a:lnL>
                      <a:noFill/>
                    </a:lnL>
                    <a:lnR>
                      <a:noFill/>
                    </a:lnR>
                    <a:lnT>
                      <a:noFill/>
                    </a:lnT>
                    <a:lnB>
                      <a:noFill/>
                    </a:lnB>
                    <a:solidFill>
                      <a:srgbClr val="F5F5F5"/>
                    </a:solidFill>
                  </a:tcPr>
                </a:tc>
                <a:extLst>
                  <a:ext uri="{0D108BD9-81ED-4DB2-BD59-A6C34878D82A}">
                    <a16:rowId xmlns:a16="http://schemas.microsoft.com/office/drawing/2014/main" val="3375302269"/>
                  </a:ext>
                </a:extLst>
              </a:tr>
              <a:tr h="947288">
                <a:tc>
                  <a:txBody>
                    <a:bodyPr/>
                    <a:lstStyle/>
                    <a:p>
                      <a:pPr algn="r" fontAlgn="ctr"/>
                      <a:r>
                        <a:rPr lang="en-US">
                          <a:effectLst/>
                        </a:rPr>
                        <a:t>&gt;=</a:t>
                      </a:r>
                    </a:p>
                  </a:txBody>
                  <a:tcPr anchor="ctr">
                    <a:lnL>
                      <a:noFill/>
                    </a:lnL>
                    <a:lnR>
                      <a:noFill/>
                    </a:lnR>
                    <a:lnT>
                      <a:noFill/>
                    </a:lnT>
                    <a:lnB>
                      <a:noFill/>
                    </a:lnB>
                  </a:tcPr>
                </a:tc>
                <a:tc>
                  <a:txBody>
                    <a:bodyPr/>
                    <a:lstStyle/>
                    <a:p>
                      <a:pPr algn="r" fontAlgn="ctr"/>
                      <a:r>
                        <a:rPr lang="en-US" dirty="0">
                          <a:effectLst/>
                        </a:rPr>
                        <a:t>greater than or equal to</a:t>
                      </a:r>
                    </a:p>
                  </a:txBody>
                  <a:tcPr anchor="ctr">
                    <a:lnL>
                      <a:noFill/>
                    </a:lnL>
                    <a:lnR>
                      <a:noFill/>
                    </a:lnR>
                    <a:lnT>
                      <a:noFill/>
                    </a:lnT>
                    <a:lnB>
                      <a:noFill/>
                    </a:lnB>
                  </a:tcPr>
                </a:tc>
                <a:extLst>
                  <a:ext uri="{0D108BD9-81ED-4DB2-BD59-A6C34878D82A}">
                    <a16:rowId xmlns:a16="http://schemas.microsoft.com/office/drawing/2014/main" val="320967248"/>
                  </a:ext>
                </a:extLst>
              </a:tr>
            </a:tbl>
          </a:graphicData>
        </a:graphic>
      </p:graphicFrame>
      <p:sp>
        <p:nvSpPr>
          <p:cNvPr id="9" name="Rectangle 8">
            <a:extLst>
              <a:ext uri="{FF2B5EF4-FFF2-40B4-BE49-F238E27FC236}">
                <a16:creationId xmlns:a16="http://schemas.microsoft.com/office/drawing/2014/main" id="{B98EB98E-B8CE-420F-BA6A-B3CD4FF65876}"/>
              </a:ext>
            </a:extLst>
          </p:cNvPr>
          <p:cNvSpPr/>
          <p:nvPr/>
        </p:nvSpPr>
        <p:spPr>
          <a:xfrm>
            <a:off x="1705856" y="5987429"/>
            <a:ext cx="4472635" cy="369332"/>
          </a:xfrm>
          <a:prstGeom prst="rect">
            <a:avLst/>
          </a:prstGeom>
        </p:spPr>
        <p:txBody>
          <a:bodyPr wrap="none">
            <a:spAutoFit/>
          </a:bodyPr>
          <a:lstStyle/>
          <a:p>
            <a:r>
              <a:rPr lang="en-US" dirty="0">
                <a:solidFill>
                  <a:schemeClr val="accent5">
                    <a:lumMod val="75000"/>
                  </a:schemeClr>
                </a:solidFill>
              </a:rPr>
              <a:t>print((not(2!=3) and True) or (False and True))</a:t>
            </a:r>
          </a:p>
        </p:txBody>
      </p:sp>
      <p:sp>
        <p:nvSpPr>
          <p:cNvPr id="11" name="Rectangle 10">
            <a:extLst>
              <a:ext uri="{FF2B5EF4-FFF2-40B4-BE49-F238E27FC236}">
                <a16:creationId xmlns:a16="http://schemas.microsoft.com/office/drawing/2014/main" id="{07E5BDF0-591B-4FEC-B194-0B6A3EC27690}"/>
              </a:ext>
            </a:extLst>
          </p:cNvPr>
          <p:cNvSpPr/>
          <p:nvPr/>
        </p:nvSpPr>
        <p:spPr>
          <a:xfrm>
            <a:off x="950753" y="6308209"/>
            <a:ext cx="6800675" cy="369332"/>
          </a:xfrm>
          <a:prstGeom prst="rect">
            <a:avLst/>
          </a:prstGeom>
        </p:spPr>
        <p:txBody>
          <a:bodyPr wrap="square">
            <a:spAutoFit/>
          </a:bodyPr>
          <a:lstStyle/>
          <a:p>
            <a:r>
              <a:rPr lang="en-US" u="sng" dirty="0">
                <a:solidFill>
                  <a:schemeClr val="accent1">
                    <a:lumMod val="75000"/>
                  </a:schemeClr>
                </a:solidFill>
              </a:rPr>
              <a:t>https://github.com/AISPUBLISHING/mastering-python-for-data-science</a:t>
            </a:r>
          </a:p>
        </p:txBody>
      </p:sp>
    </p:spTree>
    <p:extLst>
      <p:ext uri="{BB962C8B-B14F-4D97-AF65-F5344CB8AC3E}">
        <p14:creationId xmlns:p14="http://schemas.microsoft.com/office/powerpoint/2010/main" val="3335573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Some Useful functions</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
        <p:nvSpPr>
          <p:cNvPr id="2" name="Rectangle 1">
            <a:extLst>
              <a:ext uri="{FF2B5EF4-FFF2-40B4-BE49-F238E27FC236}">
                <a16:creationId xmlns:a16="http://schemas.microsoft.com/office/drawing/2014/main" id="{37A5606F-D0C4-4336-BF84-5A6080893215}"/>
              </a:ext>
            </a:extLst>
          </p:cNvPr>
          <p:cNvSpPr/>
          <p:nvPr/>
        </p:nvSpPr>
        <p:spPr>
          <a:xfrm>
            <a:off x="338355" y="1302202"/>
            <a:ext cx="11733403" cy="4801314"/>
          </a:xfrm>
          <a:prstGeom prst="rect">
            <a:avLst/>
          </a:prstGeom>
        </p:spPr>
        <p:txBody>
          <a:bodyPr wrap="square">
            <a:spAutoFit/>
          </a:bodyPr>
          <a:lstStyle/>
          <a:p>
            <a:pPr marL="285750" indent="-285750">
              <a:buFont typeface="Arial" panose="020B0604020202020204" pitchFamily="34" charset="0"/>
              <a:buChar char="•"/>
            </a:pPr>
            <a:r>
              <a:rPr lang="en-US" b="1" dirty="0">
                <a:solidFill>
                  <a:srgbClr val="000000"/>
                </a:solidFill>
                <a:latin typeface="&amp;quot"/>
              </a:rPr>
              <a:t>round( )</a:t>
            </a:r>
            <a:r>
              <a:rPr lang="en-US" dirty="0">
                <a:solidFill>
                  <a:srgbClr val="000000"/>
                </a:solidFill>
                <a:latin typeface="Helvetica Neue"/>
              </a:rPr>
              <a:t> function rounds the input value to a specified number of places or to the nearest integer.</a:t>
            </a:r>
          </a:p>
          <a:p>
            <a:r>
              <a:rPr lang="en-US" dirty="0">
                <a:solidFill>
                  <a:srgbClr val="000000"/>
                </a:solidFill>
                <a:latin typeface="Helvetica Neue"/>
              </a:rPr>
              <a:t>	</a:t>
            </a:r>
            <a:r>
              <a:rPr lang="en-US" dirty="0">
                <a:solidFill>
                  <a:schemeClr val="accent5">
                    <a:lumMod val="75000"/>
                  </a:schemeClr>
                </a:solidFill>
                <a:latin typeface="Helvetica Neue"/>
              </a:rPr>
              <a:t>print (round(5.6231) )</a:t>
            </a:r>
          </a:p>
          <a:p>
            <a:r>
              <a:rPr lang="en-US" dirty="0">
                <a:solidFill>
                  <a:schemeClr val="accent5">
                    <a:lumMod val="75000"/>
                  </a:schemeClr>
                </a:solidFill>
                <a:latin typeface="Helvetica Neue"/>
              </a:rPr>
              <a:t>	print (round(4.55842, 3))</a:t>
            </a:r>
          </a:p>
          <a:p>
            <a:endParaRPr lang="en-US" dirty="0">
              <a:solidFill>
                <a:srgbClr val="000000"/>
              </a:solidFill>
              <a:latin typeface="Helvetica Neue"/>
            </a:endParaRPr>
          </a:p>
          <a:p>
            <a:endParaRPr lang="en-US" dirty="0">
              <a:solidFill>
                <a:srgbClr val="000000"/>
              </a:solidFill>
              <a:latin typeface="Helvetica Neue"/>
            </a:endParaRPr>
          </a:p>
          <a:p>
            <a:pPr marL="285750" indent="-285750">
              <a:buFont typeface="Arial" panose="020B0604020202020204" pitchFamily="34" charset="0"/>
              <a:buChar char="•"/>
            </a:pPr>
            <a:r>
              <a:rPr lang="en-US" b="1" dirty="0" err="1"/>
              <a:t>divmod</a:t>
            </a:r>
            <a:r>
              <a:rPr lang="en-US" b="1" dirty="0"/>
              <a:t>(</a:t>
            </a:r>
            <a:r>
              <a:rPr lang="en-US" b="1" dirty="0" err="1"/>
              <a:t>x,y</a:t>
            </a:r>
            <a:r>
              <a:rPr lang="en-US" b="1" dirty="0"/>
              <a:t>)</a:t>
            </a:r>
            <a:r>
              <a:rPr lang="en-US" dirty="0"/>
              <a:t> outputs the quotient and the remainder in a tuple (We will see what a tuple is)</a:t>
            </a:r>
          </a:p>
          <a:p>
            <a:r>
              <a:rPr lang="en-US" dirty="0"/>
              <a:t>	</a:t>
            </a:r>
            <a:r>
              <a:rPr lang="en-US" dirty="0" err="1">
                <a:solidFill>
                  <a:schemeClr val="accent5">
                    <a:lumMod val="75000"/>
                  </a:schemeClr>
                </a:solidFill>
              </a:rPr>
              <a:t>divmod</a:t>
            </a:r>
            <a:r>
              <a:rPr lang="en-US" dirty="0">
                <a:solidFill>
                  <a:schemeClr val="accent5">
                    <a:lumMod val="75000"/>
                  </a:schemeClr>
                </a:solidFill>
              </a:rPr>
              <a:t>(27,5)</a:t>
            </a:r>
          </a:p>
          <a:p>
            <a:endParaRPr lang="en-US" dirty="0"/>
          </a:p>
          <a:p>
            <a:endParaRPr lang="en-US" dirty="0"/>
          </a:p>
          <a:p>
            <a:pPr marL="285750" indent="-285750">
              <a:buFont typeface="Arial" panose="020B0604020202020204" pitchFamily="34" charset="0"/>
              <a:buChar char="•"/>
            </a:pPr>
            <a:r>
              <a:rPr lang="en-US" b="1" dirty="0" err="1"/>
              <a:t>isinstance</a:t>
            </a:r>
            <a:r>
              <a:rPr lang="en-US" b="1" dirty="0"/>
              <a:t>( )</a:t>
            </a:r>
            <a:r>
              <a:rPr lang="en-US" dirty="0"/>
              <a:t> returns True, if the first argument is an instance of that class. Multiple classes can also be checked at once.</a:t>
            </a:r>
          </a:p>
          <a:p>
            <a:r>
              <a:rPr lang="en-US" dirty="0"/>
              <a:t>	</a:t>
            </a:r>
            <a:r>
              <a:rPr lang="en-US" dirty="0">
                <a:solidFill>
                  <a:schemeClr val="accent5">
                    <a:lumMod val="75000"/>
                  </a:schemeClr>
                </a:solidFill>
              </a:rPr>
              <a:t>print(</a:t>
            </a:r>
            <a:r>
              <a:rPr lang="en-US" dirty="0" err="1">
                <a:solidFill>
                  <a:schemeClr val="accent5">
                    <a:lumMod val="75000"/>
                  </a:schemeClr>
                </a:solidFill>
              </a:rPr>
              <a:t>isinstance</a:t>
            </a:r>
            <a:r>
              <a:rPr lang="en-US" dirty="0">
                <a:solidFill>
                  <a:schemeClr val="accent5">
                    <a:lumMod val="75000"/>
                  </a:schemeClr>
                </a:solidFill>
              </a:rPr>
              <a:t>(1, int))</a:t>
            </a:r>
          </a:p>
          <a:p>
            <a:r>
              <a:rPr lang="en-US" dirty="0">
                <a:solidFill>
                  <a:schemeClr val="accent5">
                    <a:lumMod val="75000"/>
                  </a:schemeClr>
                </a:solidFill>
              </a:rPr>
              <a:t>	print(</a:t>
            </a:r>
            <a:r>
              <a:rPr lang="en-US" dirty="0" err="1">
                <a:solidFill>
                  <a:schemeClr val="accent5">
                    <a:lumMod val="75000"/>
                  </a:schemeClr>
                </a:solidFill>
              </a:rPr>
              <a:t>isinstance</a:t>
            </a:r>
            <a:r>
              <a:rPr lang="en-US" dirty="0">
                <a:solidFill>
                  <a:schemeClr val="accent5">
                    <a:lumMod val="75000"/>
                  </a:schemeClr>
                </a:solidFill>
              </a:rPr>
              <a:t>(1.0,int))</a:t>
            </a:r>
          </a:p>
          <a:p>
            <a:r>
              <a:rPr lang="en-US" dirty="0">
                <a:solidFill>
                  <a:schemeClr val="accent5">
                    <a:lumMod val="75000"/>
                  </a:schemeClr>
                </a:solidFill>
              </a:rPr>
              <a:t>	print(</a:t>
            </a:r>
            <a:r>
              <a:rPr lang="en-US" dirty="0" err="1">
                <a:solidFill>
                  <a:schemeClr val="accent5">
                    <a:lumMod val="75000"/>
                  </a:schemeClr>
                </a:solidFill>
              </a:rPr>
              <a:t>isinstance</a:t>
            </a:r>
            <a:r>
              <a:rPr lang="en-US" dirty="0">
                <a:solidFill>
                  <a:schemeClr val="accent5">
                    <a:lumMod val="75000"/>
                  </a:schemeClr>
                </a:solidFill>
              </a:rPr>
              <a:t>(1.0,(</a:t>
            </a:r>
            <a:r>
              <a:rPr lang="en-US" dirty="0" err="1">
                <a:solidFill>
                  <a:schemeClr val="accent5">
                    <a:lumMod val="75000"/>
                  </a:schemeClr>
                </a:solidFill>
              </a:rPr>
              <a:t>int,float</a:t>
            </a:r>
            <a:r>
              <a:rPr lang="en-US" dirty="0">
                <a:solidFill>
                  <a:schemeClr val="accent5">
                    <a:lumMod val="75000"/>
                  </a:schemeClr>
                </a:solidFill>
              </a:rPr>
              <a:t>)))</a:t>
            </a:r>
          </a:p>
          <a:p>
            <a:endParaRPr lang="en-US" dirty="0"/>
          </a:p>
          <a:p>
            <a:endParaRPr lang="en-US" dirty="0"/>
          </a:p>
          <a:p>
            <a:pPr marL="285750" indent="-285750">
              <a:buFont typeface="Arial" panose="020B0604020202020204" pitchFamily="34" charset="0"/>
              <a:buChar char="•"/>
            </a:pPr>
            <a:r>
              <a:rPr lang="en-US" b="1" dirty="0"/>
              <a:t>pow(</a:t>
            </a:r>
            <a:r>
              <a:rPr lang="en-US" b="1" dirty="0" err="1"/>
              <a:t>x,y,z</a:t>
            </a:r>
            <a:r>
              <a:rPr lang="en-US" b="1" dirty="0"/>
              <a:t>)</a:t>
            </a:r>
            <a:r>
              <a:rPr lang="en-US" dirty="0"/>
              <a:t>  x raise to the power y and remainder by z</a:t>
            </a:r>
          </a:p>
          <a:p>
            <a:pPr marL="285750" indent="-285750">
              <a:buFont typeface="Arial" panose="020B0604020202020204" pitchFamily="34" charset="0"/>
              <a:buChar char="•"/>
            </a:pPr>
            <a:r>
              <a:rPr lang="en-US" b="1" dirty="0"/>
              <a:t>Input()</a:t>
            </a:r>
            <a:r>
              <a:rPr lang="en-US" dirty="0"/>
              <a:t>   </a:t>
            </a:r>
            <a:r>
              <a:rPr lang="en-US" dirty="0">
                <a:solidFill>
                  <a:schemeClr val="accent5">
                    <a:lumMod val="75000"/>
                  </a:schemeClr>
                </a:solidFill>
              </a:rPr>
              <a:t>a =  input("Enter something")</a:t>
            </a:r>
          </a:p>
        </p:txBody>
      </p:sp>
      <p:sp>
        <p:nvSpPr>
          <p:cNvPr id="7" name="Rectangle 6">
            <a:extLst>
              <a:ext uri="{FF2B5EF4-FFF2-40B4-BE49-F238E27FC236}">
                <a16:creationId xmlns:a16="http://schemas.microsoft.com/office/drawing/2014/main" id="{49E765FD-E9B1-4F82-B2F2-F1BF08C1B855}"/>
              </a:ext>
            </a:extLst>
          </p:cNvPr>
          <p:cNvSpPr/>
          <p:nvPr/>
        </p:nvSpPr>
        <p:spPr>
          <a:xfrm>
            <a:off x="950753" y="6308209"/>
            <a:ext cx="6800675" cy="369332"/>
          </a:xfrm>
          <a:prstGeom prst="rect">
            <a:avLst/>
          </a:prstGeom>
        </p:spPr>
        <p:txBody>
          <a:bodyPr wrap="square">
            <a:spAutoFit/>
          </a:bodyPr>
          <a:lstStyle/>
          <a:p>
            <a:r>
              <a:rPr lang="en-US" u="sng" dirty="0">
                <a:solidFill>
                  <a:schemeClr val="accent1">
                    <a:lumMod val="75000"/>
                  </a:schemeClr>
                </a:solidFill>
              </a:rPr>
              <a:t>https://github.com/AISPUBLISHING/mastering-python-for-data-science</a:t>
            </a:r>
          </a:p>
        </p:txBody>
      </p:sp>
    </p:spTree>
    <p:extLst>
      <p:ext uri="{BB962C8B-B14F-4D97-AF65-F5344CB8AC3E}">
        <p14:creationId xmlns:p14="http://schemas.microsoft.com/office/powerpoint/2010/main" val="882655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String</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
        <p:nvSpPr>
          <p:cNvPr id="3" name="TextBox 2">
            <a:extLst>
              <a:ext uri="{FF2B5EF4-FFF2-40B4-BE49-F238E27FC236}">
                <a16:creationId xmlns:a16="http://schemas.microsoft.com/office/drawing/2014/main" id="{BA20B724-14C9-4E3C-B29E-8DE85DBDF8F0}"/>
              </a:ext>
            </a:extLst>
          </p:cNvPr>
          <p:cNvSpPr txBox="1"/>
          <p:nvPr/>
        </p:nvSpPr>
        <p:spPr>
          <a:xfrm>
            <a:off x="679508" y="1140625"/>
            <a:ext cx="1098118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 “python” is same as ‘python’    # be careful and don’t mix ‘python” or “python’</a:t>
            </a:r>
          </a:p>
          <a:p>
            <a:r>
              <a:rPr lang="en-US" dirty="0"/>
              <a:t>	</a:t>
            </a:r>
            <a:r>
              <a:rPr lang="en-US" dirty="0">
                <a:solidFill>
                  <a:schemeClr val="accent5">
                    <a:lumMod val="75000"/>
                  </a:schemeClr>
                </a:solidFill>
              </a:rPr>
              <a:t>s = "python is the best language for data science"</a:t>
            </a:r>
          </a:p>
          <a:p>
            <a:r>
              <a:rPr lang="en-US" dirty="0">
                <a:solidFill>
                  <a:schemeClr val="accent5">
                    <a:lumMod val="75000"/>
                  </a:schemeClr>
                </a:solidFill>
              </a:rPr>
              <a:t>	t = 'in this course we are going to learn python.’</a:t>
            </a:r>
          </a:p>
          <a:p>
            <a:pPr lvl="1"/>
            <a:r>
              <a:rPr lang="en-US" dirty="0">
                <a:solidFill>
                  <a:schemeClr val="accent5">
                    <a:lumMod val="75000"/>
                  </a:schemeClr>
                </a:solidFill>
              </a:rPr>
              <a:t>	print(s + ' and, ' +t)</a:t>
            </a:r>
          </a:p>
          <a:p>
            <a:pPr lvl="1"/>
            <a:endParaRPr lang="en-US" dirty="0">
              <a:solidFill>
                <a:schemeClr val="accent5">
                  <a:lumMod val="75000"/>
                </a:schemeClr>
              </a:solidFill>
            </a:endParaRPr>
          </a:p>
          <a:p>
            <a:pPr lvl="1"/>
            <a:r>
              <a:rPr lang="en-US" dirty="0">
                <a:solidFill>
                  <a:schemeClr val="accent5">
                    <a:lumMod val="75000"/>
                  </a:schemeClr>
                </a:solidFill>
              </a:rPr>
              <a:t>	</a:t>
            </a:r>
          </a:p>
          <a:p>
            <a:pPr lvl="1"/>
            <a:r>
              <a:rPr lang="en-US" dirty="0">
                <a:solidFill>
                  <a:schemeClr val="accent5">
                    <a:lumMod val="75000"/>
                  </a:schemeClr>
                </a:solidFill>
              </a:rPr>
              <a:t>	</a:t>
            </a:r>
            <a:r>
              <a:rPr lang="en-US" dirty="0" err="1">
                <a:solidFill>
                  <a:schemeClr val="accent5">
                    <a:lumMod val="75000"/>
                  </a:schemeClr>
                </a:solidFill>
              </a:rPr>
              <a:t>mulitineString</a:t>
            </a:r>
            <a:r>
              <a:rPr lang="en-US" dirty="0"/>
              <a:t> = """This is the first line of the string,</a:t>
            </a:r>
            <a:br>
              <a:rPr lang="en-US" dirty="0"/>
            </a:br>
            <a:r>
              <a:rPr lang="en-US" dirty="0"/>
              <a:t>			and here is the second line,</a:t>
            </a:r>
            <a:br>
              <a:rPr lang="en-US" dirty="0"/>
            </a:br>
            <a:r>
              <a:rPr lang="en-US" dirty="0"/>
              <a:t>			and here is the third and final line.""“</a:t>
            </a:r>
          </a:p>
          <a:p>
            <a:pPr lvl="1"/>
            <a:r>
              <a:rPr lang="en-US" dirty="0">
                <a:solidFill>
                  <a:schemeClr val="accent5">
                    <a:lumMod val="75000"/>
                  </a:schemeClr>
                </a:solidFill>
              </a:rPr>
              <a:t>	print(</a:t>
            </a:r>
            <a:r>
              <a:rPr lang="en-US" dirty="0" err="1">
                <a:solidFill>
                  <a:schemeClr val="accent5">
                    <a:lumMod val="75000"/>
                  </a:schemeClr>
                </a:solidFill>
              </a:rPr>
              <a:t>multilineString</a:t>
            </a:r>
            <a:r>
              <a:rPr lang="en-US" dirty="0">
                <a:solidFill>
                  <a:schemeClr val="accent5">
                    <a:lumMod val="75000"/>
                  </a:schemeClr>
                </a:solidFill>
              </a:rPr>
              <a:t>)</a:t>
            </a:r>
          </a:p>
          <a:p>
            <a:pPr lvl="1"/>
            <a:r>
              <a:rPr lang="en-US" dirty="0">
                <a:solidFill>
                  <a:schemeClr val="accent5">
                    <a:lumMod val="75000"/>
                  </a:schemeClr>
                </a:solidFill>
              </a:rPr>
              <a:t>	</a:t>
            </a:r>
          </a:p>
          <a:p>
            <a:pPr lvl="1"/>
            <a:endParaRPr lang="en-US" dirty="0">
              <a:solidFill>
                <a:schemeClr val="accent5">
                  <a:lumMod val="75000"/>
                </a:schemeClr>
              </a:solidFill>
            </a:endParaRPr>
          </a:p>
          <a:p>
            <a:pPr lvl="1"/>
            <a:r>
              <a:rPr lang="en-US" dirty="0">
                <a:solidFill>
                  <a:schemeClr val="accent5">
                    <a:lumMod val="75000"/>
                  </a:schemeClr>
                </a:solidFill>
              </a:rPr>
              <a:t>	“”” this is a multiline comment</a:t>
            </a:r>
          </a:p>
          <a:p>
            <a:pPr lvl="1"/>
            <a:r>
              <a:rPr lang="en-US" dirty="0">
                <a:solidFill>
                  <a:schemeClr val="accent5">
                    <a:lumMod val="75000"/>
                  </a:schemeClr>
                </a:solidFill>
              </a:rPr>
              <a:t>	       the comment ends here”””</a:t>
            </a:r>
          </a:p>
          <a:p>
            <a:pPr lvl="1"/>
            <a:endParaRPr lang="en-US" dirty="0">
              <a:solidFill>
                <a:schemeClr val="accent5">
                  <a:lumMod val="75000"/>
                </a:schemeClr>
              </a:solidFill>
            </a:endParaRPr>
          </a:p>
        </p:txBody>
      </p:sp>
      <p:sp>
        <p:nvSpPr>
          <p:cNvPr id="6" name="Rectangle 5">
            <a:extLst>
              <a:ext uri="{FF2B5EF4-FFF2-40B4-BE49-F238E27FC236}">
                <a16:creationId xmlns:a16="http://schemas.microsoft.com/office/drawing/2014/main" id="{7E798966-7891-4307-BC49-B3E4BF70D3DA}"/>
              </a:ext>
            </a:extLst>
          </p:cNvPr>
          <p:cNvSpPr/>
          <p:nvPr/>
        </p:nvSpPr>
        <p:spPr>
          <a:xfrm>
            <a:off x="950753" y="6308209"/>
            <a:ext cx="6800675" cy="369332"/>
          </a:xfrm>
          <a:prstGeom prst="rect">
            <a:avLst/>
          </a:prstGeom>
        </p:spPr>
        <p:txBody>
          <a:bodyPr wrap="square">
            <a:spAutoFit/>
          </a:bodyPr>
          <a:lstStyle/>
          <a:p>
            <a:r>
              <a:rPr lang="en-US" u="sng" dirty="0">
                <a:solidFill>
                  <a:schemeClr val="accent1">
                    <a:lumMod val="75000"/>
                  </a:schemeClr>
                </a:solidFill>
              </a:rPr>
              <a:t>https://github.com/AISPUBLISHING/mastering-python-for-data-science</a:t>
            </a:r>
          </a:p>
        </p:txBody>
      </p:sp>
    </p:spTree>
    <p:extLst>
      <p:ext uri="{BB962C8B-B14F-4D97-AF65-F5344CB8AC3E}">
        <p14:creationId xmlns:p14="http://schemas.microsoft.com/office/powerpoint/2010/main" val="2676903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String </a:t>
            </a:r>
            <a:r>
              <a:rPr lang="en-US" sz="4000" dirty="0" err="1"/>
              <a:t>Cont</a:t>
            </a:r>
            <a:r>
              <a:rPr lang="en-US" sz="4000" dirty="0"/>
              <a:t>…</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
        <p:nvSpPr>
          <p:cNvPr id="2" name="Rectangle 1">
            <a:extLst>
              <a:ext uri="{FF2B5EF4-FFF2-40B4-BE49-F238E27FC236}">
                <a16:creationId xmlns:a16="http://schemas.microsoft.com/office/drawing/2014/main" id="{0366835F-2685-4E6D-BDE1-685C91ABA719}"/>
              </a:ext>
            </a:extLst>
          </p:cNvPr>
          <p:cNvSpPr/>
          <p:nvPr/>
        </p:nvSpPr>
        <p:spPr>
          <a:xfrm>
            <a:off x="729927" y="1625259"/>
            <a:ext cx="2233304" cy="923330"/>
          </a:xfrm>
          <a:prstGeom prst="rect">
            <a:avLst/>
          </a:prstGeom>
        </p:spPr>
        <p:txBody>
          <a:bodyPr wrap="none">
            <a:spAutoFit/>
          </a:bodyPr>
          <a:lstStyle/>
          <a:p>
            <a:r>
              <a:rPr lang="en-US" dirty="0">
                <a:solidFill>
                  <a:srgbClr val="000000"/>
                </a:solidFill>
                <a:latin typeface="Segoe UI" panose="020B0502040204020203" pitchFamily="34" charset="0"/>
              </a:rPr>
              <a:t>Indexing and Slicing</a:t>
            </a:r>
          </a:p>
          <a:p>
            <a:endParaRPr lang="en-US" dirty="0">
              <a:solidFill>
                <a:srgbClr val="000000"/>
              </a:solidFill>
              <a:latin typeface="Segoe UI" panose="020B0502040204020203" pitchFamily="34" charset="0"/>
            </a:endParaRPr>
          </a:p>
          <a:p>
            <a:r>
              <a:rPr lang="en-US" dirty="0">
                <a:solidFill>
                  <a:srgbClr val="000000"/>
                </a:solidFill>
                <a:latin typeface="Segoe UI" panose="020B0502040204020203" pitchFamily="34" charset="0"/>
              </a:rPr>
              <a:t>Negative index</a:t>
            </a:r>
            <a:endParaRPr lang="en-US" dirty="0"/>
          </a:p>
        </p:txBody>
      </p:sp>
      <p:sp>
        <p:nvSpPr>
          <p:cNvPr id="5" name="Rectangle 4">
            <a:extLst>
              <a:ext uri="{FF2B5EF4-FFF2-40B4-BE49-F238E27FC236}">
                <a16:creationId xmlns:a16="http://schemas.microsoft.com/office/drawing/2014/main" id="{6986A846-F0E8-4A30-9B7E-B028D756959C}"/>
              </a:ext>
            </a:extLst>
          </p:cNvPr>
          <p:cNvSpPr/>
          <p:nvPr/>
        </p:nvSpPr>
        <p:spPr>
          <a:xfrm>
            <a:off x="729927" y="2854165"/>
            <a:ext cx="6096000" cy="2308324"/>
          </a:xfrm>
          <a:prstGeom prst="rect">
            <a:avLst/>
          </a:prstGeom>
        </p:spPr>
        <p:txBody>
          <a:bodyPr>
            <a:spAutoFit/>
          </a:bodyPr>
          <a:lstStyle/>
          <a:p>
            <a:r>
              <a:rPr lang="en-US" dirty="0">
                <a:solidFill>
                  <a:srgbClr val="000000"/>
                </a:solidFill>
                <a:latin typeface="Consolas" panose="020B0609020204030204" pitchFamily="49" charset="0"/>
              </a:rPr>
              <a:t>a = </a:t>
            </a:r>
            <a:r>
              <a:rPr lang="en-US" dirty="0">
                <a:solidFill>
                  <a:srgbClr val="A52A2A"/>
                </a:solidFill>
                <a:latin typeface="Consolas" panose="020B0609020204030204" pitchFamily="49" charset="0"/>
              </a:rPr>
              <a:t>“Game of programming"</a:t>
            </a: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a:t>
            </a:r>
            <a:r>
              <a:rPr lang="en-US" dirty="0">
                <a:solidFill>
                  <a:srgbClr val="FF0000"/>
                </a:solidFill>
                <a:latin typeface="Consolas" panose="020B0609020204030204" pitchFamily="49" charset="0"/>
              </a:rPr>
              <a:t>3</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8</a:t>
            </a:r>
            <a:r>
              <a:rPr lang="en-US" dirty="0">
                <a:solidFill>
                  <a:srgbClr val="000000"/>
                </a:solidFill>
                <a:latin typeface="Consolas" panose="020B0609020204030204" pitchFamily="49" charset="0"/>
              </a:rPr>
              <a:t>])</a:t>
            </a:r>
          </a:p>
          <a:p>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a:t>
            </a:r>
            <a:r>
              <a:rPr lang="en-US" dirty="0">
                <a:solidFill>
                  <a:srgbClr val="FF0000"/>
                </a:solidFill>
                <a:latin typeface="Consolas" panose="020B0609020204030204" pitchFamily="49" charset="0"/>
              </a:rPr>
              <a:t>-8</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-3</a:t>
            </a:r>
            <a:r>
              <a:rPr lang="en-US" dirty="0">
                <a:solidFill>
                  <a:srgbClr val="000000"/>
                </a:solidFill>
                <a:latin typeface="Consolas" panose="020B0609020204030204" pitchFamily="49" charset="0"/>
              </a:rPr>
              <a:t>])</a:t>
            </a:r>
          </a:p>
          <a:p>
            <a:endParaRPr lang="en-US" dirty="0"/>
          </a:p>
          <a:p>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len</a:t>
            </a:r>
            <a:r>
              <a:rPr lang="en-US" dirty="0">
                <a:solidFill>
                  <a:srgbClr val="000000"/>
                </a:solidFill>
                <a:latin typeface="Consolas" panose="020B0609020204030204" pitchFamily="49" charset="0"/>
              </a:rPr>
              <a:t>(a))</a:t>
            </a:r>
          </a:p>
          <a:p>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len</a:t>
            </a:r>
            <a:r>
              <a:rPr lang="en-US" dirty="0">
                <a:solidFill>
                  <a:srgbClr val="000000"/>
                </a:solidFill>
                <a:latin typeface="Consolas" panose="020B0609020204030204" pitchFamily="49" charset="0"/>
              </a:rPr>
              <a:t>(a[3:8]))</a:t>
            </a:r>
          </a:p>
          <a:p>
            <a:endParaRPr lang="en-US" dirty="0"/>
          </a:p>
          <a:p>
            <a:endParaRPr lang="en-US" dirty="0"/>
          </a:p>
        </p:txBody>
      </p:sp>
      <p:sp>
        <p:nvSpPr>
          <p:cNvPr id="8" name="Rectangle 7">
            <a:extLst>
              <a:ext uri="{FF2B5EF4-FFF2-40B4-BE49-F238E27FC236}">
                <a16:creationId xmlns:a16="http://schemas.microsoft.com/office/drawing/2014/main" id="{080F6BD1-A1DB-460C-9AAE-7813AAE706B9}"/>
              </a:ext>
            </a:extLst>
          </p:cNvPr>
          <p:cNvSpPr/>
          <p:nvPr/>
        </p:nvSpPr>
        <p:spPr>
          <a:xfrm>
            <a:off x="950753" y="6308209"/>
            <a:ext cx="6800675" cy="369332"/>
          </a:xfrm>
          <a:prstGeom prst="rect">
            <a:avLst/>
          </a:prstGeom>
        </p:spPr>
        <p:txBody>
          <a:bodyPr wrap="square">
            <a:spAutoFit/>
          </a:bodyPr>
          <a:lstStyle/>
          <a:p>
            <a:r>
              <a:rPr lang="en-US" u="sng" dirty="0">
                <a:solidFill>
                  <a:schemeClr val="accent1">
                    <a:lumMod val="75000"/>
                  </a:schemeClr>
                </a:solidFill>
              </a:rPr>
              <a:t>https://github.com/AISPUBLISHING/mastering-python-for-data-science</a:t>
            </a:r>
          </a:p>
        </p:txBody>
      </p:sp>
    </p:spTree>
    <p:extLst>
      <p:ext uri="{BB962C8B-B14F-4D97-AF65-F5344CB8AC3E}">
        <p14:creationId xmlns:p14="http://schemas.microsoft.com/office/powerpoint/2010/main" val="1026993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String </a:t>
            </a:r>
            <a:r>
              <a:rPr lang="en-US" sz="4000" dirty="0" err="1"/>
              <a:t>Cont</a:t>
            </a:r>
            <a:r>
              <a:rPr lang="en-US" sz="4000" dirty="0"/>
              <a:t>…</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
        <p:nvSpPr>
          <p:cNvPr id="3" name="Rectangle 2">
            <a:extLst>
              <a:ext uri="{FF2B5EF4-FFF2-40B4-BE49-F238E27FC236}">
                <a16:creationId xmlns:a16="http://schemas.microsoft.com/office/drawing/2014/main" id="{D35191DA-3B02-498B-8F37-16D354353E49}"/>
              </a:ext>
            </a:extLst>
          </p:cNvPr>
          <p:cNvSpPr/>
          <p:nvPr/>
        </p:nvSpPr>
        <p:spPr>
          <a:xfrm>
            <a:off x="581636" y="1075699"/>
            <a:ext cx="8746922" cy="646331"/>
          </a:xfrm>
          <a:prstGeom prst="rect">
            <a:avLst/>
          </a:prstGeom>
        </p:spPr>
        <p:txBody>
          <a:bodyPr wrap="square">
            <a:spAutoFit/>
          </a:bodyPr>
          <a:lstStyle/>
          <a:p>
            <a:r>
              <a:rPr lang="en-US" dirty="0">
                <a:solidFill>
                  <a:srgbClr val="000000"/>
                </a:solidFill>
                <a:latin typeface="Consolas" panose="020B0609020204030204" pitchFamily="49" charset="0"/>
              </a:rPr>
              <a:t>a = </a:t>
            </a:r>
            <a:r>
              <a:rPr lang="en-US" dirty="0">
                <a:solidFill>
                  <a:srgbClr val="A52A2A"/>
                </a:solidFill>
                <a:latin typeface="Consolas" panose="020B0609020204030204" pitchFamily="49" charset="0"/>
              </a:rPr>
              <a:t>"      A lot OF Spaces at The     </a:t>
            </a:r>
            <a:r>
              <a:rPr lang="en-US" dirty="0" err="1">
                <a:solidFill>
                  <a:srgbClr val="A52A2A"/>
                </a:solidFill>
                <a:latin typeface="Consolas" panose="020B0609020204030204" pitchFamily="49" charset="0"/>
              </a:rPr>
              <a:t>beGinning</a:t>
            </a:r>
            <a:r>
              <a:rPr lang="en-US" dirty="0">
                <a:solidFill>
                  <a:srgbClr val="A52A2A"/>
                </a:solidFill>
                <a:latin typeface="Consolas" panose="020B0609020204030204" pitchFamily="49" charset="0"/>
              </a:rPr>
              <a:t> and end     "</a:t>
            </a:r>
            <a:br>
              <a:rPr lang="en-US" dirty="0"/>
            </a:br>
            <a:r>
              <a:rPr lang="en-US" dirty="0">
                <a:solidFill>
                  <a:srgbClr val="0000CD"/>
                </a:solidFill>
                <a:latin typeface="Consolas" panose="020B0609020204030204" pitchFamily="49" charset="0"/>
              </a:rPr>
              <a:t>b = </a:t>
            </a:r>
            <a:r>
              <a:rPr lang="en-US" dirty="0" err="1">
                <a:solidFill>
                  <a:srgbClr val="000000"/>
                </a:solidFill>
                <a:latin typeface="Consolas" panose="020B0609020204030204" pitchFamily="49" charset="0"/>
              </a:rPr>
              <a:t>a.strip</a:t>
            </a:r>
            <a:r>
              <a:rPr lang="en-US" dirty="0">
                <a:solidFill>
                  <a:srgbClr val="000000"/>
                </a:solidFill>
                <a:latin typeface="Consolas" panose="020B0609020204030204" pitchFamily="49" charset="0"/>
              </a:rPr>
              <a:t>()</a:t>
            </a:r>
            <a:endParaRPr lang="en-US" dirty="0"/>
          </a:p>
        </p:txBody>
      </p:sp>
      <p:sp>
        <p:nvSpPr>
          <p:cNvPr id="6" name="Rectangle 5">
            <a:extLst>
              <a:ext uri="{FF2B5EF4-FFF2-40B4-BE49-F238E27FC236}">
                <a16:creationId xmlns:a16="http://schemas.microsoft.com/office/drawing/2014/main" id="{4520A3D8-3076-40D3-AC93-D711C432338F}"/>
              </a:ext>
            </a:extLst>
          </p:cNvPr>
          <p:cNvSpPr/>
          <p:nvPr/>
        </p:nvSpPr>
        <p:spPr>
          <a:xfrm>
            <a:off x="581636" y="1666533"/>
            <a:ext cx="2210862" cy="369332"/>
          </a:xfrm>
          <a:prstGeom prst="rect">
            <a:avLst/>
          </a:prstGeom>
        </p:spPr>
        <p:txBody>
          <a:bodyPr wrap="none">
            <a:spAutoFit/>
          </a:bodyPr>
          <a:lstStyle/>
          <a:p>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b.lower</a:t>
            </a:r>
            <a:r>
              <a:rPr lang="en-US" dirty="0">
                <a:solidFill>
                  <a:srgbClr val="000000"/>
                </a:solidFill>
                <a:latin typeface="Consolas" panose="020B0609020204030204" pitchFamily="49" charset="0"/>
              </a:rPr>
              <a:t>())</a:t>
            </a:r>
            <a:endParaRPr lang="en-US" dirty="0"/>
          </a:p>
        </p:txBody>
      </p:sp>
      <p:sp>
        <p:nvSpPr>
          <p:cNvPr id="7" name="Rectangle 6">
            <a:extLst>
              <a:ext uri="{FF2B5EF4-FFF2-40B4-BE49-F238E27FC236}">
                <a16:creationId xmlns:a16="http://schemas.microsoft.com/office/drawing/2014/main" id="{4D6C1A57-0B3B-4A54-8812-36B4334CDD12}"/>
              </a:ext>
            </a:extLst>
          </p:cNvPr>
          <p:cNvSpPr/>
          <p:nvPr/>
        </p:nvSpPr>
        <p:spPr>
          <a:xfrm>
            <a:off x="581636" y="2035865"/>
            <a:ext cx="2210862" cy="369332"/>
          </a:xfrm>
          <a:prstGeom prst="rect">
            <a:avLst/>
          </a:prstGeom>
        </p:spPr>
        <p:txBody>
          <a:bodyPr wrap="none">
            <a:spAutoFit/>
          </a:bodyPr>
          <a:lstStyle/>
          <a:p>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b.upper</a:t>
            </a:r>
            <a:r>
              <a:rPr lang="en-US" dirty="0">
                <a:solidFill>
                  <a:srgbClr val="000000"/>
                </a:solidFill>
                <a:latin typeface="Consolas" panose="020B0609020204030204" pitchFamily="49" charset="0"/>
              </a:rPr>
              <a:t>())</a:t>
            </a:r>
            <a:endParaRPr lang="en-US" dirty="0"/>
          </a:p>
        </p:txBody>
      </p:sp>
      <p:sp>
        <p:nvSpPr>
          <p:cNvPr id="8" name="Rectangle 7">
            <a:extLst>
              <a:ext uri="{FF2B5EF4-FFF2-40B4-BE49-F238E27FC236}">
                <a16:creationId xmlns:a16="http://schemas.microsoft.com/office/drawing/2014/main" id="{796E72C4-9C62-40F3-8A4E-FA4C3B61AD34}"/>
              </a:ext>
            </a:extLst>
          </p:cNvPr>
          <p:cNvSpPr/>
          <p:nvPr/>
        </p:nvSpPr>
        <p:spPr>
          <a:xfrm>
            <a:off x="581636" y="2349700"/>
            <a:ext cx="3477234" cy="369332"/>
          </a:xfrm>
          <a:prstGeom prst="rect">
            <a:avLst/>
          </a:prstGeom>
        </p:spPr>
        <p:txBody>
          <a:bodyPr wrap="none">
            <a:spAutoFit/>
          </a:bodyPr>
          <a:lstStyle/>
          <a:p>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a.replace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endParaRPr lang="en-US" dirty="0"/>
          </a:p>
        </p:txBody>
      </p:sp>
      <p:sp>
        <p:nvSpPr>
          <p:cNvPr id="9" name="Rectangle 8">
            <a:extLst>
              <a:ext uri="{FF2B5EF4-FFF2-40B4-BE49-F238E27FC236}">
                <a16:creationId xmlns:a16="http://schemas.microsoft.com/office/drawing/2014/main" id="{BBECA8E0-085A-4CA2-9A73-EDA3197FF09D}"/>
              </a:ext>
            </a:extLst>
          </p:cNvPr>
          <p:cNvSpPr/>
          <p:nvPr/>
        </p:nvSpPr>
        <p:spPr>
          <a:xfrm>
            <a:off x="580599" y="2778664"/>
            <a:ext cx="9359001" cy="369332"/>
          </a:xfrm>
          <a:prstGeom prst="rect">
            <a:avLst/>
          </a:prstGeom>
        </p:spPr>
        <p:txBody>
          <a:bodyPr wrap="square">
            <a:spAutoFit/>
          </a:bodyPr>
          <a:lstStyle/>
          <a:p>
            <a:r>
              <a:rPr lang="en-US" dirty="0">
                <a:solidFill>
                  <a:srgbClr val="0000CD"/>
                </a:solidFill>
                <a:latin typeface="Consolas" panose="020B0609020204030204" pitchFamily="49" charset="0"/>
              </a:rPr>
              <a:t>L =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game,and,no".split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returns List (We will see Lists later on)</a:t>
            </a:r>
            <a:endParaRPr lang="en-US" dirty="0"/>
          </a:p>
        </p:txBody>
      </p:sp>
      <p:sp>
        <p:nvSpPr>
          <p:cNvPr id="10" name="Rectangle 9">
            <a:extLst>
              <a:ext uri="{FF2B5EF4-FFF2-40B4-BE49-F238E27FC236}">
                <a16:creationId xmlns:a16="http://schemas.microsoft.com/office/drawing/2014/main" id="{8839E892-713D-4B7A-9FC9-EA8F34F44365}"/>
              </a:ext>
            </a:extLst>
          </p:cNvPr>
          <p:cNvSpPr/>
          <p:nvPr/>
        </p:nvSpPr>
        <p:spPr>
          <a:xfrm>
            <a:off x="581636" y="3244334"/>
            <a:ext cx="3857146" cy="369332"/>
          </a:xfrm>
          <a:prstGeom prst="rect">
            <a:avLst/>
          </a:prstGeom>
        </p:spPr>
        <p:txBody>
          <a:bodyPr wrap="none">
            <a:spAutoFit/>
          </a:bodyPr>
          <a:lstStyle/>
          <a:p>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“at” </a:t>
            </a:r>
            <a:r>
              <a:rPr lang="en-US" dirty="0">
                <a:solidFill>
                  <a:srgbClr val="000000"/>
                </a:solidFill>
                <a:latin typeface="Consolas" panose="020B0609020204030204" pitchFamily="49" charset="0"/>
              </a:rPr>
              <a:t> in </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asdfaatdea</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endParaRPr lang="en-US" dirty="0"/>
          </a:p>
        </p:txBody>
      </p:sp>
      <p:sp>
        <p:nvSpPr>
          <p:cNvPr id="12" name="Rectangle 11">
            <a:extLst>
              <a:ext uri="{FF2B5EF4-FFF2-40B4-BE49-F238E27FC236}">
                <a16:creationId xmlns:a16="http://schemas.microsoft.com/office/drawing/2014/main" id="{4BE26D78-20D2-434B-B774-999B19D1CF9E}"/>
              </a:ext>
            </a:extLst>
          </p:cNvPr>
          <p:cNvSpPr/>
          <p:nvPr/>
        </p:nvSpPr>
        <p:spPr>
          <a:xfrm>
            <a:off x="580599" y="3665347"/>
            <a:ext cx="4363695" cy="369332"/>
          </a:xfrm>
          <a:prstGeom prst="rect">
            <a:avLst/>
          </a:prstGeom>
        </p:spPr>
        <p:txBody>
          <a:bodyPr wrap="none">
            <a:spAutoFit/>
          </a:bodyPr>
          <a:lstStyle/>
          <a:p>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“at” </a:t>
            </a:r>
            <a:r>
              <a:rPr lang="en-US" dirty="0">
                <a:solidFill>
                  <a:srgbClr val="000000"/>
                </a:solidFill>
                <a:latin typeface="Consolas" panose="020B0609020204030204" pitchFamily="49" charset="0"/>
              </a:rPr>
              <a:t> not in </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asdfaatdea</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endParaRPr lang="en-US" dirty="0"/>
          </a:p>
        </p:txBody>
      </p:sp>
      <p:sp>
        <p:nvSpPr>
          <p:cNvPr id="13" name="Rectangle 12">
            <a:extLst>
              <a:ext uri="{FF2B5EF4-FFF2-40B4-BE49-F238E27FC236}">
                <a16:creationId xmlns:a16="http://schemas.microsoft.com/office/drawing/2014/main" id="{98888A88-8057-4FD1-8E91-A152A33C9E90}"/>
              </a:ext>
            </a:extLst>
          </p:cNvPr>
          <p:cNvSpPr/>
          <p:nvPr/>
        </p:nvSpPr>
        <p:spPr>
          <a:xfrm>
            <a:off x="580599" y="4139704"/>
            <a:ext cx="7858726" cy="369332"/>
          </a:xfrm>
          <a:prstGeom prst="rect">
            <a:avLst/>
          </a:prstGeom>
        </p:spPr>
        <p:txBody>
          <a:bodyPr wrap="square">
            <a:spAutoFit/>
          </a:bodyPr>
          <a:lstStyle/>
          <a:p>
            <a:r>
              <a:rPr lang="en-US" dirty="0">
                <a:solidFill>
                  <a:srgbClr val="A52A2A"/>
                </a:solidFill>
                <a:latin typeface="Consolas" panose="020B0609020204030204" pitchFamily="49" charset="0"/>
              </a:rPr>
              <a:t>"We are learning \"</a:t>
            </a:r>
            <a:r>
              <a:rPr lang="en-US" dirty="0">
                <a:solidFill>
                  <a:srgbClr val="000000"/>
                </a:solidFill>
                <a:latin typeface="Consolas" panose="020B0609020204030204" pitchFamily="49" charset="0"/>
              </a:rPr>
              <a:t>Strings\</a:t>
            </a:r>
            <a:r>
              <a:rPr lang="en-US" dirty="0">
                <a:solidFill>
                  <a:srgbClr val="A52A2A"/>
                </a:solidFill>
                <a:latin typeface="Consolas" panose="020B0609020204030204" pitchFamily="49" charset="0"/>
              </a:rPr>
              <a:t>" here."</a:t>
            </a:r>
            <a:endParaRPr lang="en-US" dirty="0"/>
          </a:p>
        </p:txBody>
      </p:sp>
      <p:sp>
        <p:nvSpPr>
          <p:cNvPr id="15" name="Rectangle 14">
            <a:extLst>
              <a:ext uri="{FF2B5EF4-FFF2-40B4-BE49-F238E27FC236}">
                <a16:creationId xmlns:a16="http://schemas.microsoft.com/office/drawing/2014/main" id="{C548F7C3-3D4E-4D20-A388-971C3F66E706}"/>
              </a:ext>
            </a:extLst>
          </p:cNvPr>
          <p:cNvSpPr/>
          <p:nvPr/>
        </p:nvSpPr>
        <p:spPr>
          <a:xfrm>
            <a:off x="573608" y="4468273"/>
            <a:ext cx="7858726" cy="369332"/>
          </a:xfrm>
          <a:prstGeom prst="rect">
            <a:avLst/>
          </a:prstGeom>
        </p:spPr>
        <p:txBody>
          <a:bodyPr wrap="square">
            <a:spAutoFit/>
          </a:bodyPr>
          <a:lstStyle/>
          <a:p>
            <a:r>
              <a:rPr lang="en-US" dirty="0">
                <a:solidFill>
                  <a:srgbClr val="A52A2A"/>
                </a:solidFill>
                <a:latin typeface="Consolas" panose="020B0609020204030204" pitchFamily="49" charset="0"/>
              </a:rPr>
              <a:t>‘We are learning "</a:t>
            </a:r>
            <a:r>
              <a:rPr lang="en-US" dirty="0">
                <a:solidFill>
                  <a:srgbClr val="000000"/>
                </a:solidFill>
                <a:latin typeface="Consolas" panose="020B0609020204030204" pitchFamily="49" charset="0"/>
              </a:rPr>
              <a:t>Strings</a:t>
            </a:r>
            <a:r>
              <a:rPr lang="en-US" dirty="0">
                <a:solidFill>
                  <a:srgbClr val="A52A2A"/>
                </a:solidFill>
                <a:latin typeface="Consolas" panose="020B0609020204030204" pitchFamily="49" charset="0"/>
              </a:rPr>
              <a:t>" here.’</a:t>
            </a:r>
            <a:endParaRPr lang="en-US" dirty="0"/>
          </a:p>
        </p:txBody>
      </p:sp>
      <p:sp>
        <p:nvSpPr>
          <p:cNvPr id="16" name="Rectangle 15">
            <a:extLst>
              <a:ext uri="{FF2B5EF4-FFF2-40B4-BE49-F238E27FC236}">
                <a16:creationId xmlns:a16="http://schemas.microsoft.com/office/drawing/2014/main" id="{FA00A61B-F1FB-4BF9-89B8-9F33CBC8B905}"/>
              </a:ext>
            </a:extLst>
          </p:cNvPr>
          <p:cNvSpPr/>
          <p:nvPr/>
        </p:nvSpPr>
        <p:spPr>
          <a:xfrm>
            <a:off x="633368" y="4982255"/>
            <a:ext cx="3097323" cy="369332"/>
          </a:xfrm>
          <a:prstGeom prst="rect">
            <a:avLst/>
          </a:prstGeom>
        </p:spPr>
        <p:txBody>
          <a:bodyPr wrap="none">
            <a:spAutoFit/>
          </a:bodyPr>
          <a:lstStyle/>
          <a:p>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“c:\drive\name” </a:t>
            </a:r>
            <a:r>
              <a:rPr lang="en-US" dirty="0">
                <a:solidFill>
                  <a:srgbClr val="000000"/>
                </a:solidFill>
                <a:latin typeface="Consolas" panose="020B0609020204030204" pitchFamily="49" charset="0"/>
              </a:rPr>
              <a:t>)</a:t>
            </a:r>
            <a:endParaRPr lang="en-US" dirty="0"/>
          </a:p>
        </p:txBody>
      </p:sp>
      <p:sp>
        <p:nvSpPr>
          <p:cNvPr id="17" name="Rectangle 16">
            <a:extLst>
              <a:ext uri="{FF2B5EF4-FFF2-40B4-BE49-F238E27FC236}">
                <a16:creationId xmlns:a16="http://schemas.microsoft.com/office/drawing/2014/main" id="{8FCC6B03-236A-499D-B2B9-696A5251E137}"/>
              </a:ext>
            </a:extLst>
          </p:cNvPr>
          <p:cNvSpPr/>
          <p:nvPr/>
        </p:nvSpPr>
        <p:spPr>
          <a:xfrm>
            <a:off x="651544" y="5461826"/>
            <a:ext cx="3223959" cy="369332"/>
          </a:xfrm>
          <a:prstGeom prst="rect">
            <a:avLst/>
          </a:prstGeom>
        </p:spPr>
        <p:txBody>
          <a:bodyPr wrap="none">
            <a:spAutoFit/>
          </a:bodyPr>
          <a:lstStyle/>
          <a:p>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A52A2A"/>
                </a:solidFill>
                <a:latin typeface="Consolas" panose="020B0609020204030204" pitchFamily="49" charset="0"/>
              </a:rPr>
              <a:t>r”c</a:t>
            </a:r>
            <a:r>
              <a:rPr lang="en-US" dirty="0">
                <a:solidFill>
                  <a:srgbClr val="A52A2A"/>
                </a:solidFill>
                <a:latin typeface="Consolas" panose="020B0609020204030204" pitchFamily="49" charset="0"/>
              </a:rPr>
              <a:t>:\drive\name” </a:t>
            </a:r>
            <a:r>
              <a:rPr lang="en-US" dirty="0">
                <a:solidFill>
                  <a:srgbClr val="000000"/>
                </a:solidFill>
                <a:latin typeface="Consolas" panose="020B0609020204030204" pitchFamily="49" charset="0"/>
              </a:rPr>
              <a:t>)</a:t>
            </a:r>
            <a:endParaRPr lang="en-US" dirty="0"/>
          </a:p>
        </p:txBody>
      </p:sp>
      <p:sp>
        <p:nvSpPr>
          <p:cNvPr id="20" name="Rectangle 19">
            <a:extLst>
              <a:ext uri="{FF2B5EF4-FFF2-40B4-BE49-F238E27FC236}">
                <a16:creationId xmlns:a16="http://schemas.microsoft.com/office/drawing/2014/main" id="{46D03623-5DE5-48A9-8D7F-75994B820D20}"/>
              </a:ext>
            </a:extLst>
          </p:cNvPr>
          <p:cNvSpPr/>
          <p:nvPr/>
        </p:nvSpPr>
        <p:spPr>
          <a:xfrm>
            <a:off x="950753" y="6308209"/>
            <a:ext cx="6800675" cy="369332"/>
          </a:xfrm>
          <a:prstGeom prst="rect">
            <a:avLst/>
          </a:prstGeom>
        </p:spPr>
        <p:txBody>
          <a:bodyPr wrap="square">
            <a:spAutoFit/>
          </a:bodyPr>
          <a:lstStyle/>
          <a:p>
            <a:r>
              <a:rPr lang="en-US" u="sng" dirty="0">
                <a:solidFill>
                  <a:schemeClr val="accent1">
                    <a:lumMod val="75000"/>
                  </a:schemeClr>
                </a:solidFill>
              </a:rPr>
              <a:t>https://github.com/AISPUBLISHING/mastering-python-for-data-science</a:t>
            </a:r>
          </a:p>
        </p:txBody>
      </p:sp>
    </p:spTree>
    <p:extLst>
      <p:ext uri="{BB962C8B-B14F-4D97-AF65-F5344CB8AC3E}">
        <p14:creationId xmlns:p14="http://schemas.microsoft.com/office/powerpoint/2010/main" val="407807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EBC9FED-3185-4238-B99D-A01BDFA2E8E8}"/>
              </a:ext>
            </a:extLst>
          </p:cNvPr>
          <p:cNvSpPr>
            <a:spLocks noGrp="1"/>
          </p:cNvSpPr>
          <p:nvPr>
            <p:ph type="title"/>
          </p:nvPr>
        </p:nvSpPr>
        <p:spPr>
          <a:xfrm>
            <a:off x="1231134" y="218114"/>
            <a:ext cx="9729732" cy="696377"/>
          </a:xfrm>
        </p:spPr>
        <p:txBody>
          <a:bodyPr>
            <a:normAutofit/>
          </a:bodyPr>
          <a:lstStyle/>
          <a:p>
            <a:r>
              <a:rPr lang="en-US" sz="4000" dirty="0"/>
              <a:t>Why Python?</a:t>
            </a:r>
          </a:p>
        </p:txBody>
      </p:sp>
      <p:pic>
        <p:nvPicPr>
          <p:cNvPr id="4" name="Picture 3">
            <a:extLst>
              <a:ext uri="{FF2B5EF4-FFF2-40B4-BE49-F238E27FC236}">
                <a16:creationId xmlns:a16="http://schemas.microsoft.com/office/drawing/2014/main" id="{7BC4135A-BFED-4165-9411-34DD41534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80" y="1404369"/>
            <a:ext cx="10655950" cy="4049261"/>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8368681-7E1C-4BA1-888A-3117BEEF7480}"/>
                  </a:ext>
                </a:extLst>
              </p14:cNvPr>
              <p14:cNvContentPartPr/>
              <p14:nvPr/>
            </p14:nvContentPartPr>
            <p14:xfrm>
              <a:off x="3201569" y="1250009"/>
              <a:ext cx="360" cy="360"/>
            </p14:xfrm>
          </p:contentPart>
        </mc:Choice>
        <mc:Fallback xmlns="">
          <p:pic>
            <p:nvPicPr>
              <p:cNvPr id="2" name="Ink 1">
                <a:extLst>
                  <a:ext uri="{FF2B5EF4-FFF2-40B4-BE49-F238E27FC236}">
                    <a16:creationId xmlns:a16="http://schemas.microsoft.com/office/drawing/2014/main" id="{58368681-7E1C-4BA1-888A-3117BEEF7480}"/>
                  </a:ext>
                </a:extLst>
              </p:cNvPr>
              <p:cNvPicPr/>
              <p:nvPr/>
            </p:nvPicPr>
            <p:blipFill>
              <a:blip r:embed="rId4"/>
              <a:stretch>
                <a:fillRect/>
              </a:stretch>
            </p:blipFill>
            <p:spPr>
              <a:xfrm>
                <a:off x="3183929" y="1232369"/>
                <a:ext cx="36000" cy="36000"/>
              </a:xfrm>
              <a:prstGeom prst="rect">
                <a:avLst/>
              </a:prstGeom>
            </p:spPr>
          </p:pic>
        </mc:Fallback>
      </mc:AlternateContent>
      <p:pic>
        <p:nvPicPr>
          <p:cNvPr id="5" name="Picture 4">
            <a:extLst>
              <a:ext uri="{FF2B5EF4-FFF2-40B4-BE49-F238E27FC236}">
                <a16:creationId xmlns:a16="http://schemas.microsoft.com/office/drawing/2014/main" id="{D7A51978-0326-47A4-AEDA-FE85124570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Tree>
    <p:extLst>
      <p:ext uri="{BB962C8B-B14F-4D97-AF65-F5344CB8AC3E}">
        <p14:creationId xmlns:p14="http://schemas.microsoft.com/office/powerpoint/2010/main" val="3640046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Data Structures</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
        <p:nvSpPr>
          <p:cNvPr id="2" name="Rectangle 1">
            <a:extLst>
              <a:ext uri="{FF2B5EF4-FFF2-40B4-BE49-F238E27FC236}">
                <a16:creationId xmlns:a16="http://schemas.microsoft.com/office/drawing/2014/main" id="{3170659C-A7E3-46F3-B086-24E0C2C357F0}"/>
              </a:ext>
            </a:extLst>
          </p:cNvPr>
          <p:cNvSpPr/>
          <p:nvPr/>
        </p:nvSpPr>
        <p:spPr>
          <a:xfrm>
            <a:off x="411061" y="1360437"/>
            <a:ext cx="11316748" cy="1200329"/>
          </a:xfrm>
          <a:prstGeom prst="rect">
            <a:avLst/>
          </a:prstGeom>
        </p:spPr>
        <p:txBody>
          <a:bodyPr wrap="square">
            <a:spAutoFit/>
          </a:bodyPr>
          <a:lstStyle/>
          <a:p>
            <a:pPr>
              <a:buFont typeface="Arial" panose="020B0604020202020204" pitchFamily="34" charset="0"/>
              <a:buChar char="•"/>
            </a:pPr>
            <a:r>
              <a:rPr lang="en-US" b="1" dirty="0">
                <a:solidFill>
                  <a:srgbClr val="000000"/>
                </a:solidFill>
                <a:latin typeface="Verdana" panose="020B0604030504040204" pitchFamily="34" charset="0"/>
              </a:rPr>
              <a:t>List</a:t>
            </a:r>
            <a:r>
              <a:rPr lang="en-US" dirty="0">
                <a:solidFill>
                  <a:srgbClr val="000000"/>
                </a:solidFill>
                <a:latin typeface="Verdana" panose="020B0604030504040204" pitchFamily="34" charset="0"/>
              </a:rPr>
              <a:t> 		Ordered, 	changeable, 			duplicates</a:t>
            </a:r>
          </a:p>
          <a:p>
            <a:pPr>
              <a:buFont typeface="Arial" panose="020B0604020202020204" pitchFamily="34" charset="0"/>
              <a:buChar char="•"/>
            </a:pPr>
            <a:r>
              <a:rPr lang="en-US" b="1" dirty="0">
                <a:solidFill>
                  <a:srgbClr val="000000"/>
                </a:solidFill>
                <a:latin typeface="Verdana" panose="020B0604030504040204" pitchFamily="34" charset="0"/>
              </a:rPr>
              <a:t>Tuple</a:t>
            </a:r>
            <a:r>
              <a:rPr lang="en-US" dirty="0">
                <a:solidFill>
                  <a:srgbClr val="000000"/>
                </a:solidFill>
                <a:latin typeface="Verdana" panose="020B0604030504040204" pitchFamily="34" charset="0"/>
              </a:rPr>
              <a:t> 		Ordered, 	unchangeable,			duplicates</a:t>
            </a:r>
          </a:p>
          <a:p>
            <a:pPr>
              <a:buFont typeface="Arial" panose="020B0604020202020204" pitchFamily="34" charset="0"/>
              <a:buChar char="•"/>
            </a:pPr>
            <a:r>
              <a:rPr lang="en-US" b="1" dirty="0">
                <a:solidFill>
                  <a:srgbClr val="000000"/>
                </a:solidFill>
                <a:latin typeface="Verdana" panose="020B0604030504040204" pitchFamily="34" charset="0"/>
              </a:rPr>
              <a:t>Set</a:t>
            </a:r>
            <a:r>
              <a:rPr lang="en-US" dirty="0">
                <a:solidFill>
                  <a:srgbClr val="000000"/>
                </a:solidFill>
                <a:latin typeface="Verdana" panose="020B0604030504040204" pitchFamily="34" charset="0"/>
              </a:rPr>
              <a:t> 		Unordered, 	unchangeable(but </a:t>
            </a:r>
            <a:r>
              <a:rPr lang="en-US" dirty="0">
                <a:solidFill>
                  <a:schemeClr val="accent5">
                    <a:lumMod val="75000"/>
                  </a:schemeClr>
                </a:solidFill>
                <a:latin typeface="Verdana" panose="020B0604030504040204" pitchFamily="34" charset="0"/>
              </a:rPr>
              <a:t>addable</a:t>
            </a:r>
            <a:r>
              <a:rPr lang="en-US" dirty="0">
                <a:solidFill>
                  <a:srgbClr val="000000"/>
                </a:solidFill>
                <a:latin typeface="Verdana" panose="020B0604030504040204" pitchFamily="34" charset="0"/>
              </a:rPr>
              <a:t>), 	no duplicates</a:t>
            </a:r>
          </a:p>
          <a:p>
            <a:pPr>
              <a:buFont typeface="Arial" panose="020B0604020202020204" pitchFamily="34" charset="0"/>
              <a:buChar char="•"/>
            </a:pPr>
            <a:r>
              <a:rPr lang="en-US" b="1" dirty="0">
                <a:solidFill>
                  <a:srgbClr val="000000"/>
                </a:solidFill>
                <a:latin typeface="Verdana" panose="020B0604030504040204" pitchFamily="34" charset="0"/>
              </a:rPr>
              <a:t>Dictionary</a:t>
            </a:r>
            <a:r>
              <a:rPr lang="en-US" dirty="0">
                <a:solidFill>
                  <a:srgbClr val="000000"/>
                </a:solidFill>
                <a:latin typeface="Verdana" panose="020B0604030504040204" pitchFamily="34" charset="0"/>
              </a:rPr>
              <a:t> 	Unordered, 	changeable,  			no duplicate</a:t>
            </a:r>
            <a:endParaRPr lang="en-US" b="0" i="0" u="none" strike="noStrike" dirty="0">
              <a:solidFill>
                <a:srgbClr val="000000"/>
              </a:solidFill>
              <a:effectLst/>
              <a:latin typeface="Verdana" panose="020B0604030504040204" pitchFamily="34" charset="0"/>
            </a:endParaRPr>
          </a:p>
        </p:txBody>
      </p:sp>
      <p:graphicFrame>
        <p:nvGraphicFramePr>
          <p:cNvPr id="5" name="Table 10">
            <a:extLst>
              <a:ext uri="{FF2B5EF4-FFF2-40B4-BE49-F238E27FC236}">
                <a16:creationId xmlns:a16="http://schemas.microsoft.com/office/drawing/2014/main" id="{82742790-5DB2-4C0D-88B3-55358FC9823E}"/>
              </a:ext>
            </a:extLst>
          </p:cNvPr>
          <p:cNvGraphicFramePr>
            <a:graphicFrameLocks noGrp="1"/>
          </p:cNvGraphicFramePr>
          <p:nvPr>
            <p:extLst>
              <p:ext uri="{D42A27DB-BD31-4B8C-83A1-F6EECF244321}">
                <p14:modId xmlns:p14="http://schemas.microsoft.com/office/powerpoint/2010/main" val="872494292"/>
              </p:ext>
            </p:extLst>
          </p:nvPr>
        </p:nvGraphicFramePr>
        <p:xfrm>
          <a:off x="520117" y="2908349"/>
          <a:ext cx="10058400" cy="3129280"/>
        </p:xfrm>
        <a:graphic>
          <a:graphicData uri="http://schemas.openxmlformats.org/drawingml/2006/table">
            <a:tbl>
              <a:tblPr firstRow="1" bandRow="1">
                <a:tableStyleId>{5C22544A-7EE6-4342-B048-85BDC9FD1C3A}</a:tableStyleId>
              </a:tblPr>
              <a:tblGrid>
                <a:gridCol w="2248816">
                  <a:extLst>
                    <a:ext uri="{9D8B030D-6E8A-4147-A177-3AD203B41FA5}">
                      <a16:colId xmlns:a16="http://schemas.microsoft.com/office/drawing/2014/main" val="4201053612"/>
                    </a:ext>
                  </a:extLst>
                </a:gridCol>
                <a:gridCol w="2233089">
                  <a:extLst>
                    <a:ext uri="{9D8B030D-6E8A-4147-A177-3AD203B41FA5}">
                      <a16:colId xmlns:a16="http://schemas.microsoft.com/office/drawing/2014/main" val="1861340955"/>
                    </a:ext>
                  </a:extLst>
                </a:gridCol>
                <a:gridCol w="2689144">
                  <a:extLst>
                    <a:ext uri="{9D8B030D-6E8A-4147-A177-3AD203B41FA5}">
                      <a16:colId xmlns:a16="http://schemas.microsoft.com/office/drawing/2014/main" val="1397216963"/>
                    </a:ext>
                  </a:extLst>
                </a:gridCol>
                <a:gridCol w="2887351">
                  <a:extLst>
                    <a:ext uri="{9D8B030D-6E8A-4147-A177-3AD203B41FA5}">
                      <a16:colId xmlns:a16="http://schemas.microsoft.com/office/drawing/2014/main" val="1594645899"/>
                    </a:ext>
                  </a:extLst>
                </a:gridCol>
              </a:tblGrid>
              <a:tr h="370840">
                <a:tc>
                  <a:txBody>
                    <a:bodyPr/>
                    <a:lstStyle/>
                    <a:p>
                      <a:r>
                        <a:rPr lang="en-US" dirty="0"/>
                        <a:t>List</a:t>
                      </a:r>
                    </a:p>
                  </a:txBody>
                  <a:tcPr/>
                </a:tc>
                <a:tc>
                  <a:txBody>
                    <a:bodyPr/>
                    <a:lstStyle/>
                    <a:p>
                      <a:r>
                        <a:rPr lang="en-US" dirty="0"/>
                        <a:t>Tuple</a:t>
                      </a:r>
                    </a:p>
                  </a:txBody>
                  <a:tcPr/>
                </a:tc>
                <a:tc>
                  <a:txBody>
                    <a:bodyPr/>
                    <a:lstStyle/>
                    <a:p>
                      <a:r>
                        <a:rPr lang="en-US" dirty="0"/>
                        <a:t>Set</a:t>
                      </a:r>
                    </a:p>
                  </a:txBody>
                  <a:tcPr/>
                </a:tc>
                <a:tc>
                  <a:txBody>
                    <a:bodyPr/>
                    <a:lstStyle/>
                    <a:p>
                      <a:r>
                        <a:rPr lang="en-US" dirty="0"/>
                        <a:t>Dictionary</a:t>
                      </a:r>
                    </a:p>
                  </a:txBody>
                  <a:tcPr/>
                </a:tc>
                <a:extLst>
                  <a:ext uri="{0D108BD9-81ED-4DB2-BD59-A6C34878D82A}">
                    <a16:rowId xmlns:a16="http://schemas.microsoft.com/office/drawing/2014/main" val="1275262527"/>
                  </a:ext>
                </a:extLst>
              </a:tr>
              <a:tr h="370840">
                <a:tc>
                  <a:txBody>
                    <a:bodyPr/>
                    <a:lstStyle/>
                    <a:p>
                      <a:r>
                        <a:rPr lang="en-US" sz="1800" b="0" i="0" u="none" strike="noStrike" kern="1200" dirty="0">
                          <a:solidFill>
                            <a:schemeClr val="dk1"/>
                          </a:solidFill>
                          <a:effectLst/>
                          <a:latin typeface="+mn-lt"/>
                          <a:ea typeface="+mn-ea"/>
                          <a:cs typeface="+mn-cs"/>
                        </a:rPr>
                        <a:t>L= [12, "banana", 5.3]</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T= (12, "banana", 5.3)</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S= {12, "banana", 5.3}</a:t>
                      </a:r>
                      <a:endParaRPr lang="en-US" dirty="0"/>
                    </a:p>
                  </a:txBody>
                  <a:tcPr/>
                </a:tc>
                <a:tc>
                  <a:txBody>
                    <a:bodyPr/>
                    <a:lstStyle/>
                    <a:p>
                      <a:r>
                        <a:rPr lang="en-US" dirty="0"/>
                        <a:t>D={“Val”:12,”name”:”Ban”}</a:t>
                      </a:r>
                    </a:p>
                  </a:txBody>
                  <a:tcPr/>
                </a:tc>
                <a:extLst>
                  <a:ext uri="{0D108BD9-81ED-4DB2-BD59-A6C34878D82A}">
                    <a16:rowId xmlns:a16="http://schemas.microsoft.com/office/drawing/2014/main" val="3572513260"/>
                  </a:ext>
                </a:extLst>
              </a:tr>
              <a:tr h="356600">
                <a:tc>
                  <a:txBody>
                    <a:bodyPr/>
                    <a:lstStyle/>
                    <a:p>
                      <a:r>
                        <a:rPr lang="en-US" dirty="0"/>
                        <a:t>L[1]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 in S</a:t>
                      </a:r>
                    </a:p>
                  </a:txBody>
                  <a:tcPr/>
                </a:tc>
                <a:tc>
                  <a:txBody>
                    <a:bodyPr/>
                    <a:lstStyle/>
                    <a:p>
                      <a:r>
                        <a:rPr lang="en-US" dirty="0"/>
                        <a:t>D[“Val”]</a:t>
                      </a:r>
                    </a:p>
                  </a:txBody>
                  <a:tcPr/>
                </a:tc>
                <a:extLst>
                  <a:ext uri="{0D108BD9-81ED-4DB2-BD59-A6C34878D82A}">
                    <a16:rowId xmlns:a16="http://schemas.microsoft.com/office/drawing/2014/main" val="3972014185"/>
                  </a:ext>
                </a:extLst>
              </a:tr>
              <a:tr h="370840">
                <a:tc>
                  <a:txBody>
                    <a:bodyPr/>
                    <a:lstStyle/>
                    <a:p>
                      <a:r>
                        <a:rPr lang="en-US" dirty="0"/>
                        <a:t>L = L + [“game”]</a:t>
                      </a:r>
                    </a:p>
                    <a:p>
                      <a:r>
                        <a:rPr lang="en-US" dirty="0"/>
                        <a:t>L[2] = “orange”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Immutable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T3 = T1+T2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S.add</a:t>
                      </a:r>
                      <a:r>
                        <a:rPr lang="en-US" dirty="0"/>
                        <a:t>(“new Item”)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S.update</a:t>
                      </a:r>
                      <a:r>
                        <a:rPr lang="en-US" dirty="0"/>
                        <a:t>(“</a:t>
                      </a:r>
                      <a:r>
                        <a:rPr lang="en-US" dirty="0" err="1"/>
                        <a:t>more”,”items</a:t>
                      </a:r>
                      <a:r>
                        <a:rPr lang="en-US" dirty="0"/>
                        <a:t>”)</a:t>
                      </a:r>
                    </a:p>
                  </a:txBody>
                  <a:tcPr/>
                </a:tc>
                <a:tc>
                  <a:txBody>
                    <a:bodyPr/>
                    <a:lstStyle/>
                    <a:p>
                      <a:r>
                        <a:rPr lang="en-US" dirty="0"/>
                        <a:t>D[“Val”] = </a:t>
                      </a:r>
                      <a:r>
                        <a:rPr lang="en-US" dirty="0" err="1"/>
                        <a:t>newValue</a:t>
                      </a:r>
                      <a:endParaRPr lang="en-US" dirty="0"/>
                    </a:p>
                    <a:p>
                      <a:r>
                        <a:rPr lang="en-US" dirty="0"/>
                        <a:t>D[“</a:t>
                      </a:r>
                      <a:r>
                        <a:rPr lang="en-US" dirty="0" err="1"/>
                        <a:t>newkey</a:t>
                      </a:r>
                      <a:r>
                        <a:rPr lang="en-US" dirty="0"/>
                        <a:t>”] = “</a:t>
                      </a:r>
                      <a:r>
                        <a:rPr lang="en-US" dirty="0" err="1"/>
                        <a:t>newVal</a:t>
                      </a:r>
                      <a:r>
                        <a:rPr lang="en-US" dirty="0"/>
                        <a:t>”</a:t>
                      </a:r>
                    </a:p>
                  </a:txBody>
                  <a:tcPr/>
                </a:tc>
                <a:extLst>
                  <a:ext uri="{0D108BD9-81ED-4DB2-BD59-A6C34878D82A}">
                    <a16:rowId xmlns:a16="http://schemas.microsoft.com/office/drawing/2014/main" val="3016506192"/>
                  </a:ext>
                </a:extLst>
              </a:tr>
              <a:tr h="370840">
                <a:tc>
                  <a:txBody>
                    <a:bodyPr/>
                    <a:lstStyle/>
                    <a:p>
                      <a:r>
                        <a:rPr lang="en-US" dirty="0"/>
                        <a:t>del L[1]</a:t>
                      </a:r>
                    </a:p>
                    <a:p>
                      <a:r>
                        <a:rPr lang="en-US" dirty="0"/>
                        <a:t>del 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Immutable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 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S.Remove</a:t>
                      </a:r>
                      <a:r>
                        <a:rPr lang="en-US" dirty="0"/>
                        <a:t>(“banana”)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 S</a:t>
                      </a:r>
                    </a:p>
                  </a:txBody>
                  <a:tcPr/>
                </a:tc>
                <a:tc>
                  <a:txBody>
                    <a:bodyPr/>
                    <a:lstStyle/>
                    <a:p>
                      <a:r>
                        <a:rPr lang="en-US" dirty="0"/>
                        <a:t>del D[“Val”]</a:t>
                      </a:r>
                    </a:p>
                    <a:p>
                      <a:r>
                        <a:rPr lang="en-US" dirty="0"/>
                        <a:t>del D</a:t>
                      </a:r>
                    </a:p>
                  </a:txBody>
                  <a:tcPr/>
                </a:tc>
                <a:extLst>
                  <a:ext uri="{0D108BD9-81ED-4DB2-BD59-A6C34878D82A}">
                    <a16:rowId xmlns:a16="http://schemas.microsoft.com/office/drawing/2014/main" val="2367320506"/>
                  </a:ext>
                </a:extLst>
              </a:tr>
              <a:tr h="370840">
                <a:tc>
                  <a:txBody>
                    <a:bodyPr/>
                    <a:lstStyle/>
                    <a:p>
                      <a:r>
                        <a:rPr lang="en-US" dirty="0"/>
                        <a:t>L2 = </a:t>
                      </a:r>
                      <a:r>
                        <a:rPr lang="en-US" dirty="0" err="1"/>
                        <a:t>L.copy</a:t>
                      </a: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T2 = 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S2 = </a:t>
                      </a:r>
                      <a:r>
                        <a:rPr lang="en-US" dirty="0" err="1"/>
                        <a:t>S.copy</a:t>
                      </a:r>
                      <a:r>
                        <a:rPr lang="en-US" dirty="0"/>
                        <a:t>()</a:t>
                      </a:r>
                    </a:p>
                  </a:txBody>
                  <a:tcPr/>
                </a:tc>
                <a:tc>
                  <a:txBody>
                    <a:bodyPr/>
                    <a:lstStyle/>
                    <a:p>
                      <a:r>
                        <a:rPr lang="en-US" dirty="0"/>
                        <a:t>D2 = </a:t>
                      </a:r>
                      <a:r>
                        <a:rPr lang="en-US" dirty="0" err="1"/>
                        <a:t>D.copy</a:t>
                      </a:r>
                      <a:r>
                        <a:rPr lang="en-US" dirty="0"/>
                        <a:t>()</a:t>
                      </a:r>
                    </a:p>
                  </a:txBody>
                  <a:tcPr/>
                </a:tc>
                <a:extLst>
                  <a:ext uri="{0D108BD9-81ED-4DB2-BD59-A6C34878D82A}">
                    <a16:rowId xmlns:a16="http://schemas.microsoft.com/office/drawing/2014/main" val="716338219"/>
                  </a:ext>
                </a:extLst>
              </a:tr>
              <a:tr h="370840">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r>
                        <a:rPr lang="en-US" dirty="0"/>
                        <a:t>….</a:t>
                      </a:r>
                    </a:p>
                  </a:txBody>
                  <a:tcPr/>
                </a:tc>
                <a:extLst>
                  <a:ext uri="{0D108BD9-81ED-4DB2-BD59-A6C34878D82A}">
                    <a16:rowId xmlns:a16="http://schemas.microsoft.com/office/drawing/2014/main" val="2450167239"/>
                  </a:ext>
                </a:extLst>
              </a:tr>
            </a:tbl>
          </a:graphicData>
        </a:graphic>
      </p:graphicFrame>
      <p:sp>
        <p:nvSpPr>
          <p:cNvPr id="19" name="Rectangle 18">
            <a:extLst>
              <a:ext uri="{FF2B5EF4-FFF2-40B4-BE49-F238E27FC236}">
                <a16:creationId xmlns:a16="http://schemas.microsoft.com/office/drawing/2014/main" id="{D5C9D0DE-CAAA-456C-ABE3-4684CFFF1611}"/>
              </a:ext>
            </a:extLst>
          </p:cNvPr>
          <p:cNvSpPr/>
          <p:nvPr/>
        </p:nvSpPr>
        <p:spPr>
          <a:xfrm>
            <a:off x="950753" y="6308209"/>
            <a:ext cx="6800675" cy="369332"/>
          </a:xfrm>
          <a:prstGeom prst="rect">
            <a:avLst/>
          </a:prstGeom>
        </p:spPr>
        <p:txBody>
          <a:bodyPr wrap="square">
            <a:spAutoFit/>
          </a:bodyPr>
          <a:lstStyle/>
          <a:p>
            <a:r>
              <a:rPr lang="en-US" u="sng" dirty="0">
                <a:solidFill>
                  <a:schemeClr val="accent1">
                    <a:lumMod val="75000"/>
                  </a:schemeClr>
                </a:solidFill>
              </a:rPr>
              <a:t>https://github.com/AISPUBLISHING/mastering-python-for-data-science</a:t>
            </a:r>
          </a:p>
        </p:txBody>
      </p:sp>
    </p:spTree>
    <p:extLst>
      <p:ext uri="{BB962C8B-B14F-4D97-AF65-F5344CB8AC3E}">
        <p14:creationId xmlns:p14="http://schemas.microsoft.com/office/powerpoint/2010/main" val="2053456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Control Flow (If condition)</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3" name="Rectangle 2">
            <a:extLst>
              <a:ext uri="{FF2B5EF4-FFF2-40B4-BE49-F238E27FC236}">
                <a16:creationId xmlns:a16="http://schemas.microsoft.com/office/drawing/2014/main" id="{1863B836-D018-4B9F-9FB3-AD98BA057637}"/>
              </a:ext>
            </a:extLst>
          </p:cNvPr>
          <p:cNvSpPr/>
          <p:nvPr/>
        </p:nvSpPr>
        <p:spPr>
          <a:xfrm>
            <a:off x="4336410" y="1344200"/>
            <a:ext cx="5487099" cy="2308324"/>
          </a:xfrm>
          <a:prstGeom prst="rect">
            <a:avLst/>
          </a:prstGeom>
        </p:spPr>
        <p:txBody>
          <a:bodyPr wrap="square">
            <a:spAutoFit/>
          </a:bodyPr>
          <a:lstStyle/>
          <a:p>
            <a:r>
              <a:rPr lang="en-US" dirty="0">
                <a:solidFill>
                  <a:srgbClr val="000000"/>
                </a:solidFill>
                <a:highlight>
                  <a:srgbClr val="C0C0C0"/>
                </a:highlight>
                <a:latin typeface="Consolas" panose="020B0609020204030204" pitchFamily="49" charset="0"/>
              </a:rPr>
              <a:t>a = float(</a:t>
            </a:r>
            <a:r>
              <a:rPr lang="en-US" dirty="0">
                <a:solidFill>
                  <a:srgbClr val="FF0000"/>
                </a:solidFill>
                <a:highlight>
                  <a:srgbClr val="C0C0C0"/>
                </a:highlight>
                <a:latin typeface="Consolas" panose="020B0609020204030204" pitchFamily="49" charset="0"/>
              </a:rPr>
              <a:t>input(“Enter first number : ”))</a:t>
            </a:r>
            <a:br>
              <a:rPr lang="en-US" dirty="0">
                <a:highlight>
                  <a:srgbClr val="C0C0C0"/>
                </a:highlight>
              </a:rPr>
            </a:br>
            <a:r>
              <a:rPr lang="en-US" dirty="0">
                <a:solidFill>
                  <a:srgbClr val="000000"/>
                </a:solidFill>
                <a:highlight>
                  <a:srgbClr val="C0C0C0"/>
                </a:highlight>
                <a:latin typeface="Consolas" panose="020B0609020204030204" pitchFamily="49" charset="0"/>
              </a:rPr>
              <a:t>b = float(</a:t>
            </a:r>
            <a:r>
              <a:rPr lang="en-US" dirty="0">
                <a:solidFill>
                  <a:srgbClr val="FF0000"/>
                </a:solidFill>
                <a:highlight>
                  <a:srgbClr val="C0C0C0"/>
                </a:highlight>
                <a:latin typeface="Consolas" panose="020B0609020204030204" pitchFamily="49" charset="0"/>
              </a:rPr>
              <a:t>input(“Enter second number : ”))</a:t>
            </a:r>
          </a:p>
          <a:p>
            <a:r>
              <a:rPr lang="en-US" dirty="0">
                <a:solidFill>
                  <a:srgbClr val="0000CD"/>
                </a:solidFill>
                <a:highlight>
                  <a:srgbClr val="C0C0C0"/>
                </a:highlight>
                <a:latin typeface="Consolas" panose="020B0609020204030204" pitchFamily="49" charset="0"/>
              </a:rPr>
              <a:t>if</a:t>
            </a:r>
            <a:r>
              <a:rPr lang="en-US" dirty="0">
                <a:solidFill>
                  <a:srgbClr val="000000"/>
                </a:solidFill>
                <a:highlight>
                  <a:srgbClr val="C0C0C0"/>
                </a:highlight>
                <a:latin typeface="Consolas" panose="020B0609020204030204" pitchFamily="49" charset="0"/>
              </a:rPr>
              <a:t> b &gt; a:</a:t>
            </a:r>
            <a:br>
              <a:rPr lang="en-US" dirty="0">
                <a:highlight>
                  <a:srgbClr val="C0C0C0"/>
                </a:highlight>
              </a:rPr>
            </a:br>
            <a:r>
              <a:rPr lang="en-US" dirty="0">
                <a:solidFill>
                  <a:srgbClr val="000000"/>
                </a:solidFill>
                <a:highlight>
                  <a:srgbClr val="C0C0C0"/>
                </a:highlight>
                <a:latin typeface="Consolas" panose="020B0609020204030204" pitchFamily="49" charset="0"/>
              </a:rPr>
              <a:t>  </a:t>
            </a:r>
            <a:r>
              <a:rPr lang="en-US" dirty="0">
                <a:solidFill>
                  <a:srgbClr val="0000CD"/>
                </a:solidFill>
                <a:highlight>
                  <a:srgbClr val="C0C0C0"/>
                </a:highlight>
                <a:latin typeface="Consolas" panose="020B0609020204030204" pitchFamily="49" charset="0"/>
              </a:rPr>
              <a:t>print</a:t>
            </a:r>
            <a:r>
              <a:rPr lang="en-US" dirty="0">
                <a:solidFill>
                  <a:srgbClr val="000000"/>
                </a:solidFill>
                <a:highlight>
                  <a:srgbClr val="C0C0C0"/>
                </a:highlight>
                <a:latin typeface="Consolas" panose="020B0609020204030204" pitchFamily="49" charset="0"/>
              </a:rPr>
              <a:t>(</a:t>
            </a:r>
            <a:r>
              <a:rPr lang="en-US" dirty="0">
                <a:solidFill>
                  <a:srgbClr val="A52A2A"/>
                </a:solidFill>
                <a:highlight>
                  <a:srgbClr val="C0C0C0"/>
                </a:highlight>
                <a:latin typeface="Consolas" panose="020B0609020204030204" pitchFamily="49" charset="0"/>
              </a:rPr>
              <a:t>"b is greater than a"</a:t>
            </a:r>
            <a:r>
              <a:rPr lang="en-US" dirty="0">
                <a:solidFill>
                  <a:srgbClr val="000000"/>
                </a:solidFill>
                <a:highlight>
                  <a:srgbClr val="C0C0C0"/>
                </a:highlight>
                <a:latin typeface="Consolas" panose="020B0609020204030204" pitchFamily="49" charset="0"/>
              </a:rPr>
              <a:t>)</a:t>
            </a:r>
            <a:br>
              <a:rPr lang="en-US" dirty="0">
                <a:highlight>
                  <a:srgbClr val="C0C0C0"/>
                </a:highlight>
              </a:rPr>
            </a:br>
            <a:r>
              <a:rPr lang="en-US" dirty="0" err="1">
                <a:solidFill>
                  <a:srgbClr val="0000CD"/>
                </a:solidFill>
                <a:highlight>
                  <a:srgbClr val="C0C0C0"/>
                </a:highlight>
                <a:latin typeface="Consolas" panose="020B0609020204030204" pitchFamily="49" charset="0"/>
              </a:rPr>
              <a:t>elif</a:t>
            </a:r>
            <a:r>
              <a:rPr lang="en-US" dirty="0">
                <a:solidFill>
                  <a:srgbClr val="000000"/>
                </a:solidFill>
                <a:highlight>
                  <a:srgbClr val="C0C0C0"/>
                </a:highlight>
                <a:latin typeface="Consolas" panose="020B0609020204030204" pitchFamily="49" charset="0"/>
              </a:rPr>
              <a:t> a == b:</a:t>
            </a:r>
            <a:br>
              <a:rPr lang="en-US" dirty="0">
                <a:highlight>
                  <a:srgbClr val="C0C0C0"/>
                </a:highlight>
              </a:rPr>
            </a:br>
            <a:r>
              <a:rPr lang="en-US" dirty="0">
                <a:solidFill>
                  <a:srgbClr val="000000"/>
                </a:solidFill>
                <a:highlight>
                  <a:srgbClr val="C0C0C0"/>
                </a:highlight>
                <a:latin typeface="Consolas" panose="020B0609020204030204" pitchFamily="49" charset="0"/>
              </a:rPr>
              <a:t>  </a:t>
            </a:r>
            <a:r>
              <a:rPr lang="en-US" dirty="0">
                <a:solidFill>
                  <a:srgbClr val="0000CD"/>
                </a:solidFill>
                <a:highlight>
                  <a:srgbClr val="C0C0C0"/>
                </a:highlight>
                <a:latin typeface="Consolas" panose="020B0609020204030204" pitchFamily="49" charset="0"/>
              </a:rPr>
              <a:t>print</a:t>
            </a:r>
            <a:r>
              <a:rPr lang="en-US" dirty="0">
                <a:solidFill>
                  <a:srgbClr val="000000"/>
                </a:solidFill>
                <a:highlight>
                  <a:srgbClr val="C0C0C0"/>
                </a:highlight>
                <a:latin typeface="Consolas" panose="020B0609020204030204" pitchFamily="49" charset="0"/>
              </a:rPr>
              <a:t>(</a:t>
            </a:r>
            <a:r>
              <a:rPr lang="en-US" dirty="0">
                <a:solidFill>
                  <a:srgbClr val="A52A2A"/>
                </a:solidFill>
                <a:highlight>
                  <a:srgbClr val="C0C0C0"/>
                </a:highlight>
                <a:latin typeface="Consolas" panose="020B0609020204030204" pitchFamily="49" charset="0"/>
              </a:rPr>
              <a:t>"a and b are equal"</a:t>
            </a:r>
            <a:r>
              <a:rPr lang="en-US" dirty="0">
                <a:solidFill>
                  <a:srgbClr val="000000"/>
                </a:solidFill>
                <a:highlight>
                  <a:srgbClr val="C0C0C0"/>
                </a:highlight>
                <a:latin typeface="Consolas" panose="020B0609020204030204" pitchFamily="49" charset="0"/>
              </a:rPr>
              <a:t>)</a:t>
            </a:r>
            <a:br>
              <a:rPr lang="en-US" dirty="0">
                <a:highlight>
                  <a:srgbClr val="C0C0C0"/>
                </a:highlight>
              </a:rPr>
            </a:br>
            <a:r>
              <a:rPr lang="en-US" dirty="0">
                <a:solidFill>
                  <a:srgbClr val="0000CD"/>
                </a:solidFill>
                <a:highlight>
                  <a:srgbClr val="C0C0C0"/>
                </a:highlight>
                <a:latin typeface="Consolas" panose="020B0609020204030204" pitchFamily="49" charset="0"/>
              </a:rPr>
              <a:t>else</a:t>
            </a:r>
            <a:r>
              <a:rPr lang="en-US" dirty="0">
                <a:solidFill>
                  <a:srgbClr val="000000"/>
                </a:solidFill>
                <a:highlight>
                  <a:srgbClr val="C0C0C0"/>
                </a:highlight>
                <a:latin typeface="Consolas" panose="020B0609020204030204" pitchFamily="49" charset="0"/>
              </a:rPr>
              <a:t>:</a:t>
            </a:r>
            <a:br>
              <a:rPr lang="en-US" dirty="0">
                <a:highlight>
                  <a:srgbClr val="C0C0C0"/>
                </a:highlight>
              </a:rPr>
            </a:br>
            <a:r>
              <a:rPr lang="en-US" dirty="0">
                <a:solidFill>
                  <a:srgbClr val="000000"/>
                </a:solidFill>
                <a:highlight>
                  <a:srgbClr val="C0C0C0"/>
                </a:highlight>
                <a:latin typeface="Consolas" panose="020B0609020204030204" pitchFamily="49" charset="0"/>
              </a:rPr>
              <a:t>  </a:t>
            </a:r>
            <a:r>
              <a:rPr lang="en-US" dirty="0">
                <a:solidFill>
                  <a:srgbClr val="0000CD"/>
                </a:solidFill>
                <a:highlight>
                  <a:srgbClr val="C0C0C0"/>
                </a:highlight>
                <a:latin typeface="Consolas" panose="020B0609020204030204" pitchFamily="49" charset="0"/>
              </a:rPr>
              <a:t>print</a:t>
            </a:r>
            <a:r>
              <a:rPr lang="en-US" dirty="0">
                <a:solidFill>
                  <a:srgbClr val="000000"/>
                </a:solidFill>
                <a:highlight>
                  <a:srgbClr val="C0C0C0"/>
                </a:highlight>
                <a:latin typeface="Consolas" panose="020B0609020204030204" pitchFamily="49" charset="0"/>
              </a:rPr>
              <a:t>(</a:t>
            </a:r>
            <a:r>
              <a:rPr lang="en-US" dirty="0">
                <a:solidFill>
                  <a:srgbClr val="A52A2A"/>
                </a:solidFill>
                <a:highlight>
                  <a:srgbClr val="C0C0C0"/>
                </a:highlight>
                <a:latin typeface="Consolas" panose="020B0609020204030204" pitchFamily="49" charset="0"/>
              </a:rPr>
              <a:t>"a is greater than b"</a:t>
            </a:r>
            <a:r>
              <a:rPr lang="en-US" dirty="0">
                <a:solidFill>
                  <a:srgbClr val="000000"/>
                </a:solidFill>
                <a:highlight>
                  <a:srgbClr val="C0C0C0"/>
                </a:highlight>
                <a:latin typeface="Consolas" panose="020B0609020204030204" pitchFamily="49" charset="0"/>
              </a:rPr>
              <a:t>)</a:t>
            </a:r>
            <a:endParaRPr lang="en-US" dirty="0">
              <a:highlight>
                <a:srgbClr val="C0C0C0"/>
              </a:highlight>
            </a:endParaRPr>
          </a:p>
        </p:txBody>
      </p:sp>
      <p:sp>
        <p:nvSpPr>
          <p:cNvPr id="6" name="Rectangle 5">
            <a:extLst>
              <a:ext uri="{FF2B5EF4-FFF2-40B4-BE49-F238E27FC236}">
                <a16:creationId xmlns:a16="http://schemas.microsoft.com/office/drawing/2014/main" id="{DCB5BBEC-8551-41C8-BFEE-66FBE08BC058}"/>
              </a:ext>
            </a:extLst>
          </p:cNvPr>
          <p:cNvSpPr/>
          <p:nvPr/>
        </p:nvSpPr>
        <p:spPr>
          <a:xfrm>
            <a:off x="334861" y="1401677"/>
            <a:ext cx="4262306" cy="1200329"/>
          </a:xfrm>
          <a:prstGeom prst="rect">
            <a:avLst/>
          </a:prstGeom>
        </p:spPr>
        <p:txBody>
          <a:bodyPr wrap="square">
            <a:spAutoFit/>
          </a:bodyPr>
          <a:lstStyle/>
          <a:p>
            <a:r>
              <a:rPr lang="en-US" dirty="0">
                <a:solidFill>
                  <a:srgbClr val="000000"/>
                </a:solidFill>
                <a:highlight>
                  <a:srgbClr val="00FFFF"/>
                </a:highlight>
                <a:latin typeface="Consolas" panose="020B0609020204030204" pitchFamily="49" charset="0"/>
              </a:rPr>
              <a:t>a = </a:t>
            </a:r>
            <a:r>
              <a:rPr lang="en-US" dirty="0">
                <a:solidFill>
                  <a:srgbClr val="FF0000"/>
                </a:solidFill>
                <a:highlight>
                  <a:srgbClr val="00FFFF"/>
                </a:highlight>
                <a:latin typeface="Consolas" panose="020B0609020204030204" pitchFamily="49" charset="0"/>
              </a:rPr>
              <a:t>1</a:t>
            </a:r>
            <a:br>
              <a:rPr lang="en-US" dirty="0">
                <a:highlight>
                  <a:srgbClr val="00FFFF"/>
                </a:highlight>
              </a:rPr>
            </a:br>
            <a:r>
              <a:rPr lang="en-US" dirty="0">
                <a:solidFill>
                  <a:srgbClr val="000000"/>
                </a:solidFill>
                <a:highlight>
                  <a:srgbClr val="00FFFF"/>
                </a:highlight>
                <a:latin typeface="Consolas" panose="020B0609020204030204" pitchFamily="49" charset="0"/>
              </a:rPr>
              <a:t>b = </a:t>
            </a:r>
            <a:r>
              <a:rPr lang="en-US" dirty="0">
                <a:solidFill>
                  <a:srgbClr val="FF0000"/>
                </a:solidFill>
                <a:highlight>
                  <a:srgbClr val="00FFFF"/>
                </a:highlight>
                <a:latin typeface="Consolas" panose="020B0609020204030204" pitchFamily="49" charset="0"/>
              </a:rPr>
              <a:t>5.9</a:t>
            </a:r>
            <a:br>
              <a:rPr lang="en-US" dirty="0">
                <a:highlight>
                  <a:srgbClr val="00FFFF"/>
                </a:highlight>
              </a:rPr>
            </a:br>
            <a:r>
              <a:rPr lang="en-US" dirty="0">
                <a:solidFill>
                  <a:srgbClr val="0000CD"/>
                </a:solidFill>
                <a:highlight>
                  <a:srgbClr val="00FFFF"/>
                </a:highlight>
                <a:latin typeface="Consolas" panose="020B0609020204030204" pitchFamily="49" charset="0"/>
              </a:rPr>
              <a:t>if</a:t>
            </a:r>
            <a:r>
              <a:rPr lang="en-US" dirty="0">
                <a:solidFill>
                  <a:srgbClr val="000000"/>
                </a:solidFill>
                <a:highlight>
                  <a:srgbClr val="00FFFF"/>
                </a:highlight>
                <a:latin typeface="Consolas" panose="020B0609020204030204" pitchFamily="49" charset="0"/>
              </a:rPr>
              <a:t> b &gt; a:</a:t>
            </a:r>
            <a:br>
              <a:rPr lang="en-US" dirty="0">
                <a:highlight>
                  <a:srgbClr val="00FFFF"/>
                </a:highlight>
              </a:rPr>
            </a:br>
            <a:r>
              <a:rPr lang="en-US" dirty="0">
                <a:solidFill>
                  <a:srgbClr val="000000"/>
                </a:solidFill>
                <a:highlight>
                  <a:srgbClr val="00FFFF"/>
                </a:highlight>
                <a:latin typeface="Consolas" panose="020B0609020204030204" pitchFamily="49" charset="0"/>
              </a:rPr>
              <a:t>  </a:t>
            </a:r>
            <a:r>
              <a:rPr lang="en-US" dirty="0">
                <a:solidFill>
                  <a:srgbClr val="0000CD"/>
                </a:solidFill>
                <a:highlight>
                  <a:srgbClr val="00FFFF"/>
                </a:highlight>
                <a:latin typeface="Consolas" panose="020B0609020204030204" pitchFamily="49" charset="0"/>
              </a:rPr>
              <a:t>print</a:t>
            </a:r>
            <a:r>
              <a:rPr lang="en-US" dirty="0">
                <a:solidFill>
                  <a:srgbClr val="000000"/>
                </a:solidFill>
                <a:highlight>
                  <a:srgbClr val="00FFFF"/>
                </a:highlight>
                <a:latin typeface="Consolas" panose="020B0609020204030204" pitchFamily="49" charset="0"/>
              </a:rPr>
              <a:t>(</a:t>
            </a:r>
            <a:r>
              <a:rPr lang="en-US" dirty="0">
                <a:solidFill>
                  <a:srgbClr val="A52A2A"/>
                </a:solidFill>
                <a:highlight>
                  <a:srgbClr val="00FFFF"/>
                </a:highlight>
                <a:latin typeface="Consolas" panose="020B0609020204030204" pitchFamily="49" charset="0"/>
              </a:rPr>
              <a:t>"b is greater than a"</a:t>
            </a:r>
            <a:r>
              <a:rPr lang="en-US" dirty="0">
                <a:solidFill>
                  <a:srgbClr val="000000"/>
                </a:solidFill>
                <a:highlight>
                  <a:srgbClr val="00FFFF"/>
                </a:highlight>
                <a:latin typeface="Consolas" panose="020B0609020204030204" pitchFamily="49" charset="0"/>
              </a:rPr>
              <a:t>)</a:t>
            </a:r>
            <a:endParaRPr lang="en-US" dirty="0">
              <a:highlight>
                <a:srgbClr val="00FFFF"/>
              </a:highlight>
            </a:endParaRPr>
          </a:p>
        </p:txBody>
      </p:sp>
      <p:sp>
        <p:nvSpPr>
          <p:cNvPr id="8" name="Rectangle 7">
            <a:extLst>
              <a:ext uri="{FF2B5EF4-FFF2-40B4-BE49-F238E27FC236}">
                <a16:creationId xmlns:a16="http://schemas.microsoft.com/office/drawing/2014/main" id="{7908DB82-C9C7-49C4-8497-CF04419893B3}"/>
              </a:ext>
            </a:extLst>
          </p:cNvPr>
          <p:cNvSpPr/>
          <p:nvPr/>
        </p:nvSpPr>
        <p:spPr>
          <a:xfrm>
            <a:off x="334861" y="2563438"/>
            <a:ext cx="4606255" cy="1754326"/>
          </a:xfrm>
          <a:prstGeom prst="rect">
            <a:avLst/>
          </a:prstGeom>
        </p:spPr>
        <p:txBody>
          <a:bodyPr wrap="square">
            <a:spAutoFit/>
          </a:bodyPr>
          <a:lstStyle/>
          <a:p>
            <a:r>
              <a:rPr lang="en-US" dirty="0">
                <a:solidFill>
                  <a:srgbClr val="000000"/>
                </a:solidFill>
                <a:highlight>
                  <a:srgbClr val="FFFF00"/>
                </a:highlight>
                <a:latin typeface="Consolas" panose="020B0609020204030204" pitchFamily="49" charset="0"/>
              </a:rPr>
              <a:t>a = </a:t>
            </a:r>
            <a:r>
              <a:rPr lang="en-US" dirty="0">
                <a:solidFill>
                  <a:srgbClr val="FF0000"/>
                </a:solidFill>
                <a:highlight>
                  <a:srgbClr val="FFFF00"/>
                </a:highlight>
                <a:latin typeface="Consolas" panose="020B0609020204030204" pitchFamily="49" charset="0"/>
              </a:rPr>
              <a:t>1</a:t>
            </a:r>
            <a:br>
              <a:rPr lang="en-US" dirty="0">
                <a:highlight>
                  <a:srgbClr val="FFFF00"/>
                </a:highlight>
              </a:rPr>
            </a:br>
            <a:r>
              <a:rPr lang="en-US" dirty="0">
                <a:solidFill>
                  <a:srgbClr val="000000"/>
                </a:solidFill>
                <a:highlight>
                  <a:srgbClr val="FFFF00"/>
                </a:highlight>
                <a:latin typeface="Consolas" panose="020B0609020204030204" pitchFamily="49" charset="0"/>
              </a:rPr>
              <a:t>b = </a:t>
            </a:r>
            <a:r>
              <a:rPr lang="en-US" dirty="0">
                <a:solidFill>
                  <a:srgbClr val="FF0000"/>
                </a:solidFill>
                <a:highlight>
                  <a:srgbClr val="FFFF00"/>
                </a:highlight>
                <a:latin typeface="Consolas" panose="020B0609020204030204" pitchFamily="49" charset="0"/>
              </a:rPr>
              <a:t>5.9</a:t>
            </a:r>
            <a:br>
              <a:rPr lang="en-US" dirty="0">
                <a:highlight>
                  <a:srgbClr val="FFFF00"/>
                </a:highlight>
              </a:rPr>
            </a:br>
            <a:r>
              <a:rPr lang="en-US" dirty="0">
                <a:solidFill>
                  <a:srgbClr val="0000CD"/>
                </a:solidFill>
                <a:highlight>
                  <a:srgbClr val="FFFF00"/>
                </a:highlight>
                <a:latin typeface="Consolas" panose="020B0609020204030204" pitchFamily="49" charset="0"/>
              </a:rPr>
              <a:t>if</a:t>
            </a:r>
            <a:r>
              <a:rPr lang="en-US" dirty="0">
                <a:solidFill>
                  <a:srgbClr val="000000"/>
                </a:solidFill>
                <a:highlight>
                  <a:srgbClr val="FFFF00"/>
                </a:highlight>
                <a:latin typeface="Consolas" panose="020B0609020204030204" pitchFamily="49" charset="0"/>
              </a:rPr>
              <a:t> b &gt; a:</a:t>
            </a:r>
            <a:br>
              <a:rPr lang="en-US" dirty="0">
                <a:highlight>
                  <a:srgbClr val="FFFF00"/>
                </a:highlight>
              </a:rPr>
            </a:br>
            <a:r>
              <a:rPr lang="en-US" dirty="0">
                <a:solidFill>
                  <a:srgbClr val="000000"/>
                </a:solidFill>
                <a:highlight>
                  <a:srgbClr val="FFFF00"/>
                </a:highlight>
                <a:latin typeface="Consolas" panose="020B0609020204030204" pitchFamily="49" charset="0"/>
              </a:rPr>
              <a:t>  </a:t>
            </a:r>
            <a:r>
              <a:rPr lang="en-US" dirty="0">
                <a:solidFill>
                  <a:srgbClr val="0000CD"/>
                </a:solidFill>
                <a:highlight>
                  <a:srgbClr val="FFFF00"/>
                </a:highlight>
                <a:latin typeface="Consolas" panose="020B0609020204030204" pitchFamily="49" charset="0"/>
              </a:rPr>
              <a:t>print</a:t>
            </a:r>
            <a:r>
              <a:rPr lang="en-US" dirty="0">
                <a:solidFill>
                  <a:srgbClr val="000000"/>
                </a:solidFill>
                <a:highlight>
                  <a:srgbClr val="FFFF00"/>
                </a:highlight>
                <a:latin typeface="Consolas" panose="020B0609020204030204" pitchFamily="49" charset="0"/>
              </a:rPr>
              <a:t>(</a:t>
            </a:r>
            <a:r>
              <a:rPr lang="en-US" dirty="0">
                <a:solidFill>
                  <a:srgbClr val="A52A2A"/>
                </a:solidFill>
                <a:highlight>
                  <a:srgbClr val="FFFF00"/>
                </a:highlight>
                <a:latin typeface="Consolas" panose="020B0609020204030204" pitchFamily="49" charset="0"/>
              </a:rPr>
              <a:t>"b is greater than a"</a:t>
            </a:r>
            <a:r>
              <a:rPr lang="en-US" dirty="0">
                <a:solidFill>
                  <a:srgbClr val="000000"/>
                </a:solidFill>
                <a:highlight>
                  <a:srgbClr val="FFFF00"/>
                </a:highlight>
                <a:latin typeface="Consolas" panose="020B0609020204030204" pitchFamily="49" charset="0"/>
              </a:rPr>
              <a:t>)</a:t>
            </a:r>
          </a:p>
          <a:p>
            <a:r>
              <a:rPr lang="en-US" dirty="0">
                <a:solidFill>
                  <a:srgbClr val="0000CD"/>
                </a:solidFill>
                <a:highlight>
                  <a:srgbClr val="FFFF00"/>
                </a:highlight>
                <a:latin typeface="Consolas" panose="020B0609020204030204" pitchFamily="49" charset="0"/>
              </a:rPr>
              <a:t>else</a:t>
            </a:r>
            <a:r>
              <a:rPr lang="en-US" dirty="0">
                <a:solidFill>
                  <a:srgbClr val="000000"/>
                </a:solidFill>
                <a:highlight>
                  <a:srgbClr val="FFFF00"/>
                </a:highlight>
                <a:latin typeface="Consolas" panose="020B0609020204030204" pitchFamily="49" charset="0"/>
              </a:rPr>
              <a:t>:</a:t>
            </a:r>
            <a:br>
              <a:rPr lang="en-US" dirty="0">
                <a:highlight>
                  <a:srgbClr val="FFFF00"/>
                </a:highlight>
              </a:rPr>
            </a:br>
            <a:r>
              <a:rPr lang="en-US" dirty="0">
                <a:solidFill>
                  <a:srgbClr val="000000"/>
                </a:solidFill>
                <a:highlight>
                  <a:srgbClr val="FFFF00"/>
                </a:highlight>
                <a:latin typeface="Consolas" panose="020B0609020204030204" pitchFamily="49" charset="0"/>
              </a:rPr>
              <a:t>  </a:t>
            </a:r>
            <a:r>
              <a:rPr lang="en-US" dirty="0">
                <a:solidFill>
                  <a:srgbClr val="0000CD"/>
                </a:solidFill>
                <a:highlight>
                  <a:srgbClr val="FFFF00"/>
                </a:highlight>
                <a:latin typeface="Consolas" panose="020B0609020204030204" pitchFamily="49" charset="0"/>
              </a:rPr>
              <a:t>print</a:t>
            </a:r>
            <a:r>
              <a:rPr lang="en-US" dirty="0">
                <a:solidFill>
                  <a:srgbClr val="000000"/>
                </a:solidFill>
                <a:highlight>
                  <a:srgbClr val="FFFF00"/>
                </a:highlight>
                <a:latin typeface="Consolas" panose="020B0609020204030204" pitchFamily="49" charset="0"/>
              </a:rPr>
              <a:t>(</a:t>
            </a:r>
            <a:r>
              <a:rPr lang="en-US" dirty="0">
                <a:solidFill>
                  <a:srgbClr val="A52A2A"/>
                </a:solidFill>
                <a:highlight>
                  <a:srgbClr val="FFFF00"/>
                </a:highlight>
                <a:latin typeface="Consolas" panose="020B0609020204030204" pitchFamily="49" charset="0"/>
              </a:rPr>
              <a:t>“b is not greater than a"</a:t>
            </a:r>
            <a:r>
              <a:rPr lang="en-US" dirty="0">
                <a:solidFill>
                  <a:srgbClr val="000000"/>
                </a:solidFill>
                <a:highlight>
                  <a:srgbClr val="FFFF00"/>
                </a:highlight>
                <a:latin typeface="Consolas" panose="020B0609020204030204" pitchFamily="49" charset="0"/>
              </a:rPr>
              <a:t>)</a:t>
            </a:r>
            <a:endParaRPr lang="en-US" dirty="0">
              <a:highlight>
                <a:srgbClr val="FFFF00"/>
              </a:highlight>
            </a:endParaRPr>
          </a:p>
        </p:txBody>
      </p:sp>
      <p:sp>
        <p:nvSpPr>
          <p:cNvPr id="7" name="Rectangle 6">
            <a:extLst>
              <a:ext uri="{FF2B5EF4-FFF2-40B4-BE49-F238E27FC236}">
                <a16:creationId xmlns:a16="http://schemas.microsoft.com/office/drawing/2014/main" id="{CE9F3329-47E1-43E5-AFCE-1A3DC51F4E46}"/>
              </a:ext>
            </a:extLst>
          </p:cNvPr>
          <p:cNvSpPr/>
          <p:nvPr/>
        </p:nvSpPr>
        <p:spPr>
          <a:xfrm>
            <a:off x="4277687" y="4313628"/>
            <a:ext cx="7855590" cy="923330"/>
          </a:xfrm>
          <a:prstGeom prst="rect">
            <a:avLst/>
          </a:prstGeom>
        </p:spPr>
        <p:txBody>
          <a:bodyPr wrap="square">
            <a:spAutoFit/>
          </a:bodyPr>
          <a:lstStyle/>
          <a:p>
            <a:r>
              <a:rPr lang="en-US" dirty="0">
                <a:solidFill>
                  <a:srgbClr val="000000"/>
                </a:solidFill>
                <a:highlight>
                  <a:srgbClr val="00FF00"/>
                </a:highlight>
                <a:latin typeface="Consolas" panose="020B0609020204030204" pitchFamily="49" charset="0"/>
              </a:rPr>
              <a:t>a = </a:t>
            </a:r>
            <a:r>
              <a:rPr lang="en-US" dirty="0">
                <a:solidFill>
                  <a:srgbClr val="FF0000"/>
                </a:solidFill>
                <a:highlight>
                  <a:srgbClr val="00FF00"/>
                </a:highlight>
                <a:latin typeface="Consolas" panose="020B0609020204030204" pitchFamily="49" charset="0"/>
              </a:rPr>
              <a:t>9</a:t>
            </a:r>
            <a:br>
              <a:rPr lang="en-US" dirty="0">
                <a:highlight>
                  <a:srgbClr val="00FF00"/>
                </a:highlight>
              </a:rPr>
            </a:br>
            <a:r>
              <a:rPr lang="en-US" dirty="0">
                <a:solidFill>
                  <a:srgbClr val="000000"/>
                </a:solidFill>
                <a:highlight>
                  <a:srgbClr val="00FF00"/>
                </a:highlight>
                <a:latin typeface="Consolas" panose="020B0609020204030204" pitchFamily="49" charset="0"/>
              </a:rPr>
              <a:t>b = </a:t>
            </a:r>
            <a:r>
              <a:rPr lang="en-US" dirty="0">
                <a:solidFill>
                  <a:srgbClr val="FF0000"/>
                </a:solidFill>
                <a:highlight>
                  <a:srgbClr val="00FF00"/>
                </a:highlight>
                <a:latin typeface="Consolas" panose="020B0609020204030204" pitchFamily="49" charset="0"/>
              </a:rPr>
              <a:t>10</a:t>
            </a:r>
            <a:br>
              <a:rPr lang="en-US" dirty="0">
                <a:highlight>
                  <a:srgbClr val="00FF00"/>
                </a:highlight>
              </a:rPr>
            </a:br>
            <a:r>
              <a:rPr lang="en-US" dirty="0">
                <a:solidFill>
                  <a:srgbClr val="0000CD"/>
                </a:solidFill>
                <a:highlight>
                  <a:srgbClr val="00FF00"/>
                </a:highlight>
                <a:latin typeface="Consolas" panose="020B0609020204030204" pitchFamily="49" charset="0"/>
              </a:rPr>
              <a:t>print</a:t>
            </a:r>
            <a:r>
              <a:rPr lang="en-US" dirty="0">
                <a:solidFill>
                  <a:srgbClr val="000000"/>
                </a:solidFill>
                <a:highlight>
                  <a:srgbClr val="00FF00"/>
                </a:highlight>
                <a:latin typeface="Consolas" panose="020B0609020204030204" pitchFamily="49" charset="0"/>
              </a:rPr>
              <a:t>(</a:t>
            </a:r>
            <a:r>
              <a:rPr lang="en-US" dirty="0">
                <a:solidFill>
                  <a:srgbClr val="A52A2A"/>
                </a:solidFill>
                <a:highlight>
                  <a:srgbClr val="00FF00"/>
                </a:highlight>
                <a:latin typeface="Consolas" panose="020B0609020204030204" pitchFamily="49" charset="0"/>
              </a:rPr>
              <a:t>“A"</a:t>
            </a:r>
            <a:r>
              <a:rPr lang="en-US" dirty="0">
                <a:solidFill>
                  <a:srgbClr val="000000"/>
                </a:solidFill>
                <a:highlight>
                  <a:srgbClr val="00FF00"/>
                </a:highlight>
                <a:latin typeface="Consolas" panose="020B0609020204030204" pitchFamily="49" charset="0"/>
              </a:rPr>
              <a:t>) </a:t>
            </a:r>
            <a:r>
              <a:rPr lang="en-US" dirty="0">
                <a:solidFill>
                  <a:srgbClr val="0000CD"/>
                </a:solidFill>
                <a:highlight>
                  <a:srgbClr val="00FF00"/>
                </a:highlight>
                <a:latin typeface="Consolas" panose="020B0609020204030204" pitchFamily="49" charset="0"/>
              </a:rPr>
              <a:t>if</a:t>
            </a:r>
            <a:r>
              <a:rPr lang="en-US" dirty="0">
                <a:solidFill>
                  <a:srgbClr val="000000"/>
                </a:solidFill>
                <a:highlight>
                  <a:srgbClr val="00FF00"/>
                </a:highlight>
                <a:latin typeface="Consolas" panose="020B0609020204030204" pitchFamily="49" charset="0"/>
              </a:rPr>
              <a:t> a &gt; b </a:t>
            </a:r>
            <a:r>
              <a:rPr lang="en-US" dirty="0">
                <a:solidFill>
                  <a:srgbClr val="0000CD"/>
                </a:solidFill>
                <a:highlight>
                  <a:srgbClr val="00FF00"/>
                </a:highlight>
                <a:latin typeface="Consolas" panose="020B0609020204030204" pitchFamily="49" charset="0"/>
              </a:rPr>
              <a:t>else</a:t>
            </a:r>
            <a:r>
              <a:rPr lang="en-US" dirty="0">
                <a:solidFill>
                  <a:srgbClr val="000000"/>
                </a:solidFill>
                <a:highlight>
                  <a:srgbClr val="00FF00"/>
                </a:highlight>
                <a:latin typeface="Consolas" panose="020B0609020204030204" pitchFamily="49" charset="0"/>
              </a:rPr>
              <a:t> </a:t>
            </a:r>
            <a:r>
              <a:rPr lang="en-US" dirty="0">
                <a:solidFill>
                  <a:srgbClr val="0000CD"/>
                </a:solidFill>
                <a:highlight>
                  <a:srgbClr val="00FF00"/>
                </a:highlight>
                <a:latin typeface="Consolas" panose="020B0609020204030204" pitchFamily="49" charset="0"/>
              </a:rPr>
              <a:t>print</a:t>
            </a:r>
            <a:r>
              <a:rPr lang="en-US" dirty="0">
                <a:solidFill>
                  <a:srgbClr val="000000"/>
                </a:solidFill>
                <a:highlight>
                  <a:srgbClr val="00FF00"/>
                </a:highlight>
                <a:latin typeface="Consolas" panose="020B0609020204030204" pitchFamily="49" charset="0"/>
              </a:rPr>
              <a:t>(</a:t>
            </a:r>
            <a:r>
              <a:rPr lang="en-US" dirty="0">
                <a:solidFill>
                  <a:srgbClr val="A52A2A"/>
                </a:solidFill>
                <a:highlight>
                  <a:srgbClr val="00FF00"/>
                </a:highlight>
                <a:latin typeface="Consolas" panose="020B0609020204030204" pitchFamily="49" charset="0"/>
              </a:rPr>
              <a:t>"="</a:t>
            </a:r>
            <a:r>
              <a:rPr lang="en-US" dirty="0">
                <a:solidFill>
                  <a:srgbClr val="000000"/>
                </a:solidFill>
                <a:highlight>
                  <a:srgbClr val="00FF00"/>
                </a:highlight>
                <a:latin typeface="Consolas" panose="020B0609020204030204" pitchFamily="49" charset="0"/>
              </a:rPr>
              <a:t>) </a:t>
            </a:r>
            <a:r>
              <a:rPr lang="en-US" dirty="0">
                <a:solidFill>
                  <a:srgbClr val="0000CD"/>
                </a:solidFill>
                <a:highlight>
                  <a:srgbClr val="00FF00"/>
                </a:highlight>
                <a:latin typeface="Consolas" panose="020B0609020204030204" pitchFamily="49" charset="0"/>
              </a:rPr>
              <a:t>if</a:t>
            </a:r>
            <a:r>
              <a:rPr lang="en-US" dirty="0">
                <a:solidFill>
                  <a:srgbClr val="000000"/>
                </a:solidFill>
                <a:highlight>
                  <a:srgbClr val="00FF00"/>
                </a:highlight>
                <a:latin typeface="Consolas" panose="020B0609020204030204" pitchFamily="49" charset="0"/>
              </a:rPr>
              <a:t> a == b </a:t>
            </a:r>
            <a:r>
              <a:rPr lang="en-US" dirty="0">
                <a:solidFill>
                  <a:srgbClr val="0000CD"/>
                </a:solidFill>
                <a:highlight>
                  <a:srgbClr val="00FF00"/>
                </a:highlight>
                <a:latin typeface="Consolas" panose="020B0609020204030204" pitchFamily="49" charset="0"/>
              </a:rPr>
              <a:t>else</a:t>
            </a:r>
            <a:r>
              <a:rPr lang="en-US" dirty="0">
                <a:solidFill>
                  <a:srgbClr val="000000"/>
                </a:solidFill>
                <a:highlight>
                  <a:srgbClr val="00FF00"/>
                </a:highlight>
                <a:latin typeface="Consolas" panose="020B0609020204030204" pitchFamily="49" charset="0"/>
              </a:rPr>
              <a:t> </a:t>
            </a:r>
            <a:r>
              <a:rPr lang="en-US" dirty="0">
                <a:solidFill>
                  <a:srgbClr val="0000CD"/>
                </a:solidFill>
                <a:highlight>
                  <a:srgbClr val="00FF00"/>
                </a:highlight>
                <a:latin typeface="Consolas" panose="020B0609020204030204" pitchFamily="49" charset="0"/>
              </a:rPr>
              <a:t>print</a:t>
            </a:r>
            <a:r>
              <a:rPr lang="en-US" dirty="0">
                <a:solidFill>
                  <a:srgbClr val="000000"/>
                </a:solidFill>
                <a:highlight>
                  <a:srgbClr val="00FF00"/>
                </a:highlight>
                <a:latin typeface="Consolas" panose="020B0609020204030204" pitchFamily="49" charset="0"/>
              </a:rPr>
              <a:t>(</a:t>
            </a:r>
            <a:r>
              <a:rPr lang="en-US" dirty="0">
                <a:solidFill>
                  <a:srgbClr val="A52A2A"/>
                </a:solidFill>
                <a:highlight>
                  <a:srgbClr val="00FF00"/>
                </a:highlight>
                <a:latin typeface="Consolas" panose="020B0609020204030204" pitchFamily="49" charset="0"/>
              </a:rPr>
              <a:t>"B"</a:t>
            </a:r>
            <a:r>
              <a:rPr lang="en-US" dirty="0">
                <a:solidFill>
                  <a:srgbClr val="000000"/>
                </a:solidFill>
                <a:highlight>
                  <a:srgbClr val="00FF00"/>
                </a:highlight>
                <a:latin typeface="Consolas" panose="020B0609020204030204" pitchFamily="49" charset="0"/>
              </a:rPr>
              <a:t>) </a:t>
            </a:r>
            <a:endParaRPr lang="en-US" dirty="0">
              <a:highlight>
                <a:srgbClr val="00FF00"/>
              </a:highlight>
            </a:endParaRPr>
          </a:p>
        </p:txBody>
      </p:sp>
      <p:sp>
        <p:nvSpPr>
          <p:cNvPr id="9" name="TextBox 8">
            <a:extLst>
              <a:ext uri="{FF2B5EF4-FFF2-40B4-BE49-F238E27FC236}">
                <a16:creationId xmlns:a16="http://schemas.microsoft.com/office/drawing/2014/main" id="{3B81802E-7065-45D1-B3EE-CE01F4194C32}"/>
              </a:ext>
            </a:extLst>
          </p:cNvPr>
          <p:cNvSpPr txBox="1"/>
          <p:nvPr/>
        </p:nvSpPr>
        <p:spPr>
          <a:xfrm>
            <a:off x="9219501" y="2734811"/>
            <a:ext cx="2637638" cy="369332"/>
          </a:xfrm>
          <a:prstGeom prst="rect">
            <a:avLst/>
          </a:prstGeom>
          <a:noFill/>
        </p:spPr>
        <p:txBody>
          <a:bodyPr wrap="square" rtlCol="0">
            <a:spAutoFit/>
          </a:bodyPr>
          <a:lstStyle/>
          <a:p>
            <a:r>
              <a:rPr lang="en-US" dirty="0">
                <a:solidFill>
                  <a:schemeClr val="accent5">
                    <a:lumMod val="75000"/>
                  </a:schemeClr>
                </a:solidFill>
              </a:rPr>
              <a:t># Notice the indentation</a:t>
            </a:r>
          </a:p>
        </p:txBody>
      </p:sp>
      <p:sp>
        <p:nvSpPr>
          <p:cNvPr id="11" name="Rectangle 10">
            <a:extLst>
              <a:ext uri="{FF2B5EF4-FFF2-40B4-BE49-F238E27FC236}">
                <a16:creationId xmlns:a16="http://schemas.microsoft.com/office/drawing/2014/main" id="{2F97AD04-87AD-4ED8-9370-0B1499E5C993}"/>
              </a:ext>
            </a:extLst>
          </p:cNvPr>
          <p:cNvSpPr/>
          <p:nvPr/>
        </p:nvSpPr>
        <p:spPr>
          <a:xfrm>
            <a:off x="950753" y="6308209"/>
            <a:ext cx="6800675" cy="369332"/>
          </a:xfrm>
          <a:prstGeom prst="rect">
            <a:avLst/>
          </a:prstGeom>
        </p:spPr>
        <p:txBody>
          <a:bodyPr wrap="square">
            <a:spAutoFit/>
          </a:bodyPr>
          <a:lstStyle/>
          <a:p>
            <a:r>
              <a:rPr lang="en-US" u="sng" dirty="0">
                <a:solidFill>
                  <a:schemeClr val="accent1">
                    <a:lumMod val="75000"/>
                  </a:schemeClr>
                </a:solidFill>
              </a:rPr>
              <a:t>https://github.com/AISPUBLISHING/mastering-python-for-data-science</a:t>
            </a:r>
          </a:p>
        </p:txBody>
      </p:sp>
    </p:spTree>
    <p:extLst>
      <p:ext uri="{BB962C8B-B14F-4D97-AF65-F5344CB8AC3E}">
        <p14:creationId xmlns:p14="http://schemas.microsoft.com/office/powerpoint/2010/main" val="3717287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Control Flow (Loops)</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9" name="TextBox 8">
            <a:extLst>
              <a:ext uri="{FF2B5EF4-FFF2-40B4-BE49-F238E27FC236}">
                <a16:creationId xmlns:a16="http://schemas.microsoft.com/office/drawing/2014/main" id="{3B81802E-7065-45D1-B3EE-CE01F4194C32}"/>
              </a:ext>
            </a:extLst>
          </p:cNvPr>
          <p:cNvSpPr txBox="1"/>
          <p:nvPr/>
        </p:nvSpPr>
        <p:spPr>
          <a:xfrm>
            <a:off x="9219501" y="2734811"/>
            <a:ext cx="2637638" cy="369332"/>
          </a:xfrm>
          <a:prstGeom prst="rect">
            <a:avLst/>
          </a:prstGeom>
          <a:noFill/>
        </p:spPr>
        <p:txBody>
          <a:bodyPr wrap="square" rtlCol="0">
            <a:spAutoFit/>
          </a:bodyPr>
          <a:lstStyle/>
          <a:p>
            <a:r>
              <a:rPr lang="en-US" dirty="0">
                <a:solidFill>
                  <a:schemeClr val="accent5">
                    <a:lumMod val="75000"/>
                  </a:schemeClr>
                </a:solidFill>
              </a:rPr>
              <a:t># Notice the indentation</a:t>
            </a:r>
          </a:p>
        </p:txBody>
      </p:sp>
      <p:sp>
        <p:nvSpPr>
          <p:cNvPr id="2" name="Rectangle 1">
            <a:extLst>
              <a:ext uri="{FF2B5EF4-FFF2-40B4-BE49-F238E27FC236}">
                <a16:creationId xmlns:a16="http://schemas.microsoft.com/office/drawing/2014/main" id="{EADF20AB-93B0-4AC8-839E-F67D5E49F72B}"/>
              </a:ext>
            </a:extLst>
          </p:cNvPr>
          <p:cNvSpPr/>
          <p:nvPr/>
        </p:nvSpPr>
        <p:spPr>
          <a:xfrm>
            <a:off x="254466" y="1337553"/>
            <a:ext cx="3948417" cy="1477328"/>
          </a:xfrm>
          <a:prstGeom prst="rect">
            <a:avLst/>
          </a:prstGeom>
        </p:spPr>
        <p:txBody>
          <a:bodyPr wrap="square">
            <a:spAutoFit/>
          </a:bodyPr>
          <a:lstStyle/>
          <a:p>
            <a:r>
              <a:rPr lang="nn-NO" dirty="0">
                <a:solidFill>
                  <a:srgbClr val="000000"/>
                </a:solidFill>
                <a:latin typeface="Consolas" panose="020B0609020204030204" pitchFamily="49" charset="0"/>
              </a:rPr>
              <a:t>n = </a:t>
            </a:r>
            <a:r>
              <a:rPr lang="nn-NO" dirty="0">
                <a:solidFill>
                  <a:srgbClr val="FF0000"/>
                </a:solidFill>
                <a:latin typeface="Consolas" panose="020B0609020204030204" pitchFamily="49" charset="0"/>
              </a:rPr>
              <a:t>input(‘Max iterations :’)</a:t>
            </a:r>
            <a:endParaRPr lang="nn-NO" dirty="0">
              <a:solidFill>
                <a:srgbClr val="000000"/>
              </a:solidFill>
              <a:latin typeface="Consolas" panose="020B0609020204030204" pitchFamily="49" charset="0"/>
            </a:endParaRPr>
          </a:p>
          <a:p>
            <a:r>
              <a:rPr lang="nn-NO" dirty="0">
                <a:solidFill>
                  <a:srgbClr val="000000"/>
                </a:solidFill>
                <a:latin typeface="Consolas" panose="020B0609020204030204" pitchFamily="49" charset="0"/>
              </a:rPr>
              <a:t>i = </a:t>
            </a:r>
            <a:r>
              <a:rPr lang="nn-NO" dirty="0">
                <a:solidFill>
                  <a:srgbClr val="FF0000"/>
                </a:solidFill>
                <a:latin typeface="Consolas" panose="020B0609020204030204" pitchFamily="49" charset="0"/>
              </a:rPr>
              <a:t>1</a:t>
            </a:r>
            <a:br>
              <a:rPr lang="nn-NO" dirty="0"/>
            </a:br>
            <a:r>
              <a:rPr lang="nn-NO" dirty="0">
                <a:solidFill>
                  <a:srgbClr val="0000CD"/>
                </a:solidFill>
                <a:latin typeface="Consolas" panose="020B0609020204030204" pitchFamily="49" charset="0"/>
              </a:rPr>
              <a:t>while</a:t>
            </a:r>
            <a:r>
              <a:rPr lang="nn-NO" dirty="0">
                <a:solidFill>
                  <a:srgbClr val="000000"/>
                </a:solidFill>
                <a:latin typeface="Consolas" panose="020B0609020204030204" pitchFamily="49" charset="0"/>
              </a:rPr>
              <a:t> i &lt; </a:t>
            </a:r>
            <a:r>
              <a:rPr lang="nn-NO" dirty="0">
                <a:solidFill>
                  <a:srgbClr val="FF0000"/>
                </a:solidFill>
                <a:latin typeface="Consolas" panose="020B0609020204030204" pitchFamily="49" charset="0"/>
              </a:rPr>
              <a:t>n</a:t>
            </a:r>
            <a:r>
              <a:rPr lang="nn-NO" dirty="0">
                <a:solidFill>
                  <a:srgbClr val="000000"/>
                </a:solidFill>
                <a:latin typeface="Consolas" panose="020B0609020204030204" pitchFamily="49" charset="0"/>
              </a:rPr>
              <a:t>:</a:t>
            </a:r>
            <a:br>
              <a:rPr lang="nn-NO" dirty="0"/>
            </a:br>
            <a:r>
              <a:rPr lang="nn-NO" dirty="0">
                <a:solidFill>
                  <a:srgbClr val="000000"/>
                </a:solidFill>
                <a:latin typeface="Consolas" panose="020B0609020204030204" pitchFamily="49" charset="0"/>
              </a:rPr>
              <a:t>  </a:t>
            </a:r>
            <a:r>
              <a:rPr lang="nn-NO" dirty="0">
                <a:solidFill>
                  <a:srgbClr val="0000CD"/>
                </a:solidFill>
                <a:latin typeface="Consolas" panose="020B0609020204030204" pitchFamily="49" charset="0"/>
              </a:rPr>
              <a:t>print</a:t>
            </a:r>
            <a:r>
              <a:rPr lang="nn-NO" dirty="0">
                <a:solidFill>
                  <a:srgbClr val="000000"/>
                </a:solidFill>
                <a:latin typeface="Consolas" panose="020B0609020204030204" pitchFamily="49" charset="0"/>
              </a:rPr>
              <a:t>(i)</a:t>
            </a:r>
            <a:br>
              <a:rPr lang="nn-NO" dirty="0"/>
            </a:br>
            <a:r>
              <a:rPr lang="nn-NO" dirty="0">
                <a:solidFill>
                  <a:srgbClr val="000000"/>
                </a:solidFill>
                <a:latin typeface="Consolas" panose="020B0609020204030204" pitchFamily="49" charset="0"/>
              </a:rPr>
              <a:t>  i += </a:t>
            </a:r>
            <a:r>
              <a:rPr lang="nn-NO" dirty="0">
                <a:solidFill>
                  <a:srgbClr val="FF0000"/>
                </a:solidFill>
                <a:latin typeface="Consolas" panose="020B0609020204030204" pitchFamily="49" charset="0"/>
              </a:rPr>
              <a:t>1</a:t>
            </a:r>
            <a:endParaRPr lang="en-US" dirty="0"/>
          </a:p>
        </p:txBody>
      </p:sp>
      <p:sp>
        <p:nvSpPr>
          <p:cNvPr id="10" name="Rectangle 9">
            <a:extLst>
              <a:ext uri="{FF2B5EF4-FFF2-40B4-BE49-F238E27FC236}">
                <a16:creationId xmlns:a16="http://schemas.microsoft.com/office/drawing/2014/main" id="{7BDEBAEE-38FB-41D4-A7E7-C59E400D6E54}"/>
              </a:ext>
            </a:extLst>
          </p:cNvPr>
          <p:cNvSpPr/>
          <p:nvPr/>
        </p:nvSpPr>
        <p:spPr>
          <a:xfrm>
            <a:off x="197141" y="3520091"/>
            <a:ext cx="3948417" cy="2308324"/>
          </a:xfrm>
          <a:prstGeom prst="rect">
            <a:avLst/>
          </a:prstGeom>
        </p:spPr>
        <p:txBody>
          <a:bodyPr wrap="square">
            <a:spAutoFit/>
          </a:bodyPr>
          <a:lstStyle/>
          <a:p>
            <a:r>
              <a:rPr lang="nn-NO" dirty="0">
                <a:solidFill>
                  <a:srgbClr val="000000"/>
                </a:solidFill>
                <a:latin typeface="Consolas" panose="020B0609020204030204" pitchFamily="49" charset="0"/>
              </a:rPr>
              <a:t>n = </a:t>
            </a:r>
            <a:r>
              <a:rPr lang="nn-NO" dirty="0">
                <a:solidFill>
                  <a:srgbClr val="FF0000"/>
                </a:solidFill>
                <a:latin typeface="Consolas" panose="020B0609020204030204" pitchFamily="49" charset="0"/>
              </a:rPr>
              <a:t>input(‘Max iterations :’)</a:t>
            </a:r>
            <a:endParaRPr lang="nn-NO" dirty="0">
              <a:solidFill>
                <a:srgbClr val="000000"/>
              </a:solidFill>
              <a:latin typeface="Consolas" panose="020B0609020204030204" pitchFamily="49" charset="0"/>
            </a:endParaRPr>
          </a:p>
          <a:p>
            <a:r>
              <a:rPr lang="nn-NO" dirty="0">
                <a:solidFill>
                  <a:srgbClr val="000000"/>
                </a:solidFill>
                <a:latin typeface="Consolas" panose="020B0609020204030204" pitchFamily="49" charset="0"/>
              </a:rPr>
              <a:t>i = </a:t>
            </a:r>
            <a:r>
              <a:rPr lang="nn-NO" dirty="0">
                <a:solidFill>
                  <a:srgbClr val="FF0000"/>
                </a:solidFill>
                <a:latin typeface="Consolas" panose="020B0609020204030204" pitchFamily="49" charset="0"/>
              </a:rPr>
              <a:t>1</a:t>
            </a:r>
            <a:br>
              <a:rPr lang="nn-NO" dirty="0"/>
            </a:br>
            <a:r>
              <a:rPr lang="nn-NO" dirty="0">
                <a:solidFill>
                  <a:srgbClr val="0000CD"/>
                </a:solidFill>
                <a:latin typeface="Consolas" panose="020B0609020204030204" pitchFamily="49" charset="0"/>
              </a:rPr>
              <a:t>while</a:t>
            </a:r>
            <a:r>
              <a:rPr lang="nn-NO" dirty="0">
                <a:solidFill>
                  <a:srgbClr val="000000"/>
                </a:solidFill>
                <a:latin typeface="Consolas" panose="020B0609020204030204" pitchFamily="49" charset="0"/>
              </a:rPr>
              <a:t> i &lt; </a:t>
            </a:r>
            <a:r>
              <a:rPr lang="nn-NO" dirty="0">
                <a:solidFill>
                  <a:srgbClr val="FF0000"/>
                </a:solidFill>
                <a:latin typeface="Consolas" panose="020B0609020204030204" pitchFamily="49" charset="0"/>
              </a:rPr>
              <a:t>n</a:t>
            </a:r>
            <a:r>
              <a:rPr lang="nn-NO" dirty="0">
                <a:solidFill>
                  <a:srgbClr val="000000"/>
                </a:solidFill>
                <a:latin typeface="Consolas" panose="020B0609020204030204" pitchFamily="49" charset="0"/>
              </a:rPr>
              <a:t>:</a:t>
            </a:r>
          </a:p>
          <a:p>
            <a:r>
              <a:rPr lang="nn-NO" dirty="0">
                <a:solidFill>
                  <a:srgbClr val="000000"/>
                </a:solidFill>
                <a:latin typeface="Consolas" panose="020B0609020204030204" pitchFamily="49" charset="0"/>
              </a:rPr>
              <a:t>  if i%2 == 0: </a:t>
            </a:r>
            <a:br>
              <a:rPr lang="nn-NO" dirty="0"/>
            </a:br>
            <a:r>
              <a:rPr lang="nn-NO" dirty="0"/>
              <a:t>       </a:t>
            </a:r>
            <a:r>
              <a:rPr lang="nn-NO" dirty="0">
                <a:solidFill>
                  <a:srgbClr val="000000"/>
                </a:solidFill>
                <a:latin typeface="Consolas" panose="020B0609020204030204" pitchFamily="49" charset="0"/>
              </a:rPr>
              <a:t>  </a:t>
            </a:r>
            <a:r>
              <a:rPr lang="nn-NO" dirty="0">
                <a:solidFill>
                  <a:srgbClr val="0000CD"/>
                </a:solidFill>
                <a:latin typeface="Consolas" panose="020B0609020204030204" pitchFamily="49" charset="0"/>
              </a:rPr>
              <a:t>print</a:t>
            </a:r>
            <a:r>
              <a:rPr lang="nn-NO" dirty="0">
                <a:solidFill>
                  <a:srgbClr val="000000"/>
                </a:solidFill>
                <a:latin typeface="Consolas" panose="020B0609020204030204" pitchFamily="49" charset="0"/>
              </a:rPr>
              <a:t>(i)</a:t>
            </a:r>
          </a:p>
          <a:p>
            <a:r>
              <a:rPr lang="nn-NO" dirty="0">
                <a:solidFill>
                  <a:srgbClr val="000000"/>
                </a:solidFill>
                <a:latin typeface="Consolas" panose="020B0609020204030204" pitchFamily="49" charset="0"/>
              </a:rPr>
              <a:t>  else</a:t>
            </a:r>
          </a:p>
          <a:p>
            <a:r>
              <a:rPr lang="nn-NO" dirty="0">
                <a:solidFill>
                  <a:srgbClr val="000000"/>
                </a:solidFill>
                <a:latin typeface="Consolas" panose="020B0609020204030204" pitchFamily="49" charset="0"/>
              </a:rPr>
              <a:t>     pass</a:t>
            </a:r>
            <a:br>
              <a:rPr lang="nn-NO" dirty="0"/>
            </a:br>
            <a:r>
              <a:rPr lang="nn-NO" dirty="0">
                <a:solidFill>
                  <a:srgbClr val="000000"/>
                </a:solidFill>
                <a:latin typeface="Consolas" panose="020B0609020204030204" pitchFamily="49" charset="0"/>
              </a:rPr>
              <a:t>  i += </a:t>
            </a:r>
            <a:r>
              <a:rPr lang="nn-NO" dirty="0">
                <a:solidFill>
                  <a:srgbClr val="FF0000"/>
                </a:solidFill>
                <a:latin typeface="Consolas" panose="020B0609020204030204" pitchFamily="49" charset="0"/>
              </a:rPr>
              <a:t>1</a:t>
            </a:r>
            <a:endParaRPr lang="en-US" dirty="0"/>
          </a:p>
        </p:txBody>
      </p:sp>
      <p:sp>
        <p:nvSpPr>
          <p:cNvPr id="5" name="Rectangle 4">
            <a:extLst>
              <a:ext uri="{FF2B5EF4-FFF2-40B4-BE49-F238E27FC236}">
                <a16:creationId xmlns:a16="http://schemas.microsoft.com/office/drawing/2014/main" id="{9113124E-ABB5-4B34-88A9-9D46546D02C6}"/>
              </a:ext>
            </a:extLst>
          </p:cNvPr>
          <p:cNvSpPr/>
          <p:nvPr/>
        </p:nvSpPr>
        <p:spPr>
          <a:xfrm>
            <a:off x="4756556" y="3242890"/>
            <a:ext cx="6096000" cy="923330"/>
          </a:xfrm>
          <a:prstGeom prst="rect">
            <a:avLst/>
          </a:prstGeom>
        </p:spPr>
        <p:txBody>
          <a:bodyPr>
            <a:spAutoFit/>
          </a:bodyPr>
          <a:lstStyle/>
          <a:p>
            <a:r>
              <a:rPr lang="en-US" dirty="0">
                <a:solidFill>
                  <a:srgbClr val="000000"/>
                </a:solidFill>
                <a:latin typeface="Consolas" panose="020B0609020204030204" pitchFamily="49" charset="0"/>
              </a:rPr>
              <a:t>S = {</a:t>
            </a:r>
            <a:r>
              <a:rPr lang="en-US" dirty="0">
                <a:solidFill>
                  <a:srgbClr val="A52A2A"/>
                </a:solidFill>
                <a:latin typeface="Consolas" panose="020B0609020204030204" pitchFamily="49" charset="0"/>
              </a:rPr>
              <a:t>"apple"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4.9</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"cherry“</a:t>
            </a:r>
            <a:r>
              <a:rPr lang="en-US" dirty="0">
                <a:solidFill>
                  <a:srgbClr val="000000"/>
                </a:solidFill>
                <a:latin typeface="Consolas" panose="020B0609020204030204" pitchFamily="49" charset="0"/>
              </a:rPr>
              <a:t>}</a:t>
            </a:r>
            <a:br>
              <a:rPr lang="en-US" dirty="0"/>
            </a:br>
            <a:r>
              <a:rPr lang="en-US" dirty="0">
                <a:solidFill>
                  <a:srgbClr val="0000CD"/>
                </a:solidFill>
                <a:latin typeface="Consolas" panose="020B0609020204030204" pitchFamily="49" charset="0"/>
              </a:rPr>
              <a:t>for</a:t>
            </a:r>
            <a:r>
              <a:rPr lang="en-US" dirty="0">
                <a:solidFill>
                  <a:srgbClr val="000000"/>
                </a:solidFill>
                <a:latin typeface="Consolas" panose="020B0609020204030204" pitchFamily="49" charset="0"/>
              </a:rPr>
              <a:t> x </a:t>
            </a:r>
            <a:r>
              <a:rPr lang="en-US" dirty="0">
                <a:solidFill>
                  <a:srgbClr val="0000CD"/>
                </a:solidFill>
                <a:latin typeface="Consolas" panose="020B0609020204030204" pitchFamily="49" charset="0"/>
              </a:rPr>
              <a:t>in</a:t>
            </a:r>
            <a:r>
              <a:rPr lang="en-US" dirty="0">
                <a:solidFill>
                  <a:srgbClr val="000000"/>
                </a:solidFill>
                <a:latin typeface="Consolas" panose="020B0609020204030204" pitchFamily="49" charset="0"/>
              </a:rPr>
              <a:t> S:</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(x)</a:t>
            </a:r>
            <a:endParaRPr lang="en-US" dirty="0"/>
          </a:p>
        </p:txBody>
      </p:sp>
      <p:sp>
        <p:nvSpPr>
          <p:cNvPr id="12" name="Rectangle 11">
            <a:extLst>
              <a:ext uri="{FF2B5EF4-FFF2-40B4-BE49-F238E27FC236}">
                <a16:creationId xmlns:a16="http://schemas.microsoft.com/office/drawing/2014/main" id="{F53E10AB-FC4C-4293-A1B2-48A05E87907B}"/>
              </a:ext>
            </a:extLst>
          </p:cNvPr>
          <p:cNvSpPr/>
          <p:nvPr/>
        </p:nvSpPr>
        <p:spPr>
          <a:xfrm>
            <a:off x="4756556" y="4905085"/>
            <a:ext cx="6096000" cy="923330"/>
          </a:xfrm>
          <a:prstGeom prst="rect">
            <a:avLst/>
          </a:prstGeom>
        </p:spPr>
        <p:txBody>
          <a:bodyPr>
            <a:spAutoFit/>
          </a:bodyPr>
          <a:lstStyle/>
          <a:p>
            <a:r>
              <a:rPr lang="en-US" dirty="0">
                <a:solidFill>
                  <a:srgbClr val="000000"/>
                </a:solidFill>
                <a:latin typeface="Consolas" panose="020B0609020204030204" pitchFamily="49" charset="0"/>
              </a:rPr>
              <a:t>D = {</a:t>
            </a:r>
            <a:r>
              <a:rPr lang="en-US" dirty="0">
                <a:solidFill>
                  <a:srgbClr val="A52A2A"/>
                </a:solidFill>
                <a:latin typeface="Consolas" panose="020B0609020204030204" pitchFamily="49" charset="0"/>
              </a:rPr>
              <a:t>"apple“:44</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"cherry“:”game”</a:t>
            </a:r>
            <a:r>
              <a:rPr lang="en-US" dirty="0">
                <a:solidFill>
                  <a:srgbClr val="000000"/>
                </a:solidFill>
                <a:latin typeface="Consolas" panose="020B0609020204030204" pitchFamily="49" charset="0"/>
              </a:rPr>
              <a:t>}</a:t>
            </a:r>
            <a:br>
              <a:rPr lang="en-US" dirty="0"/>
            </a:br>
            <a:r>
              <a:rPr lang="en-US" dirty="0">
                <a:solidFill>
                  <a:srgbClr val="0000CD"/>
                </a:solidFill>
                <a:latin typeface="Consolas" panose="020B0609020204030204" pitchFamily="49" charset="0"/>
              </a:rPr>
              <a:t>for</a:t>
            </a:r>
            <a:r>
              <a:rPr lang="en-US" dirty="0">
                <a:solidFill>
                  <a:srgbClr val="000000"/>
                </a:solidFill>
                <a:latin typeface="Consolas" panose="020B0609020204030204" pitchFamily="49" charset="0"/>
              </a:rPr>
              <a:t> x </a:t>
            </a:r>
            <a:r>
              <a:rPr lang="en-US" dirty="0">
                <a:solidFill>
                  <a:srgbClr val="0000CD"/>
                </a:solidFill>
                <a:latin typeface="Consolas" panose="020B0609020204030204" pitchFamily="49" charset="0"/>
              </a:rPr>
              <a:t>in</a:t>
            </a:r>
            <a:r>
              <a:rPr lang="en-US" dirty="0">
                <a:solidFill>
                  <a:srgbClr val="000000"/>
                </a:solidFill>
                <a:latin typeface="Consolas" panose="020B0609020204030204" pitchFamily="49" charset="0"/>
              </a:rPr>
              <a:t> D:</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(D[x])</a:t>
            </a:r>
            <a:endParaRPr lang="en-US" dirty="0"/>
          </a:p>
        </p:txBody>
      </p:sp>
      <p:sp>
        <p:nvSpPr>
          <p:cNvPr id="11" name="Rectangle 10">
            <a:extLst>
              <a:ext uri="{FF2B5EF4-FFF2-40B4-BE49-F238E27FC236}">
                <a16:creationId xmlns:a16="http://schemas.microsoft.com/office/drawing/2014/main" id="{CB634EF2-0683-43C1-8651-5483E22E1A6E}"/>
              </a:ext>
            </a:extLst>
          </p:cNvPr>
          <p:cNvSpPr/>
          <p:nvPr/>
        </p:nvSpPr>
        <p:spPr>
          <a:xfrm>
            <a:off x="4756556" y="1672734"/>
            <a:ext cx="6096000" cy="1200329"/>
          </a:xfrm>
          <a:prstGeom prst="rect">
            <a:avLst/>
          </a:prstGeom>
        </p:spPr>
        <p:txBody>
          <a:bodyPr>
            <a:spAutoFit/>
          </a:bodyPr>
          <a:lstStyle/>
          <a:p>
            <a:r>
              <a:rPr lang="en-US" dirty="0">
                <a:solidFill>
                  <a:srgbClr val="0000CD"/>
                </a:solidFill>
                <a:latin typeface="Consolas" panose="020B0609020204030204" pitchFamily="49" charset="0"/>
              </a:rPr>
              <a:t>L = []</a:t>
            </a:r>
          </a:p>
          <a:p>
            <a:r>
              <a:rPr lang="en-US" dirty="0">
                <a:solidFill>
                  <a:srgbClr val="0000CD"/>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range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n</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(i+1)</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L.append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**2)</a:t>
            </a:r>
          </a:p>
        </p:txBody>
      </p:sp>
      <p:sp>
        <p:nvSpPr>
          <p:cNvPr id="14" name="Rectangle 13">
            <a:extLst>
              <a:ext uri="{FF2B5EF4-FFF2-40B4-BE49-F238E27FC236}">
                <a16:creationId xmlns:a16="http://schemas.microsoft.com/office/drawing/2014/main" id="{9EED5F81-6BB8-48FB-A0BF-099EA6476E35}"/>
              </a:ext>
            </a:extLst>
          </p:cNvPr>
          <p:cNvSpPr/>
          <p:nvPr/>
        </p:nvSpPr>
        <p:spPr>
          <a:xfrm>
            <a:off x="950753" y="6308209"/>
            <a:ext cx="6800675" cy="369332"/>
          </a:xfrm>
          <a:prstGeom prst="rect">
            <a:avLst/>
          </a:prstGeom>
        </p:spPr>
        <p:txBody>
          <a:bodyPr wrap="square">
            <a:spAutoFit/>
          </a:bodyPr>
          <a:lstStyle/>
          <a:p>
            <a:r>
              <a:rPr lang="en-US" u="sng" dirty="0">
                <a:solidFill>
                  <a:schemeClr val="accent1">
                    <a:lumMod val="75000"/>
                  </a:schemeClr>
                </a:solidFill>
              </a:rPr>
              <a:t>https://github.com/AISPUBLISHING/mastering-python-for-data-science</a:t>
            </a:r>
          </a:p>
        </p:txBody>
      </p:sp>
    </p:spTree>
    <p:extLst>
      <p:ext uri="{BB962C8B-B14F-4D97-AF65-F5344CB8AC3E}">
        <p14:creationId xmlns:p14="http://schemas.microsoft.com/office/powerpoint/2010/main" val="1052939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Functions</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3" name="Rectangle 2">
            <a:extLst>
              <a:ext uri="{FF2B5EF4-FFF2-40B4-BE49-F238E27FC236}">
                <a16:creationId xmlns:a16="http://schemas.microsoft.com/office/drawing/2014/main" id="{1AAEDC4B-C25D-4262-893C-947BA4FAF348}"/>
              </a:ext>
            </a:extLst>
          </p:cNvPr>
          <p:cNvSpPr/>
          <p:nvPr/>
        </p:nvSpPr>
        <p:spPr>
          <a:xfrm>
            <a:off x="774584" y="1545482"/>
            <a:ext cx="6096000" cy="646331"/>
          </a:xfrm>
          <a:prstGeom prst="rect">
            <a:avLst/>
          </a:prstGeom>
        </p:spPr>
        <p:txBody>
          <a:bodyPr>
            <a:spAutoFit/>
          </a:bodyPr>
          <a:lstStyle/>
          <a:p>
            <a:r>
              <a:rPr lang="en-US" dirty="0">
                <a:solidFill>
                  <a:srgbClr val="0000CD"/>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printSuccess</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“The task was successful"</a:t>
            </a:r>
            <a:r>
              <a:rPr lang="en-US" dirty="0">
                <a:solidFill>
                  <a:srgbClr val="000000"/>
                </a:solidFill>
                <a:latin typeface="Consolas" panose="020B0609020204030204" pitchFamily="49" charset="0"/>
              </a:rPr>
              <a:t>) </a:t>
            </a:r>
            <a:endParaRPr lang="en-US" dirty="0"/>
          </a:p>
        </p:txBody>
      </p:sp>
      <p:sp>
        <p:nvSpPr>
          <p:cNvPr id="13" name="Rectangle 12">
            <a:extLst>
              <a:ext uri="{FF2B5EF4-FFF2-40B4-BE49-F238E27FC236}">
                <a16:creationId xmlns:a16="http://schemas.microsoft.com/office/drawing/2014/main" id="{BA48B56B-0DAD-4822-95D9-FD44A495AA31}"/>
              </a:ext>
            </a:extLst>
          </p:cNvPr>
          <p:cNvSpPr/>
          <p:nvPr/>
        </p:nvSpPr>
        <p:spPr>
          <a:xfrm>
            <a:off x="708870" y="2545171"/>
            <a:ext cx="6096000" cy="646331"/>
          </a:xfrm>
          <a:prstGeom prst="rect">
            <a:avLst/>
          </a:prstGeom>
        </p:spPr>
        <p:txBody>
          <a:bodyPr>
            <a:spAutoFit/>
          </a:bodyPr>
          <a:lstStyle/>
          <a:p>
            <a:r>
              <a:rPr lang="en-US" dirty="0">
                <a:solidFill>
                  <a:srgbClr val="0000CD"/>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printMessage</a:t>
            </a:r>
            <a:r>
              <a:rPr lang="en-US" dirty="0">
                <a:solidFill>
                  <a:srgbClr val="000000"/>
                </a:solidFill>
                <a:latin typeface="Consolas" panose="020B0609020204030204" pitchFamily="49" charset="0"/>
              </a:rPr>
              <a:t>(msg):</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msg</a:t>
            </a:r>
            <a:r>
              <a:rPr lang="en-US" dirty="0">
                <a:solidFill>
                  <a:srgbClr val="000000"/>
                </a:solidFill>
                <a:latin typeface="Consolas" panose="020B0609020204030204" pitchFamily="49" charset="0"/>
              </a:rPr>
              <a:t>) </a:t>
            </a:r>
            <a:endParaRPr lang="en-US" dirty="0"/>
          </a:p>
        </p:txBody>
      </p:sp>
      <p:sp>
        <p:nvSpPr>
          <p:cNvPr id="14" name="Rectangle 13">
            <a:extLst>
              <a:ext uri="{FF2B5EF4-FFF2-40B4-BE49-F238E27FC236}">
                <a16:creationId xmlns:a16="http://schemas.microsoft.com/office/drawing/2014/main" id="{808303DE-A656-4EE7-89D2-143E1B2460BF}"/>
              </a:ext>
            </a:extLst>
          </p:cNvPr>
          <p:cNvSpPr/>
          <p:nvPr/>
        </p:nvSpPr>
        <p:spPr>
          <a:xfrm>
            <a:off x="774584" y="3658620"/>
            <a:ext cx="6096000" cy="646331"/>
          </a:xfrm>
          <a:prstGeom prst="rect">
            <a:avLst/>
          </a:prstGeom>
        </p:spPr>
        <p:txBody>
          <a:bodyPr>
            <a:spAutoFit/>
          </a:bodyPr>
          <a:lstStyle/>
          <a:p>
            <a:r>
              <a:rPr lang="en-US" dirty="0">
                <a:solidFill>
                  <a:srgbClr val="0000CD"/>
                </a:solidFill>
                <a:latin typeface="Consolas" panose="020B0609020204030204" pitchFamily="49" charset="0"/>
              </a:rPr>
              <a:t>def</a:t>
            </a:r>
            <a:r>
              <a:rPr lang="en-US" dirty="0">
                <a:solidFill>
                  <a:srgbClr val="000000"/>
                </a:solidFill>
                <a:latin typeface="Consolas" panose="020B0609020204030204" pitchFamily="49" charset="0"/>
              </a:rPr>
              <a:t> add(</a:t>
            </a:r>
            <a:r>
              <a:rPr lang="en-US" dirty="0" err="1">
                <a:solidFill>
                  <a:srgbClr val="000000"/>
                </a:solidFill>
                <a:latin typeface="Consolas" panose="020B0609020204030204" pitchFamily="49" charset="0"/>
              </a:rPr>
              <a:t>x,y</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x+y</a:t>
            </a:r>
            <a:endParaRPr lang="en-US" dirty="0"/>
          </a:p>
        </p:txBody>
      </p:sp>
      <p:sp>
        <p:nvSpPr>
          <p:cNvPr id="15" name="Rectangle 14">
            <a:extLst>
              <a:ext uri="{FF2B5EF4-FFF2-40B4-BE49-F238E27FC236}">
                <a16:creationId xmlns:a16="http://schemas.microsoft.com/office/drawing/2014/main" id="{A7EDF5D9-D634-4C93-AB49-0ED5CCEDA332}"/>
              </a:ext>
            </a:extLst>
          </p:cNvPr>
          <p:cNvSpPr/>
          <p:nvPr/>
        </p:nvSpPr>
        <p:spPr>
          <a:xfrm>
            <a:off x="708870" y="4658309"/>
            <a:ext cx="3770851" cy="1477328"/>
          </a:xfrm>
          <a:prstGeom prst="rect">
            <a:avLst/>
          </a:prstGeom>
        </p:spPr>
        <p:txBody>
          <a:bodyPr wrap="square">
            <a:spAutoFit/>
          </a:bodyPr>
          <a:lstStyle/>
          <a:p>
            <a:r>
              <a:rPr lang="en-US" dirty="0">
                <a:solidFill>
                  <a:srgbClr val="0000CD"/>
                </a:solidFill>
                <a:latin typeface="Consolas" panose="020B0609020204030204" pitchFamily="49" charset="0"/>
              </a:rPr>
              <a:t>def</a:t>
            </a:r>
            <a:r>
              <a:rPr lang="en-US" dirty="0">
                <a:solidFill>
                  <a:srgbClr val="000000"/>
                </a:solidFill>
                <a:latin typeface="Consolas" panose="020B0609020204030204" pitchFamily="49" charset="0"/>
              </a:rPr>
              <a:t> add(*</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sum = 0</a:t>
            </a:r>
            <a:br>
              <a:rPr lang="en-US" dirty="0"/>
            </a:br>
            <a:r>
              <a:rPr lang="en-US" dirty="0">
                <a:solidFill>
                  <a:srgbClr val="000000"/>
                </a:solidFill>
                <a:latin typeface="Consolas" panose="020B0609020204030204" pitchFamily="49" charset="0"/>
              </a:rPr>
              <a:t>  for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in range(</a:t>
            </a:r>
            <a:r>
              <a:rPr lang="en-US" dirty="0" err="1">
                <a:solidFill>
                  <a:srgbClr val="000000"/>
                </a:solidFill>
                <a:latin typeface="Consolas" panose="020B0609020204030204" pitchFamily="49" charset="0"/>
              </a:rPr>
              <a:t>len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sum+=</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return</a:t>
            </a:r>
            <a:r>
              <a:rPr lang="en-US" dirty="0">
                <a:solidFill>
                  <a:srgbClr val="000000"/>
                </a:solidFill>
                <a:latin typeface="Consolas" panose="020B0609020204030204" pitchFamily="49" charset="0"/>
              </a:rPr>
              <a:t> sum</a:t>
            </a:r>
            <a:endParaRPr lang="en-US" dirty="0"/>
          </a:p>
        </p:txBody>
      </p:sp>
      <p:sp>
        <p:nvSpPr>
          <p:cNvPr id="6" name="Rectangle 5">
            <a:extLst>
              <a:ext uri="{FF2B5EF4-FFF2-40B4-BE49-F238E27FC236}">
                <a16:creationId xmlns:a16="http://schemas.microsoft.com/office/drawing/2014/main" id="{5010151A-ACA7-469B-BD46-F0E4AF6A270F}"/>
              </a:ext>
            </a:extLst>
          </p:cNvPr>
          <p:cNvSpPr/>
          <p:nvPr/>
        </p:nvSpPr>
        <p:spPr>
          <a:xfrm>
            <a:off x="6023296" y="1493983"/>
            <a:ext cx="4429387" cy="923330"/>
          </a:xfrm>
          <a:prstGeom prst="rect">
            <a:avLst/>
          </a:prstGeom>
        </p:spPr>
        <p:txBody>
          <a:bodyPr wrap="square">
            <a:spAutoFit/>
          </a:bodyPr>
          <a:lstStyle/>
          <a:p>
            <a:r>
              <a:rPr lang="en-US" dirty="0">
                <a:solidFill>
                  <a:srgbClr val="0000CD"/>
                </a:solidFill>
                <a:latin typeface="Consolas" panose="020B0609020204030204" pitchFamily="49" charset="0"/>
              </a:rPr>
              <a:t>def</a:t>
            </a:r>
            <a:r>
              <a:rPr lang="en-US" dirty="0">
                <a:solidFill>
                  <a:srgbClr val="000000"/>
                </a:solidFill>
                <a:latin typeface="Consolas" panose="020B0609020204030204" pitchFamily="49" charset="0"/>
              </a:rPr>
              <a:t> f(c2, c1, c3):</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c1,c2,c3</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f(c1 = </a:t>
            </a:r>
            <a:r>
              <a:rPr lang="en-US" dirty="0">
                <a:solidFill>
                  <a:srgbClr val="A52A2A"/>
                </a:solidFill>
                <a:latin typeface="Consolas" panose="020B0609020204030204" pitchFamily="49" charset="0"/>
              </a:rPr>
              <a:t>“A"</a:t>
            </a:r>
            <a:r>
              <a:rPr lang="en-US" dirty="0">
                <a:solidFill>
                  <a:srgbClr val="000000"/>
                </a:solidFill>
                <a:latin typeface="Consolas" panose="020B0609020204030204" pitchFamily="49" charset="0"/>
              </a:rPr>
              <a:t>, c2 = </a:t>
            </a:r>
            <a:r>
              <a:rPr lang="en-US" dirty="0">
                <a:solidFill>
                  <a:srgbClr val="A52A2A"/>
                </a:solidFill>
                <a:latin typeface="Consolas" panose="020B0609020204030204" pitchFamily="49" charset="0"/>
              </a:rPr>
              <a:t>“B"</a:t>
            </a:r>
            <a:r>
              <a:rPr lang="en-US" dirty="0">
                <a:solidFill>
                  <a:srgbClr val="000000"/>
                </a:solidFill>
                <a:latin typeface="Consolas" panose="020B0609020204030204" pitchFamily="49" charset="0"/>
              </a:rPr>
              <a:t>, c3 = </a:t>
            </a:r>
            <a:r>
              <a:rPr lang="en-US" dirty="0">
                <a:solidFill>
                  <a:srgbClr val="A52A2A"/>
                </a:solidFill>
                <a:latin typeface="Consolas" panose="020B0609020204030204" pitchFamily="49" charset="0"/>
              </a:rPr>
              <a:t>“C"</a:t>
            </a:r>
            <a:r>
              <a:rPr lang="en-US" dirty="0">
                <a:solidFill>
                  <a:srgbClr val="000000"/>
                </a:solidFill>
                <a:latin typeface="Consolas" panose="020B0609020204030204" pitchFamily="49" charset="0"/>
              </a:rPr>
              <a:t>) </a:t>
            </a:r>
            <a:endParaRPr lang="en-US" dirty="0"/>
          </a:p>
        </p:txBody>
      </p:sp>
      <p:sp>
        <p:nvSpPr>
          <p:cNvPr id="7" name="Rectangle 6">
            <a:extLst>
              <a:ext uri="{FF2B5EF4-FFF2-40B4-BE49-F238E27FC236}">
                <a16:creationId xmlns:a16="http://schemas.microsoft.com/office/drawing/2014/main" id="{CA196682-70B5-4995-B42D-6E67BB321EA4}"/>
              </a:ext>
            </a:extLst>
          </p:cNvPr>
          <p:cNvSpPr/>
          <p:nvPr/>
        </p:nvSpPr>
        <p:spPr>
          <a:xfrm>
            <a:off x="6023296" y="3109478"/>
            <a:ext cx="6096000" cy="1200329"/>
          </a:xfrm>
          <a:prstGeom prst="rect">
            <a:avLst/>
          </a:prstGeom>
        </p:spPr>
        <p:txBody>
          <a:bodyPr>
            <a:spAutoFit/>
          </a:bodyPr>
          <a:lstStyle/>
          <a:p>
            <a:r>
              <a:rPr lang="en-US" dirty="0">
                <a:solidFill>
                  <a:srgbClr val="0000CD"/>
                </a:solidFill>
                <a:latin typeface="Consolas" panose="020B0609020204030204" pitchFamily="49" charset="0"/>
              </a:rPr>
              <a:t>def</a:t>
            </a:r>
            <a:r>
              <a:rPr lang="en-US" dirty="0">
                <a:solidFill>
                  <a:srgbClr val="000000"/>
                </a:solidFill>
                <a:latin typeface="Consolas" panose="020B0609020204030204" pitchFamily="49" charset="0"/>
              </a:rPr>
              <a:t> f(**c):</a:t>
            </a:r>
          </a:p>
          <a:p>
            <a:r>
              <a:rPr lang="en-US" dirty="0">
                <a:solidFill>
                  <a:srgbClr val="000000"/>
                </a:solidFill>
                <a:latin typeface="Consolas" panose="020B0609020204030204" pitchFamily="49" charset="0"/>
              </a:rPr>
              <a:t>  for x in c:</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c[x]</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f(c1 = </a:t>
            </a:r>
            <a:r>
              <a:rPr lang="en-US" dirty="0">
                <a:solidFill>
                  <a:srgbClr val="A52A2A"/>
                </a:solidFill>
                <a:latin typeface="Consolas" panose="020B0609020204030204" pitchFamily="49" charset="0"/>
              </a:rPr>
              <a:t>“A"</a:t>
            </a:r>
            <a:r>
              <a:rPr lang="en-US" dirty="0">
                <a:solidFill>
                  <a:srgbClr val="000000"/>
                </a:solidFill>
                <a:latin typeface="Consolas" panose="020B0609020204030204" pitchFamily="49" charset="0"/>
              </a:rPr>
              <a:t>, c2 = </a:t>
            </a:r>
            <a:r>
              <a:rPr lang="en-US" dirty="0">
                <a:solidFill>
                  <a:srgbClr val="A52A2A"/>
                </a:solidFill>
                <a:latin typeface="Consolas" panose="020B0609020204030204" pitchFamily="49" charset="0"/>
              </a:rPr>
              <a:t>“B"</a:t>
            </a:r>
            <a:r>
              <a:rPr lang="en-US" dirty="0">
                <a:solidFill>
                  <a:srgbClr val="000000"/>
                </a:solidFill>
                <a:latin typeface="Consolas" panose="020B0609020204030204" pitchFamily="49" charset="0"/>
              </a:rPr>
              <a:t>, c3 = </a:t>
            </a:r>
            <a:r>
              <a:rPr lang="en-US" dirty="0">
                <a:solidFill>
                  <a:srgbClr val="A52A2A"/>
                </a:solidFill>
                <a:latin typeface="Consolas" panose="020B0609020204030204" pitchFamily="49" charset="0"/>
              </a:rPr>
              <a:t>“C"</a:t>
            </a:r>
            <a:r>
              <a:rPr lang="en-US" dirty="0">
                <a:solidFill>
                  <a:srgbClr val="000000"/>
                </a:solidFill>
                <a:latin typeface="Consolas" panose="020B0609020204030204" pitchFamily="49" charset="0"/>
              </a:rPr>
              <a:t>)</a:t>
            </a:r>
            <a:endParaRPr lang="en-US" dirty="0"/>
          </a:p>
        </p:txBody>
      </p:sp>
      <p:sp>
        <p:nvSpPr>
          <p:cNvPr id="8" name="Rectangle 7">
            <a:extLst>
              <a:ext uri="{FF2B5EF4-FFF2-40B4-BE49-F238E27FC236}">
                <a16:creationId xmlns:a16="http://schemas.microsoft.com/office/drawing/2014/main" id="{C0876DA7-CAC8-48AF-8021-21D127BCA3B7}"/>
              </a:ext>
            </a:extLst>
          </p:cNvPr>
          <p:cNvSpPr/>
          <p:nvPr/>
        </p:nvSpPr>
        <p:spPr>
          <a:xfrm>
            <a:off x="6023296" y="5073807"/>
            <a:ext cx="3858935" cy="646331"/>
          </a:xfrm>
          <a:prstGeom prst="rect">
            <a:avLst/>
          </a:prstGeom>
        </p:spPr>
        <p:txBody>
          <a:bodyPr wrap="square">
            <a:spAutoFit/>
          </a:bodyPr>
          <a:lstStyle/>
          <a:p>
            <a:r>
              <a:rPr lang="en-US" dirty="0">
                <a:solidFill>
                  <a:srgbClr val="0000CD"/>
                </a:solidFill>
                <a:latin typeface="Consolas" panose="020B0609020204030204" pitchFamily="49" charset="0"/>
              </a:rPr>
              <a:t>def</a:t>
            </a:r>
            <a:r>
              <a:rPr lang="en-US" dirty="0">
                <a:solidFill>
                  <a:srgbClr val="000000"/>
                </a:solidFill>
                <a:latin typeface="Consolas" panose="020B0609020204030204" pitchFamily="49" charset="0"/>
              </a:rPr>
              <a:t> f(</a:t>
            </a:r>
            <a:r>
              <a:rPr lang="en-US" b="1" dirty="0">
                <a:solidFill>
                  <a:srgbClr val="000000"/>
                </a:solidFill>
                <a:latin typeface="Consolas" panose="020B0609020204030204" pitchFamily="49" charset="0"/>
              </a:rPr>
              <a:t>sum = </a:t>
            </a:r>
            <a:r>
              <a:rPr lang="en-US" b="1" dirty="0">
                <a:solidFill>
                  <a:srgbClr val="A52A2A"/>
                </a:solidFill>
                <a:latin typeface="Consolas" panose="020B0609020204030204" pitchFamily="49" charset="0"/>
              </a:rPr>
              <a:t>0</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sum</a:t>
            </a:r>
            <a:r>
              <a:rPr lang="en-US" dirty="0">
                <a:solidFill>
                  <a:srgbClr val="000000"/>
                </a:solidFill>
                <a:latin typeface="Consolas" panose="020B0609020204030204" pitchFamily="49" charset="0"/>
              </a:rPr>
              <a:t>)</a:t>
            </a:r>
            <a:endParaRPr lang="en-US" dirty="0"/>
          </a:p>
        </p:txBody>
      </p:sp>
      <p:sp>
        <p:nvSpPr>
          <p:cNvPr id="17" name="Rectangle 16">
            <a:extLst>
              <a:ext uri="{FF2B5EF4-FFF2-40B4-BE49-F238E27FC236}">
                <a16:creationId xmlns:a16="http://schemas.microsoft.com/office/drawing/2014/main" id="{2450F4B6-5EB9-4333-88D0-F8706CE6362F}"/>
              </a:ext>
            </a:extLst>
          </p:cNvPr>
          <p:cNvSpPr/>
          <p:nvPr/>
        </p:nvSpPr>
        <p:spPr>
          <a:xfrm>
            <a:off x="950753" y="6308209"/>
            <a:ext cx="6800675" cy="369332"/>
          </a:xfrm>
          <a:prstGeom prst="rect">
            <a:avLst/>
          </a:prstGeom>
        </p:spPr>
        <p:txBody>
          <a:bodyPr wrap="square">
            <a:spAutoFit/>
          </a:bodyPr>
          <a:lstStyle/>
          <a:p>
            <a:r>
              <a:rPr lang="en-US" u="sng" dirty="0">
                <a:solidFill>
                  <a:schemeClr val="accent1">
                    <a:lumMod val="75000"/>
                  </a:schemeClr>
                </a:solidFill>
              </a:rPr>
              <a:t>https://github.com/AISPUBLISHING/mastering-python-for-data-science</a:t>
            </a:r>
          </a:p>
        </p:txBody>
      </p:sp>
      <p:sp>
        <p:nvSpPr>
          <p:cNvPr id="16" name="Rectangle 15">
            <a:extLst>
              <a:ext uri="{FF2B5EF4-FFF2-40B4-BE49-F238E27FC236}">
                <a16:creationId xmlns:a16="http://schemas.microsoft.com/office/drawing/2014/main" id="{BF0463E3-CCB2-4EEE-B913-78F1F7D3944E}"/>
              </a:ext>
            </a:extLst>
          </p:cNvPr>
          <p:cNvSpPr/>
          <p:nvPr/>
        </p:nvSpPr>
        <p:spPr>
          <a:xfrm>
            <a:off x="10028528" y="5535472"/>
            <a:ext cx="848309" cy="369332"/>
          </a:xfrm>
          <a:prstGeom prst="rect">
            <a:avLst/>
          </a:prstGeom>
        </p:spPr>
        <p:txBody>
          <a:bodyPr wrap="none">
            <a:spAutoFit/>
          </a:bodyPr>
          <a:lstStyle/>
          <a:p>
            <a:r>
              <a:rPr lang="en-US" dirty="0">
                <a:solidFill>
                  <a:schemeClr val="tx1">
                    <a:lumMod val="95000"/>
                    <a:lumOff val="5000"/>
                  </a:schemeClr>
                </a:solidFill>
                <a:highlight>
                  <a:srgbClr val="00FF00"/>
                </a:highlight>
              </a:rPr>
              <a:t>%</a:t>
            </a:r>
            <a:r>
              <a:rPr lang="en-US" dirty="0" err="1">
                <a:solidFill>
                  <a:schemeClr val="tx1">
                    <a:lumMod val="95000"/>
                    <a:lumOff val="5000"/>
                  </a:schemeClr>
                </a:solidFill>
                <a:highlight>
                  <a:srgbClr val="00FF00"/>
                </a:highlight>
              </a:rPr>
              <a:t>whos</a:t>
            </a:r>
            <a:endParaRPr lang="en-US" dirty="0">
              <a:solidFill>
                <a:schemeClr val="tx1">
                  <a:lumMod val="95000"/>
                  <a:lumOff val="5000"/>
                </a:schemeClr>
              </a:solidFill>
              <a:highlight>
                <a:srgbClr val="00FF00"/>
              </a:highlight>
            </a:endParaRPr>
          </a:p>
        </p:txBody>
      </p:sp>
    </p:spTree>
    <p:extLst>
      <p:ext uri="{BB962C8B-B14F-4D97-AF65-F5344CB8AC3E}">
        <p14:creationId xmlns:p14="http://schemas.microsoft.com/office/powerpoint/2010/main" val="765947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EBC9FED-3185-4238-B99D-A01BDFA2E8E8}"/>
              </a:ext>
            </a:extLst>
          </p:cNvPr>
          <p:cNvSpPr>
            <a:spLocks noGrp="1"/>
          </p:cNvSpPr>
          <p:nvPr>
            <p:ph type="title"/>
          </p:nvPr>
        </p:nvSpPr>
        <p:spPr>
          <a:xfrm>
            <a:off x="1189189" y="218114"/>
            <a:ext cx="9729732" cy="696377"/>
          </a:xfrm>
        </p:spPr>
        <p:txBody>
          <a:bodyPr>
            <a:normAutofit/>
          </a:bodyPr>
          <a:lstStyle/>
          <a:p>
            <a:r>
              <a:rPr lang="en-US" sz="4000" dirty="0"/>
              <a:t>What is an IDE</a:t>
            </a:r>
          </a:p>
        </p:txBody>
      </p:sp>
      <p:sp>
        <p:nvSpPr>
          <p:cNvPr id="2" name="TextBox 1">
            <a:extLst>
              <a:ext uri="{FF2B5EF4-FFF2-40B4-BE49-F238E27FC236}">
                <a16:creationId xmlns:a16="http://schemas.microsoft.com/office/drawing/2014/main" id="{045BEE32-60CB-468A-87FC-65AA112123A5}"/>
              </a:ext>
            </a:extLst>
          </p:cNvPr>
          <p:cNvSpPr txBox="1"/>
          <p:nvPr/>
        </p:nvSpPr>
        <p:spPr>
          <a:xfrm>
            <a:off x="880843" y="1778464"/>
            <a:ext cx="4848836" cy="3970318"/>
          </a:xfrm>
          <a:prstGeom prst="rect">
            <a:avLst/>
          </a:prstGeom>
          <a:noFill/>
        </p:spPr>
        <p:txBody>
          <a:bodyPr wrap="square" rtlCol="0">
            <a:spAutoFit/>
          </a:bodyPr>
          <a:lstStyle/>
          <a:p>
            <a:pPr marL="285750" indent="-285750">
              <a:buFont typeface="Arial" panose="020B0604020202020204" pitchFamily="34" charset="0"/>
              <a:buChar char="•"/>
            </a:pPr>
            <a:r>
              <a:rPr lang="en-US" sz="3600" dirty="0"/>
              <a:t> </a:t>
            </a:r>
            <a:r>
              <a:rPr lang="en-US" sz="3600" dirty="0" err="1"/>
              <a:t>Jupyter</a:t>
            </a:r>
            <a:r>
              <a:rPr lang="en-US" sz="3600" dirty="0"/>
              <a:t> Notebook</a:t>
            </a:r>
          </a:p>
          <a:p>
            <a:pPr marL="285750" indent="-285750">
              <a:buFont typeface="Arial" panose="020B0604020202020204" pitchFamily="34" charset="0"/>
              <a:buChar char="•"/>
            </a:pPr>
            <a:r>
              <a:rPr lang="en-US" sz="3600" dirty="0"/>
              <a:t> PyCharm</a:t>
            </a:r>
          </a:p>
          <a:p>
            <a:pPr marL="285750" indent="-285750">
              <a:buFont typeface="Arial" panose="020B0604020202020204" pitchFamily="34" charset="0"/>
              <a:buChar char="•"/>
            </a:pPr>
            <a:r>
              <a:rPr lang="en-US" sz="3600" dirty="0"/>
              <a:t> Spyder</a:t>
            </a:r>
          </a:p>
          <a:p>
            <a:pPr marL="285750" indent="-285750">
              <a:buFont typeface="Arial" panose="020B0604020202020204" pitchFamily="34" charset="0"/>
              <a:buChar char="•"/>
            </a:pPr>
            <a:r>
              <a:rPr lang="en-US" sz="3600" dirty="0"/>
              <a:t> Canopy</a:t>
            </a:r>
          </a:p>
          <a:p>
            <a:pPr marL="285750" indent="-285750">
              <a:buFont typeface="Arial" panose="020B0604020202020204" pitchFamily="34" charset="0"/>
              <a:buChar char="•"/>
            </a:pPr>
            <a:r>
              <a:rPr lang="en-US" sz="3600" dirty="0"/>
              <a:t> VIM</a:t>
            </a:r>
          </a:p>
          <a:p>
            <a:pPr marL="285750" indent="-285750">
              <a:buFont typeface="Arial" panose="020B0604020202020204" pitchFamily="34" charset="0"/>
              <a:buChar char="•"/>
            </a:pPr>
            <a:r>
              <a:rPr lang="en-US" sz="3600"/>
              <a:t> ATOM</a:t>
            </a:r>
            <a:endParaRPr lang="en-US" sz="3600" dirty="0"/>
          </a:p>
          <a:p>
            <a:pPr marL="285750" indent="-285750">
              <a:buFont typeface="Arial" panose="020B0604020202020204" pitchFamily="34" charset="0"/>
              <a:buChar char="•"/>
            </a:pPr>
            <a:r>
              <a:rPr lang="en-US" sz="3600" dirty="0"/>
              <a:t> …..</a:t>
            </a:r>
          </a:p>
        </p:txBody>
      </p:sp>
      <p:pic>
        <p:nvPicPr>
          <p:cNvPr id="4" name="Picture 3">
            <a:extLst>
              <a:ext uri="{FF2B5EF4-FFF2-40B4-BE49-F238E27FC236}">
                <a16:creationId xmlns:a16="http://schemas.microsoft.com/office/drawing/2014/main" id="{F41FFC00-0FF0-4A28-B6B1-7A66C2B57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600" y="6046018"/>
            <a:ext cx="1943371" cy="638264"/>
          </a:xfrm>
          <a:prstGeom prst="rect">
            <a:avLst/>
          </a:prstGeom>
        </p:spPr>
      </p:pic>
    </p:spTree>
    <p:extLst>
      <p:ext uri="{BB962C8B-B14F-4D97-AF65-F5344CB8AC3E}">
        <p14:creationId xmlns:p14="http://schemas.microsoft.com/office/powerpoint/2010/main" val="2710895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8800FBA-2C65-4147-9874-6D0E2722913E}"/>
              </a:ext>
            </a:extLst>
          </p:cNvPr>
          <p:cNvSpPr>
            <a:spLocks noGrp="1"/>
          </p:cNvSpPr>
          <p:nvPr>
            <p:ph type="title"/>
          </p:nvPr>
        </p:nvSpPr>
        <p:spPr>
          <a:xfrm>
            <a:off x="1231134" y="218114"/>
            <a:ext cx="9729732" cy="696377"/>
          </a:xfrm>
        </p:spPr>
        <p:txBody>
          <a:bodyPr>
            <a:normAutofit/>
          </a:bodyPr>
          <a:lstStyle/>
          <a:p>
            <a:r>
              <a:rPr lang="en-US" sz="4000" dirty="0"/>
              <a:t>Installing Python </a:t>
            </a:r>
            <a:r>
              <a:rPr lang="en-US" sz="4000"/>
              <a:t>on Windows</a:t>
            </a:r>
            <a:endParaRPr lang="en-US" sz="4000" dirty="0"/>
          </a:p>
        </p:txBody>
      </p:sp>
      <p:sp>
        <p:nvSpPr>
          <p:cNvPr id="2" name="Rectangle 1">
            <a:extLst>
              <a:ext uri="{FF2B5EF4-FFF2-40B4-BE49-F238E27FC236}">
                <a16:creationId xmlns:a16="http://schemas.microsoft.com/office/drawing/2014/main" id="{5AC45FC1-5248-42DA-B3A3-69C465E9AC58}"/>
              </a:ext>
            </a:extLst>
          </p:cNvPr>
          <p:cNvSpPr/>
          <p:nvPr/>
        </p:nvSpPr>
        <p:spPr>
          <a:xfrm>
            <a:off x="4067314" y="6406987"/>
            <a:ext cx="4090928" cy="369332"/>
          </a:xfrm>
          <a:prstGeom prst="rect">
            <a:avLst/>
          </a:prstGeom>
        </p:spPr>
        <p:txBody>
          <a:bodyPr wrap="none">
            <a:spAutoFit/>
          </a:bodyPr>
          <a:lstStyle/>
          <a:p>
            <a:r>
              <a:rPr lang="en-US" u="sng" dirty="0">
                <a:solidFill>
                  <a:srgbClr val="0070C0"/>
                </a:solidFill>
              </a:rPr>
              <a:t>https://www.anaconda.com/distribution</a:t>
            </a:r>
            <a:r>
              <a:rPr lang="en-US" dirty="0"/>
              <a:t>/</a:t>
            </a:r>
          </a:p>
        </p:txBody>
      </p:sp>
      <p:pic>
        <p:nvPicPr>
          <p:cNvPr id="4" name="Picture 3">
            <a:extLst>
              <a:ext uri="{FF2B5EF4-FFF2-40B4-BE49-F238E27FC236}">
                <a16:creationId xmlns:a16="http://schemas.microsoft.com/office/drawing/2014/main" id="{9CE00E62-09B7-45F0-9077-748707265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361" y="872911"/>
            <a:ext cx="8095376" cy="5559968"/>
          </a:xfrm>
          <a:prstGeom prst="rect">
            <a:avLst/>
          </a:prstGeom>
        </p:spPr>
      </p:pic>
      <p:pic>
        <p:nvPicPr>
          <p:cNvPr id="5" name="Picture 4">
            <a:extLst>
              <a:ext uri="{FF2B5EF4-FFF2-40B4-BE49-F238E27FC236}">
                <a16:creationId xmlns:a16="http://schemas.microsoft.com/office/drawing/2014/main" id="{8ECE8C1E-895C-4E14-A26D-B05F3A7A3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Tree>
    <p:extLst>
      <p:ext uri="{BB962C8B-B14F-4D97-AF65-F5344CB8AC3E}">
        <p14:creationId xmlns:p14="http://schemas.microsoft.com/office/powerpoint/2010/main" val="691149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8800FBA-2C65-4147-9874-6D0E2722913E}"/>
              </a:ext>
            </a:extLst>
          </p:cNvPr>
          <p:cNvSpPr>
            <a:spLocks noGrp="1"/>
          </p:cNvSpPr>
          <p:nvPr>
            <p:ph type="title"/>
          </p:nvPr>
        </p:nvSpPr>
        <p:spPr>
          <a:xfrm>
            <a:off x="1231134" y="218114"/>
            <a:ext cx="9729732" cy="696377"/>
          </a:xfrm>
        </p:spPr>
        <p:txBody>
          <a:bodyPr>
            <a:normAutofit/>
          </a:bodyPr>
          <a:lstStyle/>
          <a:p>
            <a:r>
              <a:rPr lang="en-US" sz="4000" dirty="0"/>
              <a:t>Launch </a:t>
            </a:r>
            <a:r>
              <a:rPr lang="en-US" sz="4000" dirty="0" err="1"/>
              <a:t>Jupyter</a:t>
            </a:r>
            <a:endParaRPr lang="en-US" sz="4000" dirty="0"/>
          </a:p>
        </p:txBody>
      </p:sp>
      <p:pic>
        <p:nvPicPr>
          <p:cNvPr id="6" name="Picture 5">
            <a:extLst>
              <a:ext uri="{FF2B5EF4-FFF2-40B4-BE49-F238E27FC236}">
                <a16:creationId xmlns:a16="http://schemas.microsoft.com/office/drawing/2014/main" id="{62B29C87-C40D-4650-8E99-AD6DBC6C1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392" y="922880"/>
            <a:ext cx="7986320" cy="5892568"/>
          </a:xfrm>
          <a:prstGeom prst="rect">
            <a:avLst/>
          </a:prstGeom>
        </p:spPr>
      </p:pic>
      <p:pic>
        <p:nvPicPr>
          <p:cNvPr id="4" name="Picture 3">
            <a:extLst>
              <a:ext uri="{FF2B5EF4-FFF2-40B4-BE49-F238E27FC236}">
                <a16:creationId xmlns:a16="http://schemas.microsoft.com/office/drawing/2014/main" id="{DB2C7895-CCBB-4BE2-965E-D817DF0D8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Tree>
    <p:extLst>
      <p:ext uri="{BB962C8B-B14F-4D97-AF65-F5344CB8AC3E}">
        <p14:creationId xmlns:p14="http://schemas.microsoft.com/office/powerpoint/2010/main" val="262803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8800FBA-2C65-4147-9874-6D0E2722913E}"/>
              </a:ext>
            </a:extLst>
          </p:cNvPr>
          <p:cNvSpPr>
            <a:spLocks noGrp="1"/>
          </p:cNvSpPr>
          <p:nvPr>
            <p:ph type="title"/>
          </p:nvPr>
        </p:nvSpPr>
        <p:spPr>
          <a:xfrm>
            <a:off x="1231134" y="218114"/>
            <a:ext cx="9729732" cy="696377"/>
          </a:xfrm>
        </p:spPr>
        <p:txBody>
          <a:bodyPr>
            <a:normAutofit/>
          </a:bodyPr>
          <a:lstStyle/>
          <a:p>
            <a:r>
              <a:rPr lang="en-US" sz="4000" dirty="0"/>
              <a:t>Launch </a:t>
            </a:r>
            <a:r>
              <a:rPr lang="en-US" sz="4000" dirty="0" err="1"/>
              <a:t>Jupyter</a:t>
            </a:r>
            <a:endParaRPr lang="en-US" sz="4000" dirty="0"/>
          </a:p>
        </p:txBody>
      </p:sp>
      <p:pic>
        <p:nvPicPr>
          <p:cNvPr id="4" name="Picture 3">
            <a:extLst>
              <a:ext uri="{FF2B5EF4-FFF2-40B4-BE49-F238E27FC236}">
                <a16:creationId xmlns:a16="http://schemas.microsoft.com/office/drawing/2014/main" id="{099A77A9-59C1-4603-8DE2-DB87AF554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207" y="1254013"/>
            <a:ext cx="8926171" cy="2267266"/>
          </a:xfrm>
          <a:prstGeom prst="rect">
            <a:avLst/>
          </a:prstGeom>
        </p:spPr>
      </p:pic>
      <p:pic>
        <p:nvPicPr>
          <p:cNvPr id="6" name="Picture 5">
            <a:extLst>
              <a:ext uri="{FF2B5EF4-FFF2-40B4-BE49-F238E27FC236}">
                <a16:creationId xmlns:a16="http://schemas.microsoft.com/office/drawing/2014/main" id="{0C0E3D3D-4DB5-4BB4-BDCD-797898C15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07" y="3931485"/>
            <a:ext cx="11593585" cy="2015066"/>
          </a:xfrm>
          <a:prstGeom prst="rect">
            <a:avLst/>
          </a:prstGeom>
        </p:spPr>
      </p:pic>
      <p:pic>
        <p:nvPicPr>
          <p:cNvPr id="5" name="Picture 4">
            <a:extLst>
              <a:ext uri="{FF2B5EF4-FFF2-40B4-BE49-F238E27FC236}">
                <a16:creationId xmlns:a16="http://schemas.microsoft.com/office/drawing/2014/main" id="{E632791A-C54A-425F-B297-BD5C996A31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Tree>
    <p:extLst>
      <p:ext uri="{BB962C8B-B14F-4D97-AF65-F5344CB8AC3E}">
        <p14:creationId xmlns:p14="http://schemas.microsoft.com/office/powerpoint/2010/main" val="4000543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8800FBA-2C65-4147-9874-6D0E2722913E}"/>
              </a:ext>
            </a:extLst>
          </p:cNvPr>
          <p:cNvSpPr>
            <a:spLocks noGrp="1"/>
          </p:cNvSpPr>
          <p:nvPr>
            <p:ph type="title"/>
          </p:nvPr>
        </p:nvSpPr>
        <p:spPr>
          <a:xfrm>
            <a:off x="1231134" y="218114"/>
            <a:ext cx="9729732" cy="696377"/>
          </a:xfrm>
        </p:spPr>
        <p:txBody>
          <a:bodyPr>
            <a:normAutofit/>
          </a:bodyPr>
          <a:lstStyle/>
          <a:p>
            <a:r>
              <a:rPr lang="en-US" sz="4000" dirty="0"/>
              <a:t>Launch </a:t>
            </a:r>
            <a:r>
              <a:rPr lang="en-US" sz="4000" dirty="0" err="1"/>
              <a:t>Jupyter</a:t>
            </a:r>
            <a:endParaRPr lang="en-US" sz="4000" dirty="0"/>
          </a:p>
        </p:txBody>
      </p:sp>
      <p:pic>
        <p:nvPicPr>
          <p:cNvPr id="4" name="Picture 3">
            <a:extLst>
              <a:ext uri="{FF2B5EF4-FFF2-40B4-BE49-F238E27FC236}">
                <a16:creationId xmlns:a16="http://schemas.microsoft.com/office/drawing/2014/main" id="{A27EBE61-C081-406B-A9FF-F8DAD7019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62" y="1157773"/>
            <a:ext cx="10830187" cy="4945237"/>
          </a:xfrm>
          <a:prstGeom prst="rect">
            <a:avLst/>
          </a:prstGeom>
        </p:spPr>
      </p:pic>
      <p:pic>
        <p:nvPicPr>
          <p:cNvPr id="5" name="Picture 4">
            <a:extLst>
              <a:ext uri="{FF2B5EF4-FFF2-40B4-BE49-F238E27FC236}">
                <a16:creationId xmlns:a16="http://schemas.microsoft.com/office/drawing/2014/main" id="{A1D5B1C2-15C7-45E4-B85C-A7BCB0D54F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Tree>
    <p:extLst>
      <p:ext uri="{BB962C8B-B14F-4D97-AF65-F5344CB8AC3E}">
        <p14:creationId xmlns:p14="http://schemas.microsoft.com/office/powerpoint/2010/main" val="1600052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73072dd2d6_0_3"/>
          <p:cNvSpPr txBox="1">
            <a:spLocks noGrp="1"/>
          </p:cNvSpPr>
          <p:nvPr>
            <p:ph type="title"/>
          </p:nvPr>
        </p:nvSpPr>
        <p:spPr>
          <a:xfrm>
            <a:off x="1231134" y="218114"/>
            <a:ext cx="9729600" cy="696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a:t>Installing Python on Ubuntu</a:t>
            </a:r>
            <a:endParaRPr/>
          </a:p>
        </p:txBody>
      </p:sp>
      <p:sp>
        <p:nvSpPr>
          <p:cNvPr id="101" name="Google Shape;101;g73072dd2d6_0_3"/>
          <p:cNvSpPr/>
          <p:nvPr/>
        </p:nvSpPr>
        <p:spPr>
          <a:xfrm>
            <a:off x="3448014" y="6406975"/>
            <a:ext cx="4684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dirty="0">
                <a:solidFill>
                  <a:srgbClr val="0070C0"/>
                </a:solidFill>
                <a:latin typeface="Calibri"/>
                <a:ea typeface="Calibri"/>
                <a:cs typeface="Calibri"/>
                <a:sym typeface="Calibri"/>
              </a:rPr>
              <a:t>https://www.anaconda.com/distribution/#linux</a:t>
            </a:r>
            <a:endParaRPr dirty="0"/>
          </a:p>
        </p:txBody>
      </p:sp>
      <p:pic>
        <p:nvPicPr>
          <p:cNvPr id="102" name="Google Shape;102;g73072dd2d6_0_3"/>
          <p:cNvPicPr preferRelativeResize="0"/>
          <p:nvPr/>
        </p:nvPicPr>
        <p:blipFill>
          <a:blip r:embed="rId3">
            <a:alphaModFix/>
          </a:blip>
          <a:stretch>
            <a:fillRect/>
          </a:stretch>
        </p:blipFill>
        <p:spPr>
          <a:xfrm>
            <a:off x="1231113" y="1066825"/>
            <a:ext cx="9591675" cy="5238750"/>
          </a:xfrm>
          <a:prstGeom prst="rect">
            <a:avLst/>
          </a:prstGeom>
          <a:noFill/>
          <a:ln>
            <a:noFill/>
          </a:ln>
        </p:spPr>
      </p:pic>
      <p:pic>
        <p:nvPicPr>
          <p:cNvPr id="5" name="Picture 4">
            <a:extLst>
              <a:ext uri="{FF2B5EF4-FFF2-40B4-BE49-F238E27FC236}">
                <a16:creationId xmlns:a16="http://schemas.microsoft.com/office/drawing/2014/main" id="{409DF034-080C-4F72-A24D-19D0DB538F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73072dd2d6_0_17"/>
          <p:cNvSpPr txBox="1">
            <a:spLocks noGrp="1"/>
          </p:cNvSpPr>
          <p:nvPr>
            <p:ph type="title"/>
          </p:nvPr>
        </p:nvSpPr>
        <p:spPr>
          <a:xfrm>
            <a:off x="838200" y="365125"/>
            <a:ext cx="10515600" cy="544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a:t>Installing Python on Ubuntu</a:t>
            </a:r>
            <a:endParaRPr/>
          </a:p>
        </p:txBody>
      </p:sp>
      <p:sp>
        <p:nvSpPr>
          <p:cNvPr id="108" name="Google Shape;108;g73072dd2d6_0_17"/>
          <p:cNvSpPr txBox="1">
            <a:spLocks noGrp="1"/>
          </p:cNvSpPr>
          <p:nvPr>
            <p:ph type="body" idx="1"/>
          </p:nvPr>
        </p:nvSpPr>
        <p:spPr>
          <a:xfrm>
            <a:off x="939250" y="1118175"/>
            <a:ext cx="10515600" cy="5393400"/>
          </a:xfrm>
          <a:prstGeom prst="rect">
            <a:avLst/>
          </a:prstGeom>
        </p:spPr>
        <p:txBody>
          <a:bodyPr spcFirstLastPara="1" wrap="square" lIns="91425" tIns="45700" rIns="91425" bIns="45700" anchor="t" anchorCtr="0">
            <a:noAutofit/>
          </a:bodyPr>
          <a:lstStyle/>
          <a:p>
            <a:pPr marL="457200" lvl="0" indent="-342900" algn="l" rtl="0">
              <a:lnSpc>
                <a:spcPct val="100000"/>
              </a:lnSpc>
              <a:spcBef>
                <a:spcPts val="1000"/>
              </a:spcBef>
              <a:spcAft>
                <a:spcPts val="0"/>
              </a:spcAft>
              <a:buSzPts val="1800"/>
              <a:buAutoNum type="arabicPeriod"/>
            </a:pPr>
            <a:r>
              <a:rPr lang="en-US" sz="1800"/>
              <a:t>Open a terminal and Enter the following to install Anaconda for Python 3.7:</a:t>
            </a:r>
            <a:endParaRPr sz="1800"/>
          </a:p>
          <a:p>
            <a:pPr marL="0" lvl="0" indent="0" algn="l" rtl="0">
              <a:lnSpc>
                <a:spcPct val="100000"/>
              </a:lnSpc>
              <a:spcBef>
                <a:spcPts val="1000"/>
              </a:spcBef>
              <a:spcAft>
                <a:spcPts val="0"/>
              </a:spcAft>
              <a:buNone/>
            </a:pPr>
            <a:endParaRPr sz="1800"/>
          </a:p>
          <a:p>
            <a:pPr marL="457200" lvl="0" indent="-342900" algn="l" rtl="0">
              <a:lnSpc>
                <a:spcPct val="100000"/>
              </a:lnSpc>
              <a:spcBef>
                <a:spcPts val="1000"/>
              </a:spcBef>
              <a:spcAft>
                <a:spcPts val="0"/>
              </a:spcAft>
              <a:buSzPts val="1800"/>
              <a:buAutoNum type="arabicPeriod"/>
            </a:pPr>
            <a:r>
              <a:rPr lang="en-US" sz="1800"/>
              <a:t>The installer prompts “In order to continue the installation process, please review the license agreement.” Click Enter to view license terms.</a:t>
            </a:r>
            <a:endParaRPr sz="1800"/>
          </a:p>
          <a:p>
            <a:pPr marL="457200" lvl="0" indent="0" algn="l" rtl="0">
              <a:lnSpc>
                <a:spcPct val="100000"/>
              </a:lnSpc>
              <a:spcBef>
                <a:spcPts val="1000"/>
              </a:spcBef>
              <a:spcAft>
                <a:spcPts val="0"/>
              </a:spcAft>
              <a:buNone/>
            </a:pPr>
            <a:endParaRPr sz="1800"/>
          </a:p>
          <a:p>
            <a:pPr marL="457200" lvl="0" indent="0" algn="l" rtl="0">
              <a:lnSpc>
                <a:spcPct val="100000"/>
              </a:lnSpc>
              <a:spcBef>
                <a:spcPts val="1000"/>
              </a:spcBef>
              <a:spcAft>
                <a:spcPts val="0"/>
              </a:spcAft>
              <a:buNone/>
            </a:pPr>
            <a:endParaRPr sz="1800"/>
          </a:p>
          <a:p>
            <a:pPr marL="457200" lvl="0" indent="0" algn="l" rtl="0">
              <a:lnSpc>
                <a:spcPct val="100000"/>
              </a:lnSpc>
              <a:spcBef>
                <a:spcPts val="1000"/>
              </a:spcBef>
              <a:spcAft>
                <a:spcPts val="0"/>
              </a:spcAft>
              <a:buNone/>
            </a:pPr>
            <a:endParaRPr sz="1800"/>
          </a:p>
          <a:p>
            <a:pPr marL="0" lvl="0" indent="0" algn="l" rtl="0">
              <a:lnSpc>
                <a:spcPct val="100000"/>
              </a:lnSpc>
              <a:spcBef>
                <a:spcPts val="1000"/>
              </a:spcBef>
              <a:spcAft>
                <a:spcPts val="0"/>
              </a:spcAft>
              <a:buNone/>
            </a:pPr>
            <a:endParaRPr sz="1800"/>
          </a:p>
          <a:p>
            <a:pPr marL="457200" lvl="0" indent="-342900" algn="l" rtl="0">
              <a:lnSpc>
                <a:spcPct val="100000"/>
              </a:lnSpc>
              <a:spcBef>
                <a:spcPts val="1000"/>
              </a:spcBef>
              <a:spcAft>
                <a:spcPts val="0"/>
              </a:spcAft>
              <a:buSzPts val="1800"/>
              <a:buAutoNum type="arabicPeriod"/>
            </a:pPr>
            <a:r>
              <a:rPr lang="en-US" sz="1800"/>
              <a:t>Scroll to the bottom of the license terms and enter “Yes” to agree.</a:t>
            </a:r>
            <a:endParaRPr sz="1800"/>
          </a:p>
          <a:p>
            <a:pPr marL="0" lvl="0" indent="0" algn="l" rtl="0">
              <a:lnSpc>
                <a:spcPct val="100000"/>
              </a:lnSpc>
              <a:spcBef>
                <a:spcPts val="1000"/>
              </a:spcBef>
              <a:spcAft>
                <a:spcPts val="0"/>
              </a:spcAft>
              <a:buNone/>
            </a:pPr>
            <a:endParaRPr sz="1800"/>
          </a:p>
          <a:p>
            <a:pPr marL="0" lvl="0" indent="0" algn="l" rtl="0">
              <a:lnSpc>
                <a:spcPct val="100000"/>
              </a:lnSpc>
              <a:spcBef>
                <a:spcPts val="1000"/>
              </a:spcBef>
              <a:spcAft>
                <a:spcPts val="0"/>
              </a:spcAft>
              <a:buNone/>
            </a:pPr>
            <a:endParaRPr sz="1800"/>
          </a:p>
          <a:p>
            <a:pPr marL="0" lvl="0" indent="0" algn="l" rtl="0">
              <a:lnSpc>
                <a:spcPct val="100000"/>
              </a:lnSpc>
              <a:spcBef>
                <a:spcPts val="1000"/>
              </a:spcBef>
              <a:spcAft>
                <a:spcPts val="0"/>
              </a:spcAft>
              <a:buNone/>
            </a:pPr>
            <a:endParaRPr sz="1800"/>
          </a:p>
          <a:p>
            <a:pPr marL="457200" lvl="0" indent="-342900" algn="l" rtl="0">
              <a:lnSpc>
                <a:spcPct val="100000"/>
              </a:lnSpc>
              <a:spcBef>
                <a:spcPts val="1000"/>
              </a:spcBef>
              <a:spcAft>
                <a:spcPts val="0"/>
              </a:spcAft>
              <a:buSzPts val="1800"/>
              <a:buAutoNum type="arabicPeriod"/>
            </a:pPr>
            <a:r>
              <a:rPr lang="en-US" sz="1800"/>
              <a:t>The installer finishes and displays “Thank you for installing Anaconda!”</a:t>
            </a:r>
            <a:endParaRPr sz="1800"/>
          </a:p>
          <a:p>
            <a:pPr marL="457200" lvl="0" indent="0" algn="l" rtl="0">
              <a:lnSpc>
                <a:spcPct val="100000"/>
              </a:lnSpc>
              <a:spcBef>
                <a:spcPts val="1000"/>
              </a:spcBef>
              <a:spcAft>
                <a:spcPts val="0"/>
              </a:spcAft>
              <a:buNone/>
            </a:pPr>
            <a:endParaRPr sz="1800"/>
          </a:p>
          <a:p>
            <a:pPr marL="457200" lvl="0" indent="0" algn="l" rtl="0">
              <a:spcBef>
                <a:spcPts val="1000"/>
              </a:spcBef>
              <a:spcAft>
                <a:spcPts val="0"/>
              </a:spcAft>
              <a:buNone/>
            </a:pPr>
            <a:endParaRPr sz="1800"/>
          </a:p>
          <a:p>
            <a:pPr marL="457200" lvl="0" indent="0" algn="l" rtl="0">
              <a:spcBef>
                <a:spcPts val="1000"/>
              </a:spcBef>
              <a:spcAft>
                <a:spcPts val="0"/>
              </a:spcAft>
              <a:buNone/>
            </a:pPr>
            <a:endParaRPr/>
          </a:p>
        </p:txBody>
      </p:sp>
      <p:pic>
        <p:nvPicPr>
          <p:cNvPr id="109" name="Google Shape;109;g73072dd2d6_0_17"/>
          <p:cNvPicPr preferRelativeResize="0"/>
          <p:nvPr/>
        </p:nvPicPr>
        <p:blipFill>
          <a:blip r:embed="rId3">
            <a:alphaModFix/>
          </a:blip>
          <a:stretch>
            <a:fillRect/>
          </a:stretch>
        </p:blipFill>
        <p:spPr>
          <a:xfrm>
            <a:off x="1830250" y="1640688"/>
            <a:ext cx="6972300" cy="371475"/>
          </a:xfrm>
          <a:prstGeom prst="rect">
            <a:avLst/>
          </a:prstGeom>
          <a:noFill/>
          <a:ln>
            <a:noFill/>
          </a:ln>
        </p:spPr>
      </p:pic>
      <p:pic>
        <p:nvPicPr>
          <p:cNvPr id="110" name="Google Shape;110;g73072dd2d6_0_17"/>
          <p:cNvPicPr preferRelativeResize="0"/>
          <p:nvPr/>
        </p:nvPicPr>
        <p:blipFill>
          <a:blip r:embed="rId4">
            <a:alphaModFix/>
          </a:blip>
          <a:stretch>
            <a:fillRect/>
          </a:stretch>
        </p:blipFill>
        <p:spPr>
          <a:xfrm>
            <a:off x="2163625" y="2743250"/>
            <a:ext cx="6305550" cy="1524000"/>
          </a:xfrm>
          <a:prstGeom prst="rect">
            <a:avLst/>
          </a:prstGeom>
          <a:noFill/>
          <a:ln>
            <a:noFill/>
          </a:ln>
        </p:spPr>
      </p:pic>
      <p:pic>
        <p:nvPicPr>
          <p:cNvPr id="111" name="Google Shape;111;g73072dd2d6_0_17"/>
          <p:cNvPicPr preferRelativeResize="0"/>
          <p:nvPr/>
        </p:nvPicPr>
        <p:blipFill>
          <a:blip r:embed="rId5">
            <a:alphaModFix/>
          </a:blip>
          <a:stretch>
            <a:fillRect/>
          </a:stretch>
        </p:blipFill>
        <p:spPr>
          <a:xfrm>
            <a:off x="3353600" y="4681138"/>
            <a:ext cx="3810000" cy="1076325"/>
          </a:xfrm>
          <a:prstGeom prst="rect">
            <a:avLst/>
          </a:prstGeom>
          <a:noFill/>
          <a:ln>
            <a:noFill/>
          </a:ln>
        </p:spPr>
      </p:pic>
      <p:pic>
        <p:nvPicPr>
          <p:cNvPr id="7" name="Picture 6">
            <a:extLst>
              <a:ext uri="{FF2B5EF4-FFF2-40B4-BE49-F238E27FC236}">
                <a16:creationId xmlns:a16="http://schemas.microsoft.com/office/drawing/2014/main" id="{E3453373-F5B7-4BC1-A5C6-543C58DF0F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2632</TotalTime>
  <Words>1619</Words>
  <Application>Microsoft Office PowerPoint</Application>
  <PresentationFormat>Widescreen</PresentationFormat>
  <Paragraphs>220</Paragraphs>
  <Slides>23</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&amp;quot</vt:lpstr>
      <vt:lpstr>Arial</vt:lpstr>
      <vt:lpstr>Calibri</vt:lpstr>
      <vt:lpstr>Calibri Light</vt:lpstr>
      <vt:lpstr>Consolas</vt:lpstr>
      <vt:lpstr>Helvetica Neue</vt:lpstr>
      <vt:lpstr>Segoe UI</vt:lpstr>
      <vt:lpstr>Verdana</vt:lpstr>
      <vt:lpstr>Thème Office</vt:lpstr>
      <vt:lpstr>PowerPoint Presentation</vt:lpstr>
      <vt:lpstr>Why Python?</vt:lpstr>
      <vt:lpstr>What is an IDE</vt:lpstr>
      <vt:lpstr>Installing Python on Windows</vt:lpstr>
      <vt:lpstr>Launch Jupyter</vt:lpstr>
      <vt:lpstr>Launch Jupyter</vt:lpstr>
      <vt:lpstr>Launch Jupyter</vt:lpstr>
      <vt:lpstr>Installing Python on Ubuntu</vt:lpstr>
      <vt:lpstr>Installing Python on Ubuntu</vt:lpstr>
      <vt:lpstr>Launch Jupyter On Ubuntu</vt:lpstr>
      <vt:lpstr>Installing Python on macOS</vt:lpstr>
      <vt:lpstr>Launch Jupyter On macOS</vt:lpstr>
      <vt:lpstr>Launch Jupyter On macOS</vt:lpstr>
      <vt:lpstr>Variables and operators</vt:lpstr>
      <vt:lpstr>Type bool and Comparisons</vt:lpstr>
      <vt:lpstr>Some Useful functions</vt:lpstr>
      <vt:lpstr>String</vt:lpstr>
      <vt:lpstr>String Cont…</vt:lpstr>
      <vt:lpstr>String Cont…</vt:lpstr>
      <vt:lpstr>Data Structures</vt:lpstr>
      <vt:lpstr>Control Flow (If condition)</vt:lpstr>
      <vt:lpstr>Control Flow (Loops)</vt:lpstr>
      <vt:lpstr>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CHADAD</dc:creator>
  <cp:lastModifiedBy>user</cp:lastModifiedBy>
  <cp:revision>409</cp:revision>
  <dcterms:created xsi:type="dcterms:W3CDTF">2019-01-15T19:27:36Z</dcterms:created>
  <dcterms:modified xsi:type="dcterms:W3CDTF">2020-04-10T09:36:39Z</dcterms:modified>
</cp:coreProperties>
</file>