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309" r:id="rId2"/>
    <p:sldId id="282" r:id="rId3"/>
    <p:sldId id="283" r:id="rId4"/>
    <p:sldId id="305" r:id="rId5"/>
    <p:sldId id="306" r:id="rId6"/>
    <p:sldId id="307" r:id="rId7"/>
    <p:sldId id="308" r:id="rId8"/>
    <p:sldId id="263" r:id="rId9"/>
    <p:sldId id="264" r:id="rId10"/>
    <p:sldId id="265" r:id="rId11"/>
    <p:sldId id="266" r:id="rId12"/>
    <p:sldId id="267" r:id="rId13"/>
    <p:sldId id="268" r:id="rId14"/>
    <p:sldId id="310" r:id="rId15"/>
    <p:sldId id="311" r:id="rId16"/>
    <p:sldId id="312" r:id="rId17"/>
    <p:sldId id="313" r:id="rId18"/>
    <p:sldId id="314" r:id="rId19"/>
    <p:sldId id="315" r:id="rId20"/>
    <p:sldId id="316" r:id="rId21"/>
    <p:sldId id="317" r:id="rId22"/>
    <p:sldId id="318" r:id="rId23"/>
    <p:sldId id="321" r:id="rId24"/>
    <p:sldId id="322" r:id="rId25"/>
    <p:sldId id="323" r:id="rId26"/>
    <p:sldId id="320" r:id="rId27"/>
    <p:sldId id="324" r:id="rId28"/>
    <p:sldId id="328" r:id="rId29"/>
    <p:sldId id="325" r:id="rId30"/>
    <p:sldId id="326" r:id="rId31"/>
    <p:sldId id="319" r:id="rId32"/>
    <p:sldId id="329" r:id="rId33"/>
    <p:sldId id="330" r:id="rId34"/>
    <p:sldId id="331" r:id="rId35"/>
    <p:sldId id="335" r:id="rId36"/>
    <p:sldId id="336" r:id="rId37"/>
    <p:sldId id="337" r:id="rId38"/>
    <p:sldId id="338" r:id="rId39"/>
    <p:sldId id="339" r:id="rId40"/>
    <p:sldId id="340" r:id="rId41"/>
    <p:sldId id="341" r:id="rId42"/>
    <p:sldId id="342" r:id="rId43"/>
    <p:sldId id="343" r:id="rId44"/>
    <p:sldId id="344" r:id="rId4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5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4660"/>
  </p:normalViewPr>
  <p:slideViewPr>
    <p:cSldViewPr snapToGrid="0">
      <p:cViewPr>
        <p:scale>
          <a:sx n="125" d="100"/>
          <a:sy n="125" d="100"/>
        </p:scale>
        <p:origin x="324" y="90"/>
      </p:cViewPr>
      <p:guideLst/>
    </p:cSldViewPr>
  </p:slideViewPr>
  <p:notesTextViewPr>
    <p:cViewPr>
      <p:scale>
        <a:sx n="1" d="1"/>
        <a:sy n="1" d="1"/>
      </p:scale>
      <p:origin x="0" y="0"/>
    </p:cViewPr>
  </p:notesTextViewPr>
  <p:notesViewPr>
    <p:cSldViewPr snapToGrid="0">
      <p:cViewPr varScale="1">
        <p:scale>
          <a:sx n="66" d="100"/>
          <a:sy n="66" d="100"/>
        </p:scale>
        <p:origin x="3138"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52CF00-5336-4BA6-9EC9-C4B6F2079490}" type="datetimeFigureOut">
              <a:rPr lang="en-GB" smtClean="0"/>
              <a:t>15/04/2020</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182934-0196-42AD-94BB-C04B9416DB83}" type="slidenum">
              <a:rPr lang="en-GB" smtClean="0"/>
              <a:t>‹#›</a:t>
            </a:fld>
            <a:endParaRPr lang="en-GB"/>
          </a:p>
        </p:txBody>
      </p:sp>
    </p:spTree>
    <p:extLst>
      <p:ext uri="{BB962C8B-B14F-4D97-AF65-F5344CB8AC3E}">
        <p14:creationId xmlns:p14="http://schemas.microsoft.com/office/powerpoint/2010/main" val="209351619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1:55:29.503"/>
    </inkml:context>
    <inkml:brush xml:id="br0">
      <inkml:brushProperty name="width" value="0.1" units="cm"/>
      <inkml:brushProperty name="height" value="0.1" units="cm"/>
    </inkml:brush>
  </inkml:definitions>
  <inkml:trace contextRef="#ctx0" brushRef="#br0">1 1 160,'0'0'64,"0"0"-128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7T21:55:29.503"/>
    </inkml:context>
    <inkml:brush xml:id="br0">
      <inkml:brushProperty name="width" value="0.1" units="cm"/>
      <inkml:brushProperty name="height" value="0.1" units="cm"/>
    </inkml:brush>
  </inkml:definitions>
  <inkml:trace contextRef="#ctx0" brushRef="#br0">1 1 160,'0'0'64,"0"0"-128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269CA-B222-4E66-B8F6-21FDAA4F2511}" type="datetimeFigureOut">
              <a:rPr lang="fr-FR" smtClean="0"/>
              <a:t>15/04/2020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CD14D-9B52-4448-A1BC-DCA36A00BB16}" type="slidenum">
              <a:rPr lang="fr-FR" smtClean="0"/>
              <a:t>‹#›</a:t>
            </a:fld>
            <a:endParaRPr lang="fr-FR"/>
          </a:p>
        </p:txBody>
      </p:sp>
    </p:spTree>
    <p:extLst>
      <p:ext uri="{BB962C8B-B14F-4D97-AF65-F5344CB8AC3E}">
        <p14:creationId xmlns:p14="http://schemas.microsoft.com/office/powerpoint/2010/main" val="2503715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3072dd2d6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73072dd2d6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302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1809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7680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368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94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1013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4664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3968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8159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2508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3072dd2d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73072dd2d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3015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5388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0619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7733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81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121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700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4855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6466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5126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3072dd2d6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73072dd2d6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5197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9328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68649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5265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792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40932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6937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3722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3072dd2d6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73072dd2d6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3072dd2d6_0_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73072dd2d6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4670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8733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072dd2d6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73072dd2d6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417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70C34D71-145B-471B-B963-28EE42248607}" type="slidenum">
              <a:rPr lang="fr-FR" smtClean="0"/>
              <a:t>‹#›</a:t>
            </a:fld>
            <a:endParaRPr lang="fr-FR"/>
          </a:p>
        </p:txBody>
      </p:sp>
    </p:spTree>
    <p:extLst>
      <p:ext uri="{BB962C8B-B14F-4D97-AF65-F5344CB8AC3E}">
        <p14:creationId xmlns:p14="http://schemas.microsoft.com/office/powerpoint/2010/main" val="2822692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lvl1pPr algn="ctr">
              <a:defRPr sz="3600" b="1">
                <a:solidFill>
                  <a:srgbClr val="125DA2"/>
                </a:solidFill>
                <a:latin typeface="Arial" panose="020B0604020202020204" pitchFamily="34" charset="0"/>
                <a:cs typeface="Arial" panose="020B0604020202020204" pitchFamily="34" charset="0"/>
              </a:defRPr>
            </a:lvl1pPr>
          </a:lstStyle>
          <a:p>
            <a:r>
              <a:rPr lang="fr-FR" dirty="0"/>
              <a:t>Modifiez le style du titre</a:t>
            </a:r>
          </a:p>
        </p:txBody>
      </p:sp>
      <p:sp>
        <p:nvSpPr>
          <p:cNvPr id="3" name="Espace réservé du contenu 2"/>
          <p:cNvSpPr>
            <a:spLocks noGrp="1"/>
          </p:cNvSpPr>
          <p:nvPr>
            <p:ph idx="1"/>
          </p:nvPr>
        </p:nvSpPr>
        <p:spPr/>
        <p:txBody>
          <a:bodyPr>
            <a:normAutofit/>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a:xfrm>
            <a:off x="4178300" y="6356350"/>
            <a:ext cx="2743200" cy="365125"/>
          </a:xfrm>
          <a:prstGeom prst="rect">
            <a:avLst/>
          </a:prstGeom>
        </p:spPr>
        <p:txBody>
          <a:bodyPr/>
          <a:lstStyle/>
          <a:p>
            <a:fld id="{70C34D71-145B-471B-B963-28EE42248607}" type="slidenum">
              <a:rPr lang="fr-FR" smtClean="0"/>
              <a:t>‹#›</a:t>
            </a:fld>
            <a:endParaRPr lang="fr-FR"/>
          </a:p>
        </p:txBody>
      </p:sp>
    </p:spTree>
    <p:extLst>
      <p:ext uri="{BB962C8B-B14F-4D97-AF65-F5344CB8AC3E}">
        <p14:creationId xmlns:p14="http://schemas.microsoft.com/office/powerpoint/2010/main" val="313722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8200" y="2334726"/>
            <a:ext cx="10515600" cy="875200"/>
          </a:xfrm>
        </p:spPr>
        <p:txBody>
          <a:bodyPr anchor="b">
            <a:normAutofit/>
          </a:bodyPr>
          <a:lstStyle>
            <a:lvl1pPr algn="ctr">
              <a:defRPr sz="5400" b="1">
                <a:solidFill>
                  <a:srgbClr val="125DA2"/>
                </a:solidFill>
                <a:latin typeface="Arial" panose="020B0604020202020204" pitchFamily="34" charset="0"/>
                <a:cs typeface="Arial" panose="020B0604020202020204" pitchFamily="34" charset="0"/>
              </a:defRPr>
            </a:lvl1pPr>
          </a:lstStyle>
          <a:p>
            <a:r>
              <a:rPr lang="fr-FR" dirty="0"/>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D0835D75-7A1E-4A8A-8EED-165EBB6208E7}" type="datetimeFigureOut">
              <a:rPr lang="fr-FR" smtClean="0"/>
              <a:t>15/04/2020</a:t>
            </a:fld>
            <a:endParaRPr lang="fr-FR"/>
          </a:p>
        </p:txBody>
      </p:sp>
      <p:sp>
        <p:nvSpPr>
          <p:cNvPr id="6" name="Espace réservé du numéro de diapositive 5"/>
          <p:cNvSpPr>
            <a:spLocks noGrp="1"/>
          </p:cNvSpPr>
          <p:nvPr>
            <p:ph type="sldNum" sz="quarter" idx="12"/>
          </p:nvPr>
        </p:nvSpPr>
        <p:spPr>
          <a:xfrm>
            <a:off x="4953000" y="6356350"/>
            <a:ext cx="2743200" cy="365125"/>
          </a:xfrm>
          <a:prstGeom prst="rect">
            <a:avLst/>
          </a:prstGeom>
        </p:spPr>
        <p:txBody>
          <a:bodyPr/>
          <a:lstStyle/>
          <a:p>
            <a:fld id="{70C34D71-145B-471B-B963-28EE42248607}" type="slidenum">
              <a:rPr lang="fr-FR" smtClean="0"/>
              <a:t>‹#›</a:t>
            </a:fld>
            <a:endParaRPr lang="fr-FR"/>
          </a:p>
        </p:txBody>
      </p:sp>
    </p:spTree>
    <p:extLst>
      <p:ext uri="{BB962C8B-B14F-4D97-AF65-F5344CB8AC3E}">
        <p14:creationId xmlns:p14="http://schemas.microsoft.com/office/powerpoint/2010/main" val="352827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lvl1pPr algn="ctr">
              <a:defRPr sz="3600" b="1">
                <a:solidFill>
                  <a:srgbClr val="125DA2"/>
                </a:solidFill>
                <a:latin typeface="Arial" panose="020B0604020202020204" pitchFamily="34" charset="0"/>
                <a:cs typeface="Arial" panose="020B0604020202020204" pitchFamily="34" charset="0"/>
              </a:defRPr>
            </a:lvl1pPr>
          </a:lstStyle>
          <a:p>
            <a:r>
              <a:rPr lang="fr-FR" dirty="0"/>
              <a:t>Modifiez le style du titre</a:t>
            </a:r>
          </a:p>
        </p:txBody>
      </p:sp>
      <p:sp>
        <p:nvSpPr>
          <p:cNvPr id="5" name="Espace réservé du numéro de diapositive 4"/>
          <p:cNvSpPr>
            <a:spLocks noGrp="1"/>
          </p:cNvSpPr>
          <p:nvPr>
            <p:ph type="sldNum" sz="quarter" idx="12"/>
          </p:nvPr>
        </p:nvSpPr>
        <p:spPr>
          <a:xfrm>
            <a:off x="4508500" y="6356349"/>
            <a:ext cx="2743200" cy="365125"/>
          </a:xfrm>
          <a:prstGeom prst="rect">
            <a:avLst/>
          </a:prstGeom>
        </p:spPr>
        <p:txBody>
          <a:bodyPr/>
          <a:lstStyle/>
          <a:p>
            <a:fld id="{70C34D71-145B-471B-B963-28EE42248607}" type="slidenum">
              <a:rPr lang="fr-FR" smtClean="0"/>
              <a:t>‹#›</a:t>
            </a:fld>
            <a:endParaRPr lang="fr-FR"/>
          </a:p>
        </p:txBody>
      </p:sp>
    </p:spTree>
    <p:extLst>
      <p:ext uri="{BB962C8B-B14F-4D97-AF65-F5344CB8AC3E}">
        <p14:creationId xmlns:p14="http://schemas.microsoft.com/office/powerpoint/2010/main" val="327414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70C34D71-145B-471B-B963-28EE42248607}" type="slidenum">
              <a:rPr lang="fr-FR" smtClean="0"/>
              <a:t>‹#›</a:t>
            </a:fld>
            <a:endParaRPr lang="fr-FR"/>
          </a:p>
        </p:txBody>
      </p:sp>
    </p:spTree>
    <p:extLst>
      <p:ext uri="{BB962C8B-B14F-4D97-AF65-F5344CB8AC3E}">
        <p14:creationId xmlns:p14="http://schemas.microsoft.com/office/powerpoint/2010/main" val="1569920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normAutofit/>
          </a:bodyPr>
          <a:lstStyle>
            <a:lvl1pPr>
              <a:defRPr sz="2800">
                <a:latin typeface="Arial" panose="020B0604020202020204" pitchFamily="34" charset="0"/>
                <a:cs typeface="Arial" panose="020B0604020202020204" pitchFamily="34" charset="0"/>
              </a:defRPr>
            </a:lvl1pPr>
          </a:lstStyle>
          <a:p>
            <a:r>
              <a:rPr lang="fr-FR" dirty="0"/>
              <a:t>Modifiez le style du titre</a:t>
            </a:r>
          </a:p>
        </p:txBody>
      </p:sp>
      <p:sp>
        <p:nvSpPr>
          <p:cNvPr id="3" name="Espace réservé du contenu 2"/>
          <p:cNvSpPr>
            <a:spLocks noGrp="1"/>
          </p:cNvSpPr>
          <p:nvPr>
            <p:ph idx="1"/>
          </p:nvPr>
        </p:nvSpPr>
        <p:spPr>
          <a:xfrm>
            <a:off x="5183188" y="987425"/>
            <a:ext cx="6172200" cy="4873625"/>
          </a:xfrm>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Modifiez les styles du texte du masque</a:t>
            </a:r>
          </a:p>
        </p:txBody>
      </p:sp>
      <p:sp>
        <p:nvSpPr>
          <p:cNvPr id="5" name="Espace réservé de la date 4"/>
          <p:cNvSpPr>
            <a:spLocks noGrp="1"/>
          </p:cNvSpPr>
          <p:nvPr>
            <p:ph type="dt" sz="half" idx="10"/>
          </p:nvPr>
        </p:nvSpPr>
        <p:spPr/>
        <p:txBody>
          <a:bodyPr/>
          <a:lstStyle/>
          <a:p>
            <a:fld id="{D0835D75-7A1E-4A8A-8EED-165EBB6208E7}" type="datetimeFigureOut">
              <a:rPr lang="fr-FR" smtClean="0"/>
              <a:t>15/04/2020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70C34D71-145B-471B-B963-28EE42248607}" type="slidenum">
              <a:rPr lang="fr-FR" smtClean="0"/>
              <a:t>‹#›</a:t>
            </a:fld>
            <a:endParaRPr lang="fr-FR"/>
          </a:p>
        </p:txBody>
      </p:sp>
    </p:spTree>
    <p:extLst>
      <p:ext uri="{BB962C8B-B14F-4D97-AF65-F5344CB8AC3E}">
        <p14:creationId xmlns:p14="http://schemas.microsoft.com/office/powerpoint/2010/main" val="3209132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70C34D71-145B-471B-B963-28EE42248607}" type="slidenum">
              <a:rPr lang="fr-FR" smtClean="0"/>
              <a:t>‹#›</a:t>
            </a:fld>
            <a:endParaRPr lang="fr-FR"/>
          </a:p>
        </p:txBody>
      </p:sp>
    </p:spTree>
    <p:extLst>
      <p:ext uri="{BB962C8B-B14F-4D97-AF65-F5344CB8AC3E}">
        <p14:creationId xmlns:p14="http://schemas.microsoft.com/office/powerpoint/2010/main" val="294648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35D75-7A1E-4A8A-8EED-165EBB6208E7}" type="datetimeFigureOut">
              <a:rPr lang="fr-FR" smtClean="0"/>
              <a:t>15/04/2020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Tree>
    <p:extLst>
      <p:ext uri="{BB962C8B-B14F-4D97-AF65-F5344CB8AC3E}">
        <p14:creationId xmlns:p14="http://schemas.microsoft.com/office/powerpoint/2010/main" val="904409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8368681-7E1C-4BA1-888A-3117BEEF7480}"/>
                  </a:ext>
                </a:extLst>
              </p14:cNvPr>
              <p14:cNvContentPartPr/>
              <p14:nvPr/>
            </p14:nvContentPartPr>
            <p14:xfrm>
              <a:off x="3201569" y="1250009"/>
              <a:ext cx="360" cy="360"/>
            </p14:xfrm>
          </p:contentPart>
        </mc:Choice>
        <mc:Fallback xmlns="">
          <p:pic>
            <p:nvPicPr>
              <p:cNvPr id="2" name="Ink 1">
                <a:extLst>
                  <a:ext uri="{FF2B5EF4-FFF2-40B4-BE49-F238E27FC236}">
                    <a16:creationId xmlns:a16="http://schemas.microsoft.com/office/drawing/2014/main" id="{58368681-7E1C-4BA1-888A-3117BEEF7480}"/>
                  </a:ext>
                </a:extLst>
              </p:cNvPr>
              <p:cNvPicPr/>
              <p:nvPr/>
            </p:nvPicPr>
            <p:blipFill>
              <a:blip r:embed="rId5"/>
              <a:stretch>
                <a:fillRect/>
              </a:stretch>
            </p:blipFill>
            <p:spPr>
              <a:xfrm>
                <a:off x="3183929" y="1232369"/>
                <a:ext cx="36000" cy="36000"/>
              </a:xfrm>
              <a:prstGeom prst="rect">
                <a:avLst/>
              </a:prstGeom>
            </p:spPr>
          </p:pic>
        </mc:Fallback>
      </mc:AlternateContent>
      <p:sp>
        <p:nvSpPr>
          <p:cNvPr id="7" name="TextBox 6">
            <a:extLst>
              <a:ext uri="{FF2B5EF4-FFF2-40B4-BE49-F238E27FC236}">
                <a16:creationId xmlns:a16="http://schemas.microsoft.com/office/drawing/2014/main" id="{6838C8EF-814E-4FF3-98EF-1C1C1B86F040}"/>
              </a:ext>
            </a:extLst>
          </p:cNvPr>
          <p:cNvSpPr txBox="1"/>
          <p:nvPr/>
        </p:nvSpPr>
        <p:spPr>
          <a:xfrm>
            <a:off x="2508307" y="1084310"/>
            <a:ext cx="6627303" cy="646331"/>
          </a:xfrm>
          <a:prstGeom prst="rect">
            <a:avLst/>
          </a:prstGeom>
          <a:noFill/>
        </p:spPr>
        <p:txBody>
          <a:bodyPr wrap="square" rtlCol="0">
            <a:spAutoFit/>
          </a:bodyPr>
          <a:lstStyle/>
          <a:p>
            <a:r>
              <a:rPr lang="en-US" sz="3600" dirty="0">
                <a:solidFill>
                  <a:srgbClr val="002060"/>
                </a:solidFill>
              </a:rPr>
              <a:t>Mastering Python for Data Science</a:t>
            </a:r>
          </a:p>
        </p:txBody>
      </p:sp>
      <p:sp>
        <p:nvSpPr>
          <p:cNvPr id="8" name="Rectangle 7">
            <a:extLst>
              <a:ext uri="{FF2B5EF4-FFF2-40B4-BE49-F238E27FC236}">
                <a16:creationId xmlns:a16="http://schemas.microsoft.com/office/drawing/2014/main" id="{60C7CC95-4273-4E1F-9080-E8EF5B27240E}"/>
              </a:ext>
            </a:extLst>
          </p:cNvPr>
          <p:cNvSpPr/>
          <p:nvPr/>
        </p:nvSpPr>
        <p:spPr>
          <a:xfrm>
            <a:off x="9807647" y="6406985"/>
            <a:ext cx="2307939" cy="369332"/>
          </a:xfrm>
          <a:prstGeom prst="rect">
            <a:avLst/>
          </a:prstGeom>
        </p:spPr>
        <p:txBody>
          <a:bodyPr wrap="none">
            <a:spAutoFit/>
          </a:bodyPr>
          <a:lstStyle/>
          <a:p>
            <a:r>
              <a:rPr lang="en-US" u="sng" dirty="0">
                <a:solidFill>
                  <a:srgbClr val="0070C0"/>
                </a:solidFill>
              </a:rPr>
              <a:t>https://aisciences.net/</a:t>
            </a:r>
          </a:p>
        </p:txBody>
      </p:sp>
      <p:pic>
        <p:nvPicPr>
          <p:cNvPr id="4" name="Picture 3">
            <a:extLst>
              <a:ext uri="{FF2B5EF4-FFF2-40B4-BE49-F238E27FC236}">
                <a16:creationId xmlns:a16="http://schemas.microsoft.com/office/drawing/2014/main" id="{604A3FC2-24BA-4D84-94E4-8F660E254DC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04470" y="1896340"/>
            <a:ext cx="6380998" cy="4292748"/>
          </a:xfrm>
          <a:prstGeom prst="rect">
            <a:avLst/>
          </a:prstGeom>
        </p:spPr>
      </p:pic>
    </p:spTree>
    <p:extLst>
      <p:ext uri="{BB962C8B-B14F-4D97-AF65-F5344CB8AC3E}">
        <p14:creationId xmlns:p14="http://schemas.microsoft.com/office/powerpoint/2010/main" val="1045695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73072dd2d6_0_53"/>
          <p:cNvSpPr txBox="1">
            <a:spLocks noGrp="1"/>
          </p:cNvSpPr>
          <p:nvPr>
            <p:ph type="title"/>
          </p:nvPr>
        </p:nvSpPr>
        <p:spPr>
          <a:xfrm>
            <a:off x="1231134" y="218114"/>
            <a:ext cx="9729600" cy="696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a:t>Launch Jupyter On Ubuntu</a:t>
            </a:r>
            <a:endParaRPr sz="4000"/>
          </a:p>
        </p:txBody>
      </p:sp>
      <p:pic>
        <p:nvPicPr>
          <p:cNvPr id="117" name="Google Shape;117;g73072dd2d6_0_53"/>
          <p:cNvPicPr preferRelativeResize="0"/>
          <p:nvPr/>
        </p:nvPicPr>
        <p:blipFill>
          <a:blip r:embed="rId3">
            <a:alphaModFix/>
          </a:blip>
          <a:stretch>
            <a:fillRect/>
          </a:stretch>
        </p:blipFill>
        <p:spPr>
          <a:xfrm>
            <a:off x="924025" y="1237250"/>
            <a:ext cx="10606350" cy="755200"/>
          </a:xfrm>
          <a:prstGeom prst="rect">
            <a:avLst/>
          </a:prstGeom>
          <a:noFill/>
          <a:ln>
            <a:noFill/>
          </a:ln>
        </p:spPr>
      </p:pic>
      <p:pic>
        <p:nvPicPr>
          <p:cNvPr id="118" name="Google Shape;118;g73072dd2d6_0_53"/>
          <p:cNvPicPr preferRelativeResize="0"/>
          <p:nvPr/>
        </p:nvPicPr>
        <p:blipFill rotWithShape="1">
          <a:blip r:embed="rId4">
            <a:alphaModFix/>
          </a:blip>
          <a:srcRect/>
          <a:stretch/>
        </p:blipFill>
        <p:spPr>
          <a:xfrm>
            <a:off x="1231125" y="2223448"/>
            <a:ext cx="9245152" cy="4221500"/>
          </a:xfrm>
          <a:prstGeom prst="rect">
            <a:avLst/>
          </a:prstGeom>
          <a:noFill/>
          <a:ln>
            <a:noFill/>
          </a:ln>
        </p:spPr>
      </p:pic>
      <p:pic>
        <p:nvPicPr>
          <p:cNvPr id="5" name="Picture 4">
            <a:extLst>
              <a:ext uri="{FF2B5EF4-FFF2-40B4-BE49-F238E27FC236}">
                <a16:creationId xmlns:a16="http://schemas.microsoft.com/office/drawing/2014/main" id="{F1D62922-45BD-484D-B232-403B2FD970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73072dd2d6_0_61"/>
          <p:cNvSpPr txBox="1">
            <a:spLocks noGrp="1"/>
          </p:cNvSpPr>
          <p:nvPr>
            <p:ph type="title"/>
          </p:nvPr>
        </p:nvSpPr>
        <p:spPr>
          <a:xfrm>
            <a:off x="1231134" y="218114"/>
            <a:ext cx="9729600" cy="696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a:t>Installing Python on macOS</a:t>
            </a:r>
            <a:endParaRPr/>
          </a:p>
        </p:txBody>
      </p:sp>
      <p:sp>
        <p:nvSpPr>
          <p:cNvPr id="124" name="Google Shape;124;g73072dd2d6_0_61"/>
          <p:cNvSpPr/>
          <p:nvPr/>
        </p:nvSpPr>
        <p:spPr>
          <a:xfrm>
            <a:off x="3636624" y="6406975"/>
            <a:ext cx="517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rgbClr val="0070C0"/>
                </a:solidFill>
                <a:latin typeface="Calibri"/>
                <a:ea typeface="Calibri"/>
                <a:cs typeface="Calibri"/>
                <a:sym typeface="Calibri"/>
              </a:rPr>
              <a:t>https://www.anaconda.com/distribution/#macos</a:t>
            </a:r>
            <a:endParaRPr dirty="0"/>
          </a:p>
        </p:txBody>
      </p:sp>
      <p:pic>
        <p:nvPicPr>
          <p:cNvPr id="125" name="Google Shape;125;g73072dd2d6_0_61"/>
          <p:cNvPicPr preferRelativeResize="0"/>
          <p:nvPr/>
        </p:nvPicPr>
        <p:blipFill>
          <a:blip r:embed="rId3">
            <a:alphaModFix/>
          </a:blip>
          <a:stretch>
            <a:fillRect/>
          </a:stretch>
        </p:blipFill>
        <p:spPr>
          <a:xfrm>
            <a:off x="729900" y="1066814"/>
            <a:ext cx="11060878" cy="5187761"/>
          </a:xfrm>
          <a:prstGeom prst="rect">
            <a:avLst/>
          </a:prstGeom>
          <a:noFill/>
          <a:ln>
            <a:noFill/>
          </a:ln>
        </p:spPr>
      </p:pic>
      <p:pic>
        <p:nvPicPr>
          <p:cNvPr id="5" name="Picture 4">
            <a:extLst>
              <a:ext uri="{FF2B5EF4-FFF2-40B4-BE49-F238E27FC236}">
                <a16:creationId xmlns:a16="http://schemas.microsoft.com/office/drawing/2014/main" id="{1D547B95-D54C-4A79-AA5D-11F734383F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73072dd2d6_0_81"/>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a:t>Launch Jupyter On macOS</a:t>
            </a:r>
            <a:endParaRPr sz="4000"/>
          </a:p>
        </p:txBody>
      </p:sp>
      <p:sp>
        <p:nvSpPr>
          <p:cNvPr id="131" name="Google Shape;131;g73072dd2d6_0_81"/>
          <p:cNvSpPr txBox="1">
            <a:spLocks noGrp="1"/>
          </p:cNvSpPr>
          <p:nvPr>
            <p:ph type="body" idx="1"/>
          </p:nvPr>
        </p:nvSpPr>
        <p:spPr>
          <a:xfrm>
            <a:off x="838200" y="1299400"/>
            <a:ext cx="10515600" cy="48774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sz="1800"/>
              <a:t>You'll find Anaconda Navigator in Launchpad (and also in the Applications folder). Drag it to the Dock if you want to have it readily available.Then, click the Launch button below the notebook icon on the Navigator</a:t>
            </a:r>
            <a:endParaRPr sz="1800"/>
          </a:p>
        </p:txBody>
      </p:sp>
      <p:pic>
        <p:nvPicPr>
          <p:cNvPr id="132" name="Google Shape;132;g73072dd2d6_0_81"/>
          <p:cNvPicPr preferRelativeResize="0"/>
          <p:nvPr/>
        </p:nvPicPr>
        <p:blipFill rotWithShape="1">
          <a:blip r:embed="rId3">
            <a:alphaModFix/>
          </a:blip>
          <a:srcRect l="4657" r="4557"/>
          <a:stretch/>
        </p:blipFill>
        <p:spPr>
          <a:xfrm>
            <a:off x="2349180" y="2214243"/>
            <a:ext cx="7204499" cy="4461650"/>
          </a:xfrm>
          <a:prstGeom prst="rect">
            <a:avLst/>
          </a:prstGeom>
          <a:noFill/>
          <a:ln>
            <a:noFill/>
          </a:ln>
        </p:spPr>
      </p:pic>
      <p:pic>
        <p:nvPicPr>
          <p:cNvPr id="5" name="Picture 4">
            <a:extLst>
              <a:ext uri="{FF2B5EF4-FFF2-40B4-BE49-F238E27FC236}">
                <a16:creationId xmlns:a16="http://schemas.microsoft.com/office/drawing/2014/main" id="{2AC5DC65-E789-426D-B930-81234B01A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a:t>Launch Jupyter On macOS</a:t>
            </a:r>
            <a:endParaRPr sz="4000"/>
          </a:p>
        </p:txBody>
      </p:sp>
      <p:pic>
        <p:nvPicPr>
          <p:cNvPr id="138" name="Google Shape;138;g73072dd2d6_0_95"/>
          <p:cNvPicPr preferRelativeResize="0"/>
          <p:nvPr/>
        </p:nvPicPr>
        <p:blipFill rotWithShape="1">
          <a:blip r:embed="rId3">
            <a:alphaModFix/>
          </a:blip>
          <a:srcRect l="4866" r="4848"/>
          <a:stretch/>
        </p:blipFill>
        <p:spPr>
          <a:xfrm>
            <a:off x="1501550" y="1140625"/>
            <a:ext cx="8438050" cy="5235008"/>
          </a:xfrm>
          <a:prstGeom prst="rect">
            <a:avLst/>
          </a:prstGeom>
          <a:noFill/>
          <a:ln>
            <a:noFill/>
          </a:ln>
        </p:spPr>
      </p:pic>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Variables and operators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
        <p:nvSpPr>
          <p:cNvPr id="2" name="Rectangle 1">
            <a:extLst>
              <a:ext uri="{FF2B5EF4-FFF2-40B4-BE49-F238E27FC236}">
                <a16:creationId xmlns:a16="http://schemas.microsoft.com/office/drawing/2014/main" id="{BB99D9CE-C926-4455-9B65-16DA3880C860}"/>
              </a:ext>
            </a:extLst>
          </p:cNvPr>
          <p:cNvSpPr/>
          <p:nvPr/>
        </p:nvSpPr>
        <p:spPr>
          <a:xfrm>
            <a:off x="1001086" y="1205647"/>
            <a:ext cx="6096000" cy="923330"/>
          </a:xfrm>
          <a:prstGeom prst="rect">
            <a:avLst/>
          </a:prstGeom>
        </p:spPr>
        <p:txBody>
          <a:bodyPr>
            <a:spAutoFit/>
          </a:bodyPr>
          <a:lstStyle/>
          <a:p>
            <a:r>
              <a:rPr lang="en-US" dirty="0">
                <a:solidFill>
                  <a:schemeClr val="accent2">
                    <a:lumMod val="50000"/>
                  </a:schemeClr>
                </a:solidFill>
              </a:rPr>
              <a:t>x = 2           	# int</a:t>
            </a:r>
          </a:p>
          <a:p>
            <a:r>
              <a:rPr lang="en-US" dirty="0">
                <a:solidFill>
                  <a:schemeClr val="accent2">
                    <a:lumMod val="50000"/>
                  </a:schemeClr>
                </a:solidFill>
              </a:rPr>
              <a:t>y = 5		# int</a:t>
            </a:r>
          </a:p>
          <a:p>
            <a:r>
              <a:rPr lang="en-US" dirty="0" err="1">
                <a:solidFill>
                  <a:schemeClr val="accent2">
                    <a:lumMod val="50000"/>
                  </a:schemeClr>
                </a:solidFill>
              </a:rPr>
              <a:t>xy</a:t>
            </a:r>
            <a:r>
              <a:rPr lang="en-US" dirty="0">
                <a:solidFill>
                  <a:schemeClr val="accent2">
                    <a:lumMod val="50000"/>
                  </a:schemeClr>
                </a:solidFill>
              </a:rPr>
              <a:t> = 7.2		# float</a:t>
            </a:r>
          </a:p>
        </p:txBody>
      </p:sp>
      <p:sp>
        <p:nvSpPr>
          <p:cNvPr id="3" name="Rectangle 2">
            <a:extLst>
              <a:ext uri="{FF2B5EF4-FFF2-40B4-BE49-F238E27FC236}">
                <a16:creationId xmlns:a16="http://schemas.microsoft.com/office/drawing/2014/main" id="{54828B91-D0B5-4170-8906-31487A22A991}"/>
              </a:ext>
            </a:extLst>
          </p:cNvPr>
          <p:cNvSpPr/>
          <p:nvPr/>
        </p:nvSpPr>
        <p:spPr>
          <a:xfrm>
            <a:off x="1001086" y="2128977"/>
            <a:ext cx="4149754" cy="369332"/>
          </a:xfrm>
          <a:prstGeom prst="rect">
            <a:avLst/>
          </a:prstGeom>
        </p:spPr>
        <p:txBody>
          <a:bodyPr wrap="square">
            <a:spAutoFit/>
          </a:bodyPr>
          <a:lstStyle/>
          <a:p>
            <a:r>
              <a:rPr lang="en-US" dirty="0" err="1">
                <a:solidFill>
                  <a:schemeClr val="accent5">
                    <a:lumMod val="75000"/>
                  </a:schemeClr>
                </a:solidFill>
              </a:rPr>
              <a:t>a,b</a:t>
            </a:r>
            <a:r>
              <a:rPr lang="en-US" dirty="0">
                <a:solidFill>
                  <a:schemeClr val="accent5">
                    <a:lumMod val="75000"/>
                  </a:schemeClr>
                </a:solidFill>
              </a:rPr>
              <a:t> = 4,5.0	# multiple assignment</a:t>
            </a:r>
          </a:p>
        </p:txBody>
      </p:sp>
      <p:sp>
        <p:nvSpPr>
          <p:cNvPr id="6" name="Rectangle 5">
            <a:extLst>
              <a:ext uri="{FF2B5EF4-FFF2-40B4-BE49-F238E27FC236}">
                <a16:creationId xmlns:a16="http://schemas.microsoft.com/office/drawing/2014/main" id="{920AC37C-2110-4E5C-AF60-0AC70E4021A1}"/>
              </a:ext>
            </a:extLst>
          </p:cNvPr>
          <p:cNvSpPr/>
          <p:nvPr/>
        </p:nvSpPr>
        <p:spPr>
          <a:xfrm>
            <a:off x="1001086" y="2498309"/>
            <a:ext cx="4149754" cy="646331"/>
          </a:xfrm>
          <a:prstGeom prst="rect">
            <a:avLst/>
          </a:prstGeom>
        </p:spPr>
        <p:txBody>
          <a:bodyPr wrap="square">
            <a:spAutoFit/>
          </a:bodyPr>
          <a:lstStyle/>
          <a:p>
            <a:r>
              <a:rPr lang="en-US" dirty="0">
                <a:solidFill>
                  <a:schemeClr val="tx1">
                    <a:lumMod val="50000"/>
                    <a:lumOff val="50000"/>
                  </a:schemeClr>
                </a:solidFill>
              </a:rPr>
              <a:t>print(type(a))	# &lt;class 'int’&gt;</a:t>
            </a:r>
          </a:p>
          <a:p>
            <a:r>
              <a:rPr lang="en-US" dirty="0">
                <a:solidFill>
                  <a:schemeClr val="tx1">
                    <a:lumMod val="50000"/>
                    <a:lumOff val="50000"/>
                  </a:schemeClr>
                </a:solidFill>
              </a:rPr>
              <a:t>Print(type(b))	# &lt;class ‘float'&gt;</a:t>
            </a:r>
          </a:p>
        </p:txBody>
      </p:sp>
      <p:sp>
        <p:nvSpPr>
          <p:cNvPr id="7" name="Rectangle 6">
            <a:extLst>
              <a:ext uri="{FF2B5EF4-FFF2-40B4-BE49-F238E27FC236}">
                <a16:creationId xmlns:a16="http://schemas.microsoft.com/office/drawing/2014/main" id="{D47AE9F0-E604-4A92-BF3A-8A4C9153CD12}"/>
              </a:ext>
            </a:extLst>
          </p:cNvPr>
          <p:cNvSpPr/>
          <p:nvPr/>
        </p:nvSpPr>
        <p:spPr>
          <a:xfrm>
            <a:off x="1001086" y="3144640"/>
            <a:ext cx="5013820" cy="2308324"/>
          </a:xfrm>
          <a:prstGeom prst="rect">
            <a:avLst/>
          </a:prstGeom>
        </p:spPr>
        <p:txBody>
          <a:bodyPr wrap="square">
            <a:spAutoFit/>
          </a:bodyPr>
          <a:lstStyle/>
          <a:p>
            <a:r>
              <a:rPr lang="en-US" dirty="0">
                <a:solidFill>
                  <a:schemeClr val="accent6">
                    <a:lumMod val="75000"/>
                  </a:schemeClr>
                </a:solidFill>
              </a:rPr>
              <a:t>del x		# deletes x</a:t>
            </a:r>
          </a:p>
          <a:p>
            <a:r>
              <a:rPr lang="en-US" dirty="0">
                <a:solidFill>
                  <a:schemeClr val="accent6">
                    <a:lumMod val="75000"/>
                  </a:schemeClr>
                </a:solidFill>
              </a:rPr>
              <a:t>print(x)		# error</a:t>
            </a:r>
          </a:p>
          <a:p>
            <a:r>
              <a:rPr lang="en-US" b="1" dirty="0">
                <a:solidFill>
                  <a:schemeClr val="accent6">
                    <a:lumMod val="75000"/>
                  </a:schemeClr>
                </a:solidFill>
              </a:rPr>
              <a:t>-------------------------------------------------------</a:t>
            </a:r>
            <a:r>
              <a:rPr lang="en-US" dirty="0">
                <a:solidFill>
                  <a:schemeClr val="accent6">
                    <a:lumMod val="75000"/>
                  </a:schemeClr>
                </a:solidFill>
              </a:rPr>
              <a:t> </a:t>
            </a:r>
            <a:r>
              <a:rPr lang="en-US" b="1" dirty="0" err="1">
                <a:solidFill>
                  <a:schemeClr val="accent6">
                    <a:lumMod val="75000"/>
                  </a:schemeClr>
                </a:solidFill>
              </a:rPr>
              <a:t>NameError</a:t>
            </a:r>
            <a:r>
              <a:rPr lang="en-US" dirty="0">
                <a:solidFill>
                  <a:schemeClr val="accent6">
                    <a:lumMod val="75000"/>
                  </a:schemeClr>
                </a:solidFill>
              </a:rPr>
              <a:t> Traceback (most recent call last) </a:t>
            </a:r>
            <a:r>
              <a:rPr lang="en-US" b="1" dirty="0">
                <a:solidFill>
                  <a:schemeClr val="accent6">
                    <a:lumMod val="75000"/>
                  </a:schemeClr>
                </a:solidFill>
              </a:rPr>
              <a:t>&lt;ipython-input-10-6fcf9dfbd479&gt;</a:t>
            </a:r>
            <a:r>
              <a:rPr lang="en-US" dirty="0">
                <a:solidFill>
                  <a:schemeClr val="accent6">
                    <a:lumMod val="75000"/>
                  </a:schemeClr>
                </a:solidFill>
              </a:rPr>
              <a:t> in &lt;module&gt; </a:t>
            </a:r>
            <a:r>
              <a:rPr lang="en-US" b="1" dirty="0">
                <a:solidFill>
                  <a:schemeClr val="accent6">
                    <a:lumMod val="75000"/>
                  </a:schemeClr>
                </a:solidFill>
              </a:rPr>
              <a:t>----&gt; 1 </a:t>
            </a:r>
            <a:r>
              <a:rPr lang="en-US" dirty="0">
                <a:solidFill>
                  <a:schemeClr val="accent6">
                    <a:lumMod val="75000"/>
                  </a:schemeClr>
                </a:solidFill>
              </a:rPr>
              <a:t>x </a:t>
            </a:r>
            <a:r>
              <a:rPr lang="en-US" b="1" dirty="0" err="1">
                <a:solidFill>
                  <a:schemeClr val="accent6">
                    <a:lumMod val="75000"/>
                  </a:schemeClr>
                </a:solidFill>
              </a:rPr>
              <a:t>NameError</a:t>
            </a:r>
            <a:r>
              <a:rPr lang="en-US" dirty="0">
                <a:solidFill>
                  <a:schemeClr val="accent6">
                    <a:lumMod val="75000"/>
                  </a:schemeClr>
                </a:solidFill>
              </a:rPr>
              <a:t>: name 'x' is not defined</a:t>
            </a:r>
          </a:p>
          <a:p>
            <a:endParaRPr lang="en-US" dirty="0">
              <a:solidFill>
                <a:schemeClr val="accent6">
                  <a:lumMod val="75000"/>
                </a:schemeClr>
              </a:solidFill>
            </a:endParaRPr>
          </a:p>
          <a:p>
            <a:r>
              <a:rPr lang="en-US" dirty="0">
                <a:solidFill>
                  <a:srgbClr val="0070C0"/>
                </a:solidFill>
              </a:rPr>
              <a:t>Variable name cannot start with a digit</a:t>
            </a:r>
          </a:p>
        </p:txBody>
      </p:sp>
      <p:graphicFrame>
        <p:nvGraphicFramePr>
          <p:cNvPr id="8" name="Table 7">
            <a:extLst>
              <a:ext uri="{FF2B5EF4-FFF2-40B4-BE49-F238E27FC236}">
                <a16:creationId xmlns:a16="http://schemas.microsoft.com/office/drawing/2014/main" id="{B7239D92-7663-49F3-8F03-C16B0BBF9421}"/>
              </a:ext>
            </a:extLst>
          </p:cNvPr>
          <p:cNvGraphicFramePr>
            <a:graphicFrameLocks noGrp="1"/>
          </p:cNvGraphicFramePr>
          <p:nvPr>
            <p:extLst>
              <p:ext uri="{D42A27DB-BD31-4B8C-83A1-F6EECF244321}">
                <p14:modId xmlns:p14="http://schemas.microsoft.com/office/powerpoint/2010/main" val="3647324054"/>
              </p:ext>
            </p:extLst>
          </p:nvPr>
        </p:nvGraphicFramePr>
        <p:xfrm>
          <a:off x="7784983" y="1205646"/>
          <a:ext cx="3336024" cy="3861304"/>
        </p:xfrm>
        <a:graphic>
          <a:graphicData uri="http://schemas.openxmlformats.org/drawingml/2006/table">
            <a:tbl>
              <a:tblPr/>
              <a:tblGrid>
                <a:gridCol w="1668012">
                  <a:extLst>
                    <a:ext uri="{9D8B030D-6E8A-4147-A177-3AD203B41FA5}">
                      <a16:colId xmlns:a16="http://schemas.microsoft.com/office/drawing/2014/main" val="947454165"/>
                    </a:ext>
                  </a:extLst>
                </a:gridCol>
                <a:gridCol w="1668012">
                  <a:extLst>
                    <a:ext uri="{9D8B030D-6E8A-4147-A177-3AD203B41FA5}">
                      <a16:colId xmlns:a16="http://schemas.microsoft.com/office/drawing/2014/main" val="733529897"/>
                    </a:ext>
                  </a:extLst>
                </a:gridCol>
              </a:tblGrid>
              <a:tr h="482663">
                <a:tc>
                  <a:txBody>
                    <a:bodyPr/>
                    <a:lstStyle/>
                    <a:p>
                      <a:pPr algn="r" fontAlgn="ctr"/>
                      <a:r>
                        <a:rPr lang="en-US" b="1">
                          <a:effectLst/>
                        </a:rPr>
                        <a:t>Symbol</a:t>
                      </a:r>
                    </a:p>
                  </a:txBody>
                  <a:tcPr anchor="ctr">
                    <a:lnL>
                      <a:noFill/>
                    </a:lnL>
                    <a:lnR>
                      <a:noFill/>
                    </a:lnR>
                    <a:lnT>
                      <a:noFill/>
                    </a:lnT>
                    <a:lnB>
                      <a:noFill/>
                    </a:lnB>
                  </a:tcPr>
                </a:tc>
                <a:tc>
                  <a:txBody>
                    <a:bodyPr/>
                    <a:lstStyle/>
                    <a:p>
                      <a:pPr algn="r" fontAlgn="ctr"/>
                      <a:r>
                        <a:rPr lang="en-US" b="1">
                          <a:effectLst/>
                        </a:rPr>
                        <a:t>Task Performed</a:t>
                      </a:r>
                    </a:p>
                  </a:txBody>
                  <a:tcPr anchor="ctr">
                    <a:lnL>
                      <a:noFill/>
                    </a:lnL>
                    <a:lnR>
                      <a:noFill/>
                    </a:lnR>
                    <a:lnT>
                      <a:noFill/>
                    </a:lnT>
                    <a:lnB>
                      <a:noFill/>
                    </a:lnB>
                  </a:tcPr>
                </a:tc>
                <a:extLst>
                  <a:ext uri="{0D108BD9-81ED-4DB2-BD59-A6C34878D82A}">
                    <a16:rowId xmlns:a16="http://schemas.microsoft.com/office/drawing/2014/main" val="1011391736"/>
                  </a:ext>
                </a:extLst>
              </a:tr>
              <a:tr h="482663">
                <a:tc>
                  <a:txBody>
                    <a:bodyPr/>
                    <a:lstStyle/>
                    <a:p>
                      <a:pPr algn="r" fontAlgn="ctr"/>
                      <a:r>
                        <a:rPr lang="en-US" dirty="0">
                          <a:effectLst/>
                        </a:rPr>
                        <a:t>+</a:t>
                      </a:r>
                    </a:p>
                  </a:txBody>
                  <a:tcPr anchor="ctr">
                    <a:lnL>
                      <a:noFill/>
                    </a:lnL>
                    <a:lnR>
                      <a:noFill/>
                    </a:lnR>
                    <a:lnT>
                      <a:noFill/>
                    </a:lnT>
                    <a:lnB>
                      <a:noFill/>
                    </a:lnB>
                    <a:solidFill>
                      <a:srgbClr val="F5F5F5"/>
                    </a:solidFill>
                  </a:tcPr>
                </a:tc>
                <a:tc>
                  <a:txBody>
                    <a:bodyPr/>
                    <a:lstStyle/>
                    <a:p>
                      <a:pPr algn="r" fontAlgn="ctr"/>
                      <a:r>
                        <a:rPr lang="en-US">
                          <a:effectLst/>
                        </a:rPr>
                        <a:t>Addition</a:t>
                      </a:r>
                    </a:p>
                  </a:txBody>
                  <a:tcPr anchor="ctr">
                    <a:lnL>
                      <a:noFill/>
                    </a:lnL>
                    <a:lnR>
                      <a:noFill/>
                    </a:lnR>
                    <a:lnT>
                      <a:noFill/>
                    </a:lnT>
                    <a:lnB>
                      <a:noFill/>
                    </a:lnB>
                    <a:solidFill>
                      <a:srgbClr val="F5F5F5"/>
                    </a:solidFill>
                  </a:tcPr>
                </a:tc>
                <a:extLst>
                  <a:ext uri="{0D108BD9-81ED-4DB2-BD59-A6C34878D82A}">
                    <a16:rowId xmlns:a16="http://schemas.microsoft.com/office/drawing/2014/main" val="621110311"/>
                  </a:ext>
                </a:extLst>
              </a:tr>
              <a:tr h="482663">
                <a:tc>
                  <a:txBody>
                    <a:bodyPr/>
                    <a:lstStyle/>
                    <a:p>
                      <a:pPr algn="r" fontAlgn="ctr"/>
                      <a:r>
                        <a:rPr lang="en-US">
                          <a:effectLst/>
                        </a:rPr>
                        <a:t>-</a:t>
                      </a:r>
                    </a:p>
                  </a:txBody>
                  <a:tcPr anchor="ctr">
                    <a:lnL>
                      <a:noFill/>
                    </a:lnL>
                    <a:lnR>
                      <a:noFill/>
                    </a:lnR>
                    <a:lnT>
                      <a:noFill/>
                    </a:lnT>
                    <a:lnB>
                      <a:noFill/>
                    </a:lnB>
                  </a:tcPr>
                </a:tc>
                <a:tc>
                  <a:txBody>
                    <a:bodyPr/>
                    <a:lstStyle/>
                    <a:p>
                      <a:pPr algn="r" fontAlgn="ctr"/>
                      <a:r>
                        <a:rPr lang="en-US">
                          <a:effectLst/>
                        </a:rPr>
                        <a:t>Subtraction</a:t>
                      </a:r>
                    </a:p>
                  </a:txBody>
                  <a:tcPr anchor="ctr">
                    <a:lnL>
                      <a:noFill/>
                    </a:lnL>
                    <a:lnR>
                      <a:noFill/>
                    </a:lnR>
                    <a:lnT>
                      <a:noFill/>
                    </a:lnT>
                    <a:lnB>
                      <a:noFill/>
                    </a:lnB>
                  </a:tcPr>
                </a:tc>
                <a:extLst>
                  <a:ext uri="{0D108BD9-81ED-4DB2-BD59-A6C34878D82A}">
                    <a16:rowId xmlns:a16="http://schemas.microsoft.com/office/drawing/2014/main" val="605690602"/>
                  </a:ext>
                </a:extLst>
              </a:tr>
              <a:tr h="482663">
                <a:tc>
                  <a:txBody>
                    <a:bodyPr/>
                    <a:lstStyle/>
                    <a:p>
                      <a:pPr algn="r" fontAlgn="ctr"/>
                      <a:r>
                        <a:rPr lang="en-US">
                          <a:effectLst/>
                        </a:rPr>
                        <a:t>/</a:t>
                      </a:r>
                    </a:p>
                  </a:txBody>
                  <a:tcPr anchor="ctr">
                    <a:lnL>
                      <a:noFill/>
                    </a:lnL>
                    <a:lnR>
                      <a:noFill/>
                    </a:lnR>
                    <a:lnT>
                      <a:noFill/>
                    </a:lnT>
                    <a:lnB>
                      <a:noFill/>
                    </a:lnB>
                    <a:solidFill>
                      <a:srgbClr val="F5F5F5"/>
                    </a:solidFill>
                  </a:tcPr>
                </a:tc>
                <a:tc>
                  <a:txBody>
                    <a:bodyPr/>
                    <a:lstStyle/>
                    <a:p>
                      <a:pPr algn="r" fontAlgn="ctr"/>
                      <a:r>
                        <a:rPr lang="en-US" dirty="0">
                          <a:effectLst/>
                        </a:rPr>
                        <a:t>division</a:t>
                      </a:r>
                    </a:p>
                  </a:txBody>
                  <a:tcPr anchor="ctr">
                    <a:lnL>
                      <a:noFill/>
                    </a:lnL>
                    <a:lnR>
                      <a:noFill/>
                    </a:lnR>
                    <a:lnT>
                      <a:noFill/>
                    </a:lnT>
                    <a:lnB>
                      <a:noFill/>
                    </a:lnB>
                    <a:solidFill>
                      <a:srgbClr val="F5F5F5"/>
                    </a:solidFill>
                  </a:tcPr>
                </a:tc>
                <a:extLst>
                  <a:ext uri="{0D108BD9-81ED-4DB2-BD59-A6C34878D82A}">
                    <a16:rowId xmlns:a16="http://schemas.microsoft.com/office/drawing/2014/main" val="2998118408"/>
                  </a:ext>
                </a:extLst>
              </a:tr>
              <a:tr h="482663">
                <a:tc>
                  <a:txBody>
                    <a:bodyPr/>
                    <a:lstStyle/>
                    <a:p>
                      <a:pPr algn="r" fontAlgn="ctr"/>
                      <a:r>
                        <a:rPr lang="en-US">
                          <a:effectLst/>
                        </a:rPr>
                        <a:t>%</a:t>
                      </a:r>
                    </a:p>
                  </a:txBody>
                  <a:tcPr anchor="ctr">
                    <a:lnL>
                      <a:noFill/>
                    </a:lnL>
                    <a:lnR>
                      <a:noFill/>
                    </a:lnR>
                    <a:lnT>
                      <a:noFill/>
                    </a:lnT>
                    <a:lnB>
                      <a:noFill/>
                    </a:lnB>
                  </a:tcPr>
                </a:tc>
                <a:tc>
                  <a:txBody>
                    <a:bodyPr/>
                    <a:lstStyle/>
                    <a:p>
                      <a:pPr algn="r" fontAlgn="ctr"/>
                      <a:r>
                        <a:rPr lang="en-US">
                          <a:effectLst/>
                        </a:rPr>
                        <a:t>mod</a:t>
                      </a:r>
                    </a:p>
                  </a:txBody>
                  <a:tcPr anchor="ctr">
                    <a:lnL>
                      <a:noFill/>
                    </a:lnL>
                    <a:lnR>
                      <a:noFill/>
                    </a:lnR>
                    <a:lnT>
                      <a:noFill/>
                    </a:lnT>
                    <a:lnB>
                      <a:noFill/>
                    </a:lnB>
                  </a:tcPr>
                </a:tc>
                <a:extLst>
                  <a:ext uri="{0D108BD9-81ED-4DB2-BD59-A6C34878D82A}">
                    <a16:rowId xmlns:a16="http://schemas.microsoft.com/office/drawing/2014/main" val="1195457376"/>
                  </a:ext>
                </a:extLst>
              </a:tr>
              <a:tr h="482663">
                <a:tc>
                  <a:txBody>
                    <a:bodyPr/>
                    <a:lstStyle/>
                    <a:p>
                      <a:pPr algn="r" fontAlgn="ctr"/>
                      <a:r>
                        <a:rPr lang="en-US">
                          <a:effectLst/>
                        </a:rPr>
                        <a:t>*</a:t>
                      </a:r>
                    </a:p>
                  </a:txBody>
                  <a:tcPr anchor="ctr">
                    <a:lnL>
                      <a:noFill/>
                    </a:lnL>
                    <a:lnR>
                      <a:noFill/>
                    </a:lnR>
                    <a:lnT>
                      <a:noFill/>
                    </a:lnT>
                    <a:lnB>
                      <a:noFill/>
                    </a:lnB>
                    <a:solidFill>
                      <a:srgbClr val="F5F5F5"/>
                    </a:solidFill>
                  </a:tcPr>
                </a:tc>
                <a:tc>
                  <a:txBody>
                    <a:bodyPr/>
                    <a:lstStyle/>
                    <a:p>
                      <a:pPr algn="r" fontAlgn="ctr"/>
                      <a:r>
                        <a:rPr lang="en-US">
                          <a:effectLst/>
                        </a:rPr>
                        <a:t>multiplication</a:t>
                      </a:r>
                    </a:p>
                  </a:txBody>
                  <a:tcPr anchor="ctr">
                    <a:lnL>
                      <a:noFill/>
                    </a:lnL>
                    <a:lnR>
                      <a:noFill/>
                    </a:lnR>
                    <a:lnT>
                      <a:noFill/>
                    </a:lnT>
                    <a:lnB>
                      <a:noFill/>
                    </a:lnB>
                    <a:solidFill>
                      <a:srgbClr val="F5F5F5"/>
                    </a:solidFill>
                  </a:tcPr>
                </a:tc>
                <a:extLst>
                  <a:ext uri="{0D108BD9-81ED-4DB2-BD59-A6C34878D82A}">
                    <a16:rowId xmlns:a16="http://schemas.microsoft.com/office/drawing/2014/main" val="766357293"/>
                  </a:ext>
                </a:extLst>
              </a:tr>
              <a:tr h="482663">
                <a:tc>
                  <a:txBody>
                    <a:bodyPr/>
                    <a:lstStyle/>
                    <a:p>
                      <a:pPr algn="r" fontAlgn="ctr"/>
                      <a:r>
                        <a:rPr lang="en-US">
                          <a:effectLst/>
                        </a:rPr>
                        <a:t>//</a:t>
                      </a:r>
                    </a:p>
                  </a:txBody>
                  <a:tcPr anchor="ctr">
                    <a:lnL>
                      <a:noFill/>
                    </a:lnL>
                    <a:lnR>
                      <a:noFill/>
                    </a:lnR>
                    <a:lnT>
                      <a:noFill/>
                    </a:lnT>
                    <a:lnB>
                      <a:noFill/>
                    </a:lnB>
                  </a:tcPr>
                </a:tc>
                <a:tc>
                  <a:txBody>
                    <a:bodyPr/>
                    <a:lstStyle/>
                    <a:p>
                      <a:pPr algn="r" fontAlgn="ctr"/>
                      <a:r>
                        <a:rPr lang="en-US">
                          <a:effectLst/>
                        </a:rPr>
                        <a:t>floor division</a:t>
                      </a:r>
                    </a:p>
                  </a:txBody>
                  <a:tcPr anchor="ctr">
                    <a:lnL>
                      <a:noFill/>
                    </a:lnL>
                    <a:lnR>
                      <a:noFill/>
                    </a:lnR>
                    <a:lnT>
                      <a:noFill/>
                    </a:lnT>
                    <a:lnB>
                      <a:noFill/>
                    </a:lnB>
                  </a:tcPr>
                </a:tc>
                <a:extLst>
                  <a:ext uri="{0D108BD9-81ED-4DB2-BD59-A6C34878D82A}">
                    <a16:rowId xmlns:a16="http://schemas.microsoft.com/office/drawing/2014/main" val="2090249339"/>
                  </a:ext>
                </a:extLst>
              </a:tr>
              <a:tr h="482663">
                <a:tc>
                  <a:txBody>
                    <a:bodyPr/>
                    <a:lstStyle/>
                    <a:p>
                      <a:pPr algn="r" fontAlgn="ctr"/>
                      <a:r>
                        <a:rPr lang="en-US">
                          <a:effectLst/>
                        </a:rPr>
                        <a:t>**</a:t>
                      </a:r>
                    </a:p>
                  </a:txBody>
                  <a:tcPr anchor="ctr">
                    <a:lnL>
                      <a:noFill/>
                    </a:lnL>
                    <a:lnR>
                      <a:noFill/>
                    </a:lnR>
                    <a:lnT>
                      <a:noFill/>
                    </a:lnT>
                    <a:lnB>
                      <a:noFill/>
                    </a:lnB>
                    <a:solidFill>
                      <a:srgbClr val="F5F5F5"/>
                    </a:solidFill>
                  </a:tcPr>
                </a:tc>
                <a:tc>
                  <a:txBody>
                    <a:bodyPr/>
                    <a:lstStyle/>
                    <a:p>
                      <a:pPr algn="r" fontAlgn="ctr"/>
                      <a:r>
                        <a:rPr lang="en-US" dirty="0">
                          <a:effectLst/>
                        </a:rPr>
                        <a:t>to the power of</a:t>
                      </a:r>
                    </a:p>
                  </a:txBody>
                  <a:tcPr anchor="ctr">
                    <a:lnL>
                      <a:noFill/>
                    </a:lnL>
                    <a:lnR>
                      <a:noFill/>
                    </a:lnR>
                    <a:lnT>
                      <a:noFill/>
                    </a:lnT>
                    <a:lnB>
                      <a:noFill/>
                    </a:lnB>
                    <a:solidFill>
                      <a:srgbClr val="F5F5F5"/>
                    </a:solidFill>
                  </a:tcPr>
                </a:tc>
                <a:extLst>
                  <a:ext uri="{0D108BD9-81ED-4DB2-BD59-A6C34878D82A}">
                    <a16:rowId xmlns:a16="http://schemas.microsoft.com/office/drawing/2014/main" val="3073562756"/>
                  </a:ext>
                </a:extLst>
              </a:tr>
            </a:tbl>
          </a:graphicData>
        </a:graphic>
      </p:graphicFrame>
    </p:spTree>
    <p:extLst>
      <p:ext uri="{BB962C8B-B14F-4D97-AF65-F5344CB8AC3E}">
        <p14:creationId xmlns:p14="http://schemas.microsoft.com/office/powerpoint/2010/main" val="3132421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Type bool and Comparisons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graphicFrame>
        <p:nvGraphicFramePr>
          <p:cNvPr id="5" name="Table 4">
            <a:extLst>
              <a:ext uri="{FF2B5EF4-FFF2-40B4-BE49-F238E27FC236}">
                <a16:creationId xmlns:a16="http://schemas.microsoft.com/office/drawing/2014/main" id="{92B8324E-7C7F-4CA7-A5F5-547C82DB4E60}"/>
              </a:ext>
            </a:extLst>
          </p:cNvPr>
          <p:cNvGraphicFramePr>
            <a:graphicFrameLocks noGrp="1"/>
          </p:cNvGraphicFramePr>
          <p:nvPr>
            <p:extLst>
              <p:ext uri="{D42A27DB-BD31-4B8C-83A1-F6EECF244321}">
                <p14:modId xmlns:p14="http://schemas.microsoft.com/office/powerpoint/2010/main" val="1110803851"/>
              </p:ext>
            </p:extLst>
          </p:nvPr>
        </p:nvGraphicFramePr>
        <p:xfrm>
          <a:off x="2004967" y="1073791"/>
          <a:ext cx="8347048" cy="4890782"/>
        </p:xfrm>
        <a:graphic>
          <a:graphicData uri="http://schemas.openxmlformats.org/drawingml/2006/table">
            <a:tbl>
              <a:tblPr/>
              <a:tblGrid>
                <a:gridCol w="4173524">
                  <a:extLst>
                    <a:ext uri="{9D8B030D-6E8A-4147-A177-3AD203B41FA5}">
                      <a16:colId xmlns:a16="http://schemas.microsoft.com/office/drawing/2014/main" val="1201124750"/>
                    </a:ext>
                  </a:extLst>
                </a:gridCol>
                <a:gridCol w="4173524">
                  <a:extLst>
                    <a:ext uri="{9D8B030D-6E8A-4147-A177-3AD203B41FA5}">
                      <a16:colId xmlns:a16="http://schemas.microsoft.com/office/drawing/2014/main" val="2130563147"/>
                    </a:ext>
                  </a:extLst>
                </a:gridCol>
              </a:tblGrid>
              <a:tr h="657249">
                <a:tc>
                  <a:txBody>
                    <a:bodyPr/>
                    <a:lstStyle/>
                    <a:p>
                      <a:pPr algn="r" fontAlgn="ctr"/>
                      <a:r>
                        <a:rPr lang="en-US" b="1">
                          <a:effectLst/>
                        </a:rPr>
                        <a:t>Symbol</a:t>
                      </a:r>
                    </a:p>
                  </a:txBody>
                  <a:tcPr anchor="ctr">
                    <a:lnL>
                      <a:noFill/>
                    </a:lnL>
                    <a:lnR>
                      <a:noFill/>
                    </a:lnR>
                    <a:lnT>
                      <a:noFill/>
                    </a:lnT>
                    <a:lnB>
                      <a:noFill/>
                    </a:lnB>
                  </a:tcPr>
                </a:tc>
                <a:tc>
                  <a:txBody>
                    <a:bodyPr/>
                    <a:lstStyle/>
                    <a:p>
                      <a:pPr algn="r" fontAlgn="ctr"/>
                      <a:r>
                        <a:rPr lang="en-US" b="1">
                          <a:effectLst/>
                        </a:rPr>
                        <a:t>Task Performed</a:t>
                      </a:r>
                    </a:p>
                  </a:txBody>
                  <a:tcPr anchor="ctr">
                    <a:lnL>
                      <a:noFill/>
                    </a:lnL>
                    <a:lnR>
                      <a:noFill/>
                    </a:lnR>
                    <a:lnT>
                      <a:noFill/>
                    </a:lnT>
                    <a:lnB>
                      <a:noFill/>
                    </a:lnB>
                  </a:tcPr>
                </a:tc>
                <a:extLst>
                  <a:ext uri="{0D108BD9-81ED-4DB2-BD59-A6C34878D82A}">
                    <a16:rowId xmlns:a16="http://schemas.microsoft.com/office/drawing/2014/main" val="3421079357"/>
                  </a:ext>
                </a:extLst>
              </a:tr>
              <a:tr h="657249">
                <a:tc>
                  <a:txBody>
                    <a:bodyPr/>
                    <a:lstStyle/>
                    <a:p>
                      <a:pPr algn="r" fontAlgn="ctr"/>
                      <a:r>
                        <a:rPr lang="en-US">
                          <a:effectLst/>
                        </a:rPr>
                        <a:t>==</a:t>
                      </a:r>
                    </a:p>
                  </a:txBody>
                  <a:tcPr anchor="ctr">
                    <a:lnL>
                      <a:noFill/>
                    </a:lnL>
                    <a:lnR>
                      <a:noFill/>
                    </a:lnR>
                    <a:lnT>
                      <a:noFill/>
                    </a:lnT>
                    <a:lnB>
                      <a:noFill/>
                    </a:lnB>
                    <a:solidFill>
                      <a:srgbClr val="F5F5F5"/>
                    </a:solidFill>
                  </a:tcPr>
                </a:tc>
                <a:tc>
                  <a:txBody>
                    <a:bodyPr/>
                    <a:lstStyle/>
                    <a:p>
                      <a:pPr algn="r" fontAlgn="ctr"/>
                      <a:r>
                        <a:rPr lang="en-US">
                          <a:effectLst/>
                        </a:rPr>
                        <a:t>True, if it is equal</a:t>
                      </a:r>
                    </a:p>
                  </a:txBody>
                  <a:tcPr anchor="ctr">
                    <a:lnL>
                      <a:noFill/>
                    </a:lnL>
                    <a:lnR>
                      <a:noFill/>
                    </a:lnR>
                    <a:lnT>
                      <a:noFill/>
                    </a:lnT>
                    <a:lnB>
                      <a:noFill/>
                    </a:lnB>
                    <a:solidFill>
                      <a:srgbClr val="F5F5F5"/>
                    </a:solidFill>
                  </a:tcPr>
                </a:tc>
                <a:extLst>
                  <a:ext uri="{0D108BD9-81ED-4DB2-BD59-A6C34878D82A}">
                    <a16:rowId xmlns:a16="http://schemas.microsoft.com/office/drawing/2014/main" val="3494222987"/>
                  </a:ext>
                </a:extLst>
              </a:tr>
              <a:tr h="657249">
                <a:tc>
                  <a:txBody>
                    <a:bodyPr/>
                    <a:lstStyle/>
                    <a:p>
                      <a:pPr algn="r" fontAlgn="ctr"/>
                      <a:r>
                        <a:rPr lang="en-US">
                          <a:effectLst/>
                        </a:rPr>
                        <a:t>!=</a:t>
                      </a:r>
                    </a:p>
                  </a:txBody>
                  <a:tcPr anchor="ctr">
                    <a:lnL>
                      <a:noFill/>
                    </a:lnL>
                    <a:lnR>
                      <a:noFill/>
                    </a:lnR>
                    <a:lnT>
                      <a:noFill/>
                    </a:lnT>
                    <a:lnB>
                      <a:noFill/>
                    </a:lnB>
                  </a:tcPr>
                </a:tc>
                <a:tc>
                  <a:txBody>
                    <a:bodyPr/>
                    <a:lstStyle/>
                    <a:p>
                      <a:pPr algn="r" fontAlgn="ctr"/>
                      <a:r>
                        <a:rPr lang="en-US">
                          <a:effectLst/>
                        </a:rPr>
                        <a:t>True, if not equal to</a:t>
                      </a:r>
                    </a:p>
                  </a:txBody>
                  <a:tcPr anchor="ctr">
                    <a:lnL>
                      <a:noFill/>
                    </a:lnL>
                    <a:lnR>
                      <a:noFill/>
                    </a:lnR>
                    <a:lnT>
                      <a:noFill/>
                    </a:lnT>
                    <a:lnB>
                      <a:noFill/>
                    </a:lnB>
                  </a:tcPr>
                </a:tc>
                <a:extLst>
                  <a:ext uri="{0D108BD9-81ED-4DB2-BD59-A6C34878D82A}">
                    <a16:rowId xmlns:a16="http://schemas.microsoft.com/office/drawing/2014/main" val="1400163155"/>
                  </a:ext>
                </a:extLst>
              </a:tr>
              <a:tr h="657249">
                <a:tc>
                  <a:txBody>
                    <a:bodyPr/>
                    <a:lstStyle/>
                    <a:p>
                      <a:pPr algn="r" fontAlgn="ctr"/>
                      <a:r>
                        <a:rPr lang="en-US">
                          <a:effectLst/>
                        </a:rPr>
                        <a:t>&lt;</a:t>
                      </a:r>
                    </a:p>
                  </a:txBody>
                  <a:tcPr anchor="ctr">
                    <a:lnL>
                      <a:noFill/>
                    </a:lnL>
                    <a:lnR>
                      <a:noFill/>
                    </a:lnR>
                    <a:lnT>
                      <a:noFill/>
                    </a:lnT>
                    <a:lnB>
                      <a:noFill/>
                    </a:lnB>
                  </a:tcPr>
                </a:tc>
                <a:tc>
                  <a:txBody>
                    <a:bodyPr/>
                    <a:lstStyle/>
                    <a:p>
                      <a:pPr algn="r" fontAlgn="ctr"/>
                      <a:r>
                        <a:rPr lang="en-US">
                          <a:effectLst/>
                        </a:rPr>
                        <a:t>less than</a:t>
                      </a:r>
                    </a:p>
                  </a:txBody>
                  <a:tcPr anchor="ctr">
                    <a:lnL>
                      <a:noFill/>
                    </a:lnL>
                    <a:lnR>
                      <a:noFill/>
                    </a:lnR>
                    <a:lnT>
                      <a:noFill/>
                    </a:lnT>
                    <a:lnB>
                      <a:noFill/>
                    </a:lnB>
                  </a:tcPr>
                </a:tc>
                <a:extLst>
                  <a:ext uri="{0D108BD9-81ED-4DB2-BD59-A6C34878D82A}">
                    <a16:rowId xmlns:a16="http://schemas.microsoft.com/office/drawing/2014/main" val="4123076157"/>
                  </a:ext>
                </a:extLst>
              </a:tr>
              <a:tr h="657249">
                <a:tc>
                  <a:txBody>
                    <a:bodyPr/>
                    <a:lstStyle/>
                    <a:p>
                      <a:pPr algn="r" fontAlgn="ctr"/>
                      <a:r>
                        <a:rPr lang="en-US">
                          <a:effectLst/>
                        </a:rPr>
                        <a:t>&gt;</a:t>
                      </a:r>
                    </a:p>
                  </a:txBody>
                  <a:tcPr anchor="ctr">
                    <a:lnL>
                      <a:noFill/>
                    </a:lnL>
                    <a:lnR>
                      <a:noFill/>
                    </a:lnR>
                    <a:lnT>
                      <a:noFill/>
                    </a:lnT>
                    <a:lnB>
                      <a:noFill/>
                    </a:lnB>
                  </a:tcPr>
                </a:tc>
                <a:tc>
                  <a:txBody>
                    <a:bodyPr/>
                    <a:lstStyle/>
                    <a:p>
                      <a:pPr algn="r" fontAlgn="ctr"/>
                      <a:r>
                        <a:rPr lang="en-US">
                          <a:effectLst/>
                        </a:rPr>
                        <a:t>greater than</a:t>
                      </a:r>
                    </a:p>
                  </a:txBody>
                  <a:tcPr anchor="ctr">
                    <a:lnL>
                      <a:noFill/>
                    </a:lnL>
                    <a:lnR>
                      <a:noFill/>
                    </a:lnR>
                    <a:lnT>
                      <a:noFill/>
                    </a:lnT>
                    <a:lnB>
                      <a:noFill/>
                    </a:lnB>
                  </a:tcPr>
                </a:tc>
                <a:extLst>
                  <a:ext uri="{0D108BD9-81ED-4DB2-BD59-A6C34878D82A}">
                    <a16:rowId xmlns:a16="http://schemas.microsoft.com/office/drawing/2014/main" val="2274218937"/>
                  </a:ext>
                </a:extLst>
              </a:tr>
              <a:tr h="657249">
                <a:tc>
                  <a:txBody>
                    <a:bodyPr/>
                    <a:lstStyle/>
                    <a:p>
                      <a:pPr algn="r" fontAlgn="ctr"/>
                      <a:r>
                        <a:rPr lang="en-US">
                          <a:effectLst/>
                        </a:rPr>
                        <a:t>&lt;=</a:t>
                      </a:r>
                    </a:p>
                  </a:txBody>
                  <a:tcPr anchor="ctr">
                    <a:lnL>
                      <a:noFill/>
                    </a:lnL>
                    <a:lnR>
                      <a:noFill/>
                    </a:lnR>
                    <a:lnT>
                      <a:noFill/>
                    </a:lnT>
                    <a:lnB>
                      <a:noFill/>
                    </a:lnB>
                    <a:solidFill>
                      <a:srgbClr val="F5F5F5"/>
                    </a:solidFill>
                  </a:tcPr>
                </a:tc>
                <a:tc>
                  <a:txBody>
                    <a:bodyPr/>
                    <a:lstStyle/>
                    <a:p>
                      <a:pPr algn="r" fontAlgn="ctr"/>
                      <a:r>
                        <a:rPr lang="en-US">
                          <a:effectLst/>
                        </a:rPr>
                        <a:t>less than or equal to</a:t>
                      </a:r>
                    </a:p>
                  </a:txBody>
                  <a:tcPr anchor="ctr">
                    <a:lnL>
                      <a:noFill/>
                    </a:lnL>
                    <a:lnR>
                      <a:noFill/>
                    </a:lnR>
                    <a:lnT>
                      <a:noFill/>
                    </a:lnT>
                    <a:lnB>
                      <a:noFill/>
                    </a:lnB>
                    <a:solidFill>
                      <a:srgbClr val="F5F5F5"/>
                    </a:solidFill>
                  </a:tcPr>
                </a:tc>
                <a:extLst>
                  <a:ext uri="{0D108BD9-81ED-4DB2-BD59-A6C34878D82A}">
                    <a16:rowId xmlns:a16="http://schemas.microsoft.com/office/drawing/2014/main" val="3375302269"/>
                  </a:ext>
                </a:extLst>
              </a:tr>
              <a:tr h="947288">
                <a:tc>
                  <a:txBody>
                    <a:bodyPr/>
                    <a:lstStyle/>
                    <a:p>
                      <a:pPr algn="r" fontAlgn="ctr"/>
                      <a:r>
                        <a:rPr lang="en-US">
                          <a:effectLst/>
                        </a:rPr>
                        <a:t>&gt;=</a:t>
                      </a:r>
                    </a:p>
                  </a:txBody>
                  <a:tcPr anchor="ctr">
                    <a:lnL>
                      <a:noFill/>
                    </a:lnL>
                    <a:lnR>
                      <a:noFill/>
                    </a:lnR>
                    <a:lnT>
                      <a:noFill/>
                    </a:lnT>
                    <a:lnB>
                      <a:noFill/>
                    </a:lnB>
                  </a:tcPr>
                </a:tc>
                <a:tc>
                  <a:txBody>
                    <a:bodyPr/>
                    <a:lstStyle/>
                    <a:p>
                      <a:pPr algn="r" fontAlgn="ctr"/>
                      <a:r>
                        <a:rPr lang="en-US" dirty="0">
                          <a:effectLst/>
                        </a:rPr>
                        <a:t>greater than or equal to</a:t>
                      </a:r>
                    </a:p>
                  </a:txBody>
                  <a:tcPr anchor="ctr">
                    <a:lnL>
                      <a:noFill/>
                    </a:lnL>
                    <a:lnR>
                      <a:noFill/>
                    </a:lnR>
                    <a:lnT>
                      <a:noFill/>
                    </a:lnT>
                    <a:lnB>
                      <a:noFill/>
                    </a:lnB>
                  </a:tcPr>
                </a:tc>
                <a:extLst>
                  <a:ext uri="{0D108BD9-81ED-4DB2-BD59-A6C34878D82A}">
                    <a16:rowId xmlns:a16="http://schemas.microsoft.com/office/drawing/2014/main" val="320967248"/>
                  </a:ext>
                </a:extLst>
              </a:tr>
            </a:tbl>
          </a:graphicData>
        </a:graphic>
      </p:graphicFrame>
      <p:sp>
        <p:nvSpPr>
          <p:cNvPr id="9" name="Rectangle 8">
            <a:extLst>
              <a:ext uri="{FF2B5EF4-FFF2-40B4-BE49-F238E27FC236}">
                <a16:creationId xmlns:a16="http://schemas.microsoft.com/office/drawing/2014/main" id="{B98EB98E-B8CE-420F-BA6A-B3CD4FF65876}"/>
              </a:ext>
            </a:extLst>
          </p:cNvPr>
          <p:cNvSpPr/>
          <p:nvPr/>
        </p:nvSpPr>
        <p:spPr>
          <a:xfrm>
            <a:off x="1705856" y="5987429"/>
            <a:ext cx="4472635" cy="369332"/>
          </a:xfrm>
          <a:prstGeom prst="rect">
            <a:avLst/>
          </a:prstGeom>
        </p:spPr>
        <p:txBody>
          <a:bodyPr wrap="none">
            <a:spAutoFit/>
          </a:bodyPr>
          <a:lstStyle/>
          <a:p>
            <a:r>
              <a:rPr lang="en-US" dirty="0">
                <a:solidFill>
                  <a:schemeClr val="accent5">
                    <a:lumMod val="75000"/>
                  </a:schemeClr>
                </a:solidFill>
              </a:rPr>
              <a:t>print((not(2!=3) and True) or (False and True))</a:t>
            </a:r>
          </a:p>
        </p:txBody>
      </p:sp>
    </p:spTree>
    <p:extLst>
      <p:ext uri="{BB962C8B-B14F-4D97-AF65-F5344CB8AC3E}">
        <p14:creationId xmlns:p14="http://schemas.microsoft.com/office/powerpoint/2010/main" val="333557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Some Useful functions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
        <p:nvSpPr>
          <p:cNvPr id="2" name="Rectangle 1">
            <a:extLst>
              <a:ext uri="{FF2B5EF4-FFF2-40B4-BE49-F238E27FC236}">
                <a16:creationId xmlns:a16="http://schemas.microsoft.com/office/drawing/2014/main" id="{37A5606F-D0C4-4336-BF84-5A6080893215}"/>
              </a:ext>
            </a:extLst>
          </p:cNvPr>
          <p:cNvSpPr/>
          <p:nvPr/>
        </p:nvSpPr>
        <p:spPr>
          <a:xfrm>
            <a:off x="338355" y="1302202"/>
            <a:ext cx="11733403" cy="4801314"/>
          </a:xfrm>
          <a:prstGeom prst="rect">
            <a:avLst/>
          </a:prstGeom>
        </p:spPr>
        <p:txBody>
          <a:bodyPr wrap="square">
            <a:spAutoFit/>
          </a:bodyPr>
          <a:lstStyle/>
          <a:p>
            <a:pPr marL="285750" indent="-285750">
              <a:buFont typeface="Arial" panose="020B0604020202020204" pitchFamily="34" charset="0"/>
              <a:buChar char="•"/>
            </a:pPr>
            <a:r>
              <a:rPr lang="en-US" b="1" dirty="0">
                <a:solidFill>
                  <a:srgbClr val="000000"/>
                </a:solidFill>
                <a:latin typeface="&amp;quot"/>
              </a:rPr>
              <a:t>round( )</a:t>
            </a:r>
            <a:r>
              <a:rPr lang="en-US" dirty="0">
                <a:solidFill>
                  <a:srgbClr val="000000"/>
                </a:solidFill>
                <a:latin typeface="Helvetica Neue"/>
              </a:rPr>
              <a:t> function rounds the input value to a specified number of places or to the nearest integer.</a:t>
            </a:r>
          </a:p>
          <a:p>
            <a:r>
              <a:rPr lang="en-US" dirty="0">
                <a:solidFill>
                  <a:srgbClr val="000000"/>
                </a:solidFill>
                <a:latin typeface="Helvetica Neue"/>
              </a:rPr>
              <a:t>	</a:t>
            </a:r>
            <a:r>
              <a:rPr lang="en-US" dirty="0">
                <a:solidFill>
                  <a:schemeClr val="accent5">
                    <a:lumMod val="75000"/>
                  </a:schemeClr>
                </a:solidFill>
                <a:latin typeface="Helvetica Neue"/>
              </a:rPr>
              <a:t>print (round(5.6231) )</a:t>
            </a:r>
          </a:p>
          <a:p>
            <a:r>
              <a:rPr lang="en-US" dirty="0">
                <a:solidFill>
                  <a:schemeClr val="accent5">
                    <a:lumMod val="75000"/>
                  </a:schemeClr>
                </a:solidFill>
                <a:latin typeface="Helvetica Neue"/>
              </a:rPr>
              <a:t>	print (round(4.55842, 3))</a:t>
            </a:r>
          </a:p>
          <a:p>
            <a:endParaRPr lang="en-US" dirty="0">
              <a:solidFill>
                <a:srgbClr val="000000"/>
              </a:solidFill>
              <a:latin typeface="Helvetica Neue"/>
            </a:endParaRPr>
          </a:p>
          <a:p>
            <a:endParaRPr lang="en-US" dirty="0">
              <a:solidFill>
                <a:srgbClr val="000000"/>
              </a:solidFill>
              <a:latin typeface="Helvetica Neue"/>
            </a:endParaRPr>
          </a:p>
          <a:p>
            <a:pPr marL="285750" indent="-285750">
              <a:buFont typeface="Arial" panose="020B0604020202020204" pitchFamily="34" charset="0"/>
              <a:buChar char="•"/>
            </a:pPr>
            <a:r>
              <a:rPr lang="en-US" b="1" dirty="0" err="1"/>
              <a:t>divmod</a:t>
            </a:r>
            <a:r>
              <a:rPr lang="en-US" b="1" dirty="0"/>
              <a:t>(</a:t>
            </a:r>
            <a:r>
              <a:rPr lang="en-US" b="1" dirty="0" err="1"/>
              <a:t>x,y</a:t>
            </a:r>
            <a:r>
              <a:rPr lang="en-US" b="1" dirty="0"/>
              <a:t>)</a:t>
            </a:r>
            <a:r>
              <a:rPr lang="en-US" dirty="0"/>
              <a:t> outputs the quotient and the remainder in a tuple (We will see what a tuple is)</a:t>
            </a:r>
          </a:p>
          <a:p>
            <a:r>
              <a:rPr lang="en-US" dirty="0"/>
              <a:t>	</a:t>
            </a:r>
            <a:r>
              <a:rPr lang="en-US" dirty="0" err="1">
                <a:solidFill>
                  <a:schemeClr val="accent5">
                    <a:lumMod val="75000"/>
                  </a:schemeClr>
                </a:solidFill>
              </a:rPr>
              <a:t>divmod</a:t>
            </a:r>
            <a:r>
              <a:rPr lang="en-US" dirty="0">
                <a:solidFill>
                  <a:schemeClr val="accent5">
                    <a:lumMod val="75000"/>
                  </a:schemeClr>
                </a:solidFill>
              </a:rPr>
              <a:t>(27,5)</a:t>
            </a:r>
          </a:p>
          <a:p>
            <a:endParaRPr lang="en-US" dirty="0"/>
          </a:p>
          <a:p>
            <a:endParaRPr lang="en-US" dirty="0"/>
          </a:p>
          <a:p>
            <a:pPr marL="285750" indent="-285750">
              <a:buFont typeface="Arial" panose="020B0604020202020204" pitchFamily="34" charset="0"/>
              <a:buChar char="•"/>
            </a:pPr>
            <a:r>
              <a:rPr lang="en-US" b="1" dirty="0" err="1"/>
              <a:t>isinstance</a:t>
            </a:r>
            <a:r>
              <a:rPr lang="en-US" b="1" dirty="0"/>
              <a:t>( )</a:t>
            </a:r>
            <a:r>
              <a:rPr lang="en-US" dirty="0"/>
              <a:t> returns True, if the first argument is an instance of that class. Multiple classes can also be checked at once.</a:t>
            </a:r>
          </a:p>
          <a:p>
            <a:r>
              <a:rPr lang="en-US" dirty="0"/>
              <a:t>	</a:t>
            </a:r>
            <a:r>
              <a:rPr lang="en-US" dirty="0">
                <a:solidFill>
                  <a:schemeClr val="accent5">
                    <a:lumMod val="75000"/>
                  </a:schemeClr>
                </a:solidFill>
              </a:rPr>
              <a:t>print(</a:t>
            </a:r>
            <a:r>
              <a:rPr lang="en-US" dirty="0" err="1">
                <a:solidFill>
                  <a:schemeClr val="accent5">
                    <a:lumMod val="75000"/>
                  </a:schemeClr>
                </a:solidFill>
              </a:rPr>
              <a:t>isinstance</a:t>
            </a:r>
            <a:r>
              <a:rPr lang="en-US" dirty="0">
                <a:solidFill>
                  <a:schemeClr val="accent5">
                    <a:lumMod val="75000"/>
                  </a:schemeClr>
                </a:solidFill>
              </a:rPr>
              <a:t>(1, int))</a:t>
            </a:r>
          </a:p>
          <a:p>
            <a:r>
              <a:rPr lang="en-US" dirty="0">
                <a:solidFill>
                  <a:schemeClr val="accent5">
                    <a:lumMod val="75000"/>
                  </a:schemeClr>
                </a:solidFill>
              </a:rPr>
              <a:t>	print(</a:t>
            </a:r>
            <a:r>
              <a:rPr lang="en-US" dirty="0" err="1">
                <a:solidFill>
                  <a:schemeClr val="accent5">
                    <a:lumMod val="75000"/>
                  </a:schemeClr>
                </a:solidFill>
              </a:rPr>
              <a:t>isinstance</a:t>
            </a:r>
            <a:r>
              <a:rPr lang="en-US" dirty="0">
                <a:solidFill>
                  <a:schemeClr val="accent5">
                    <a:lumMod val="75000"/>
                  </a:schemeClr>
                </a:solidFill>
              </a:rPr>
              <a:t>(1.0,int))</a:t>
            </a:r>
          </a:p>
          <a:p>
            <a:r>
              <a:rPr lang="en-US" dirty="0">
                <a:solidFill>
                  <a:schemeClr val="accent5">
                    <a:lumMod val="75000"/>
                  </a:schemeClr>
                </a:solidFill>
              </a:rPr>
              <a:t>	print(</a:t>
            </a:r>
            <a:r>
              <a:rPr lang="en-US" dirty="0" err="1">
                <a:solidFill>
                  <a:schemeClr val="accent5">
                    <a:lumMod val="75000"/>
                  </a:schemeClr>
                </a:solidFill>
              </a:rPr>
              <a:t>isinstance</a:t>
            </a:r>
            <a:r>
              <a:rPr lang="en-US" dirty="0">
                <a:solidFill>
                  <a:schemeClr val="accent5">
                    <a:lumMod val="75000"/>
                  </a:schemeClr>
                </a:solidFill>
              </a:rPr>
              <a:t>(1.0,(</a:t>
            </a:r>
            <a:r>
              <a:rPr lang="en-US" dirty="0" err="1">
                <a:solidFill>
                  <a:schemeClr val="accent5">
                    <a:lumMod val="75000"/>
                  </a:schemeClr>
                </a:solidFill>
              </a:rPr>
              <a:t>int,float</a:t>
            </a:r>
            <a:r>
              <a:rPr lang="en-US" dirty="0">
                <a:solidFill>
                  <a:schemeClr val="accent5">
                    <a:lumMod val="75000"/>
                  </a:schemeClr>
                </a:solidFill>
              </a:rPr>
              <a:t>)))</a:t>
            </a:r>
          </a:p>
          <a:p>
            <a:endParaRPr lang="en-US" dirty="0"/>
          </a:p>
          <a:p>
            <a:endParaRPr lang="en-US" dirty="0"/>
          </a:p>
          <a:p>
            <a:pPr marL="285750" indent="-285750">
              <a:buFont typeface="Arial" panose="020B0604020202020204" pitchFamily="34" charset="0"/>
              <a:buChar char="•"/>
            </a:pPr>
            <a:r>
              <a:rPr lang="en-US" b="1" dirty="0"/>
              <a:t>pow(</a:t>
            </a:r>
            <a:r>
              <a:rPr lang="en-US" b="1" dirty="0" err="1"/>
              <a:t>x,y,z</a:t>
            </a:r>
            <a:r>
              <a:rPr lang="en-US" b="1" dirty="0"/>
              <a:t>)</a:t>
            </a:r>
            <a:r>
              <a:rPr lang="en-US" dirty="0"/>
              <a:t>  x raise to the power y and remainder by z</a:t>
            </a:r>
          </a:p>
          <a:p>
            <a:pPr marL="285750" indent="-285750">
              <a:buFont typeface="Arial" panose="020B0604020202020204" pitchFamily="34" charset="0"/>
              <a:buChar char="•"/>
            </a:pPr>
            <a:r>
              <a:rPr lang="en-US" b="1" dirty="0"/>
              <a:t>Input()</a:t>
            </a:r>
            <a:r>
              <a:rPr lang="en-US" dirty="0"/>
              <a:t>   </a:t>
            </a:r>
            <a:r>
              <a:rPr lang="en-US" dirty="0">
                <a:solidFill>
                  <a:schemeClr val="accent5">
                    <a:lumMod val="75000"/>
                  </a:schemeClr>
                </a:solidFill>
              </a:rPr>
              <a:t>a =  input("Enter something")</a:t>
            </a:r>
          </a:p>
        </p:txBody>
      </p:sp>
    </p:spTree>
    <p:extLst>
      <p:ext uri="{BB962C8B-B14F-4D97-AF65-F5344CB8AC3E}">
        <p14:creationId xmlns:p14="http://schemas.microsoft.com/office/powerpoint/2010/main" val="882655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String</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
        <p:nvSpPr>
          <p:cNvPr id="3" name="TextBox 2">
            <a:extLst>
              <a:ext uri="{FF2B5EF4-FFF2-40B4-BE49-F238E27FC236}">
                <a16:creationId xmlns:a16="http://schemas.microsoft.com/office/drawing/2014/main" id="{BA20B724-14C9-4E3C-B29E-8DE85DBDF8F0}"/>
              </a:ext>
            </a:extLst>
          </p:cNvPr>
          <p:cNvSpPr txBox="1"/>
          <p:nvPr/>
        </p:nvSpPr>
        <p:spPr>
          <a:xfrm>
            <a:off x="679508" y="1140625"/>
            <a:ext cx="1098118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 “python” is same as ‘python’    # be careful and don’t mix ‘python” or “python’</a:t>
            </a:r>
          </a:p>
          <a:p>
            <a:r>
              <a:rPr lang="en-US" dirty="0"/>
              <a:t>	</a:t>
            </a:r>
            <a:r>
              <a:rPr lang="en-US" dirty="0">
                <a:solidFill>
                  <a:schemeClr val="accent5">
                    <a:lumMod val="75000"/>
                  </a:schemeClr>
                </a:solidFill>
              </a:rPr>
              <a:t>s = "python is the best language for data science"</a:t>
            </a:r>
          </a:p>
          <a:p>
            <a:r>
              <a:rPr lang="en-US" dirty="0">
                <a:solidFill>
                  <a:schemeClr val="accent5">
                    <a:lumMod val="75000"/>
                  </a:schemeClr>
                </a:solidFill>
              </a:rPr>
              <a:t>	t = 'in this course we are going to learn python.’</a:t>
            </a:r>
          </a:p>
          <a:p>
            <a:pPr lvl="1"/>
            <a:r>
              <a:rPr lang="en-US" dirty="0">
                <a:solidFill>
                  <a:schemeClr val="accent5">
                    <a:lumMod val="75000"/>
                  </a:schemeClr>
                </a:solidFill>
              </a:rPr>
              <a:t>	print(s + ' and, ' +t)</a:t>
            </a:r>
          </a:p>
          <a:p>
            <a:pPr lvl="1"/>
            <a:endParaRPr lang="en-US" dirty="0">
              <a:solidFill>
                <a:schemeClr val="accent5">
                  <a:lumMod val="75000"/>
                </a:schemeClr>
              </a:solidFill>
            </a:endParaRPr>
          </a:p>
          <a:p>
            <a:pPr lvl="1"/>
            <a:r>
              <a:rPr lang="en-US" dirty="0">
                <a:solidFill>
                  <a:schemeClr val="accent5">
                    <a:lumMod val="75000"/>
                  </a:schemeClr>
                </a:solidFill>
              </a:rPr>
              <a:t>	</a:t>
            </a:r>
          </a:p>
          <a:p>
            <a:pPr lvl="1"/>
            <a:r>
              <a:rPr lang="en-US" dirty="0">
                <a:solidFill>
                  <a:schemeClr val="accent5">
                    <a:lumMod val="75000"/>
                  </a:schemeClr>
                </a:solidFill>
              </a:rPr>
              <a:t>	</a:t>
            </a:r>
            <a:r>
              <a:rPr lang="en-US" dirty="0" err="1">
                <a:solidFill>
                  <a:schemeClr val="accent5">
                    <a:lumMod val="75000"/>
                  </a:schemeClr>
                </a:solidFill>
              </a:rPr>
              <a:t>mulitineString</a:t>
            </a:r>
            <a:r>
              <a:rPr lang="en-US" dirty="0"/>
              <a:t> = """This is the first line of the string,</a:t>
            </a:r>
            <a:br>
              <a:rPr lang="en-US" dirty="0"/>
            </a:br>
            <a:r>
              <a:rPr lang="en-US" dirty="0"/>
              <a:t>			and here is the second line,</a:t>
            </a:r>
            <a:br>
              <a:rPr lang="en-US" dirty="0"/>
            </a:br>
            <a:r>
              <a:rPr lang="en-US" dirty="0"/>
              <a:t>			and here is the third and final line.""“</a:t>
            </a:r>
          </a:p>
          <a:p>
            <a:pPr lvl="1"/>
            <a:r>
              <a:rPr lang="en-US" dirty="0">
                <a:solidFill>
                  <a:schemeClr val="accent5">
                    <a:lumMod val="75000"/>
                  </a:schemeClr>
                </a:solidFill>
              </a:rPr>
              <a:t>	print(</a:t>
            </a:r>
            <a:r>
              <a:rPr lang="en-US" dirty="0" err="1">
                <a:solidFill>
                  <a:schemeClr val="accent5">
                    <a:lumMod val="75000"/>
                  </a:schemeClr>
                </a:solidFill>
              </a:rPr>
              <a:t>multilineString</a:t>
            </a:r>
            <a:r>
              <a:rPr lang="en-US" dirty="0">
                <a:solidFill>
                  <a:schemeClr val="accent5">
                    <a:lumMod val="75000"/>
                  </a:schemeClr>
                </a:solidFill>
              </a:rPr>
              <a:t>)</a:t>
            </a:r>
          </a:p>
          <a:p>
            <a:pPr lvl="1"/>
            <a:r>
              <a:rPr lang="en-US" dirty="0">
                <a:solidFill>
                  <a:schemeClr val="accent5">
                    <a:lumMod val="75000"/>
                  </a:schemeClr>
                </a:solidFill>
              </a:rPr>
              <a:t>	</a:t>
            </a:r>
          </a:p>
          <a:p>
            <a:pPr lvl="1"/>
            <a:endParaRPr lang="en-US" dirty="0">
              <a:solidFill>
                <a:schemeClr val="accent5">
                  <a:lumMod val="75000"/>
                </a:schemeClr>
              </a:solidFill>
            </a:endParaRPr>
          </a:p>
          <a:p>
            <a:pPr lvl="1"/>
            <a:r>
              <a:rPr lang="en-US" dirty="0">
                <a:solidFill>
                  <a:schemeClr val="accent5">
                    <a:lumMod val="75000"/>
                  </a:schemeClr>
                </a:solidFill>
              </a:rPr>
              <a:t>	“”” this is a multiline comment</a:t>
            </a:r>
          </a:p>
          <a:p>
            <a:pPr lvl="1"/>
            <a:r>
              <a:rPr lang="en-US" dirty="0">
                <a:solidFill>
                  <a:schemeClr val="accent5">
                    <a:lumMod val="75000"/>
                  </a:schemeClr>
                </a:solidFill>
              </a:rPr>
              <a:t>	       the comment ends here”””</a:t>
            </a:r>
          </a:p>
          <a:p>
            <a:pPr lvl="1"/>
            <a:endParaRPr lang="en-US" dirty="0">
              <a:solidFill>
                <a:schemeClr val="accent5">
                  <a:lumMod val="75000"/>
                </a:schemeClr>
              </a:solidFill>
            </a:endParaRPr>
          </a:p>
        </p:txBody>
      </p:sp>
    </p:spTree>
    <p:extLst>
      <p:ext uri="{BB962C8B-B14F-4D97-AF65-F5344CB8AC3E}">
        <p14:creationId xmlns:p14="http://schemas.microsoft.com/office/powerpoint/2010/main" val="2676903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String </a:t>
            </a:r>
            <a:r>
              <a:rPr lang="en-US" sz="4000" dirty="0" err="1"/>
              <a:t>Cont</a:t>
            </a:r>
            <a:r>
              <a:rPr lang="en-US" sz="4000" dirty="0"/>
              <a:t>…</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
        <p:nvSpPr>
          <p:cNvPr id="2" name="Rectangle 1">
            <a:extLst>
              <a:ext uri="{FF2B5EF4-FFF2-40B4-BE49-F238E27FC236}">
                <a16:creationId xmlns:a16="http://schemas.microsoft.com/office/drawing/2014/main" id="{0366835F-2685-4E6D-BDE1-685C91ABA719}"/>
              </a:ext>
            </a:extLst>
          </p:cNvPr>
          <p:cNvSpPr/>
          <p:nvPr/>
        </p:nvSpPr>
        <p:spPr>
          <a:xfrm>
            <a:off x="729927" y="1625259"/>
            <a:ext cx="2233304" cy="923330"/>
          </a:xfrm>
          <a:prstGeom prst="rect">
            <a:avLst/>
          </a:prstGeom>
        </p:spPr>
        <p:txBody>
          <a:bodyPr wrap="none">
            <a:spAutoFit/>
          </a:bodyPr>
          <a:lstStyle/>
          <a:p>
            <a:r>
              <a:rPr lang="en-US" dirty="0">
                <a:solidFill>
                  <a:srgbClr val="000000"/>
                </a:solidFill>
                <a:latin typeface="Segoe UI" panose="020B0502040204020203" pitchFamily="34" charset="0"/>
              </a:rPr>
              <a:t>Indexing and Slicing</a:t>
            </a:r>
          </a:p>
          <a:p>
            <a:endParaRPr lang="en-US" dirty="0">
              <a:solidFill>
                <a:srgbClr val="000000"/>
              </a:solidFill>
              <a:latin typeface="Segoe UI" panose="020B0502040204020203" pitchFamily="34" charset="0"/>
            </a:endParaRPr>
          </a:p>
          <a:p>
            <a:r>
              <a:rPr lang="en-US" dirty="0">
                <a:solidFill>
                  <a:srgbClr val="000000"/>
                </a:solidFill>
                <a:latin typeface="Segoe UI" panose="020B0502040204020203" pitchFamily="34" charset="0"/>
              </a:rPr>
              <a:t>Negative index</a:t>
            </a:r>
            <a:endParaRPr lang="en-US" dirty="0"/>
          </a:p>
        </p:txBody>
      </p:sp>
      <p:sp>
        <p:nvSpPr>
          <p:cNvPr id="5" name="Rectangle 4">
            <a:extLst>
              <a:ext uri="{FF2B5EF4-FFF2-40B4-BE49-F238E27FC236}">
                <a16:creationId xmlns:a16="http://schemas.microsoft.com/office/drawing/2014/main" id="{6986A846-F0E8-4A30-9B7E-B028D756959C}"/>
              </a:ext>
            </a:extLst>
          </p:cNvPr>
          <p:cNvSpPr/>
          <p:nvPr/>
        </p:nvSpPr>
        <p:spPr>
          <a:xfrm>
            <a:off x="729927" y="2854165"/>
            <a:ext cx="6096000" cy="2308324"/>
          </a:xfrm>
          <a:prstGeom prst="rect">
            <a:avLst/>
          </a:prstGeom>
        </p:spPr>
        <p:txBody>
          <a:bodyPr>
            <a:spAutoFit/>
          </a:bodyPr>
          <a:lstStyle/>
          <a:p>
            <a:r>
              <a:rPr lang="en-US" dirty="0">
                <a:solidFill>
                  <a:srgbClr val="000000"/>
                </a:solidFill>
                <a:latin typeface="Consolas" panose="020B0609020204030204" pitchFamily="49" charset="0"/>
              </a:rPr>
              <a:t>a = </a:t>
            </a:r>
            <a:r>
              <a:rPr lang="en-US" dirty="0">
                <a:solidFill>
                  <a:srgbClr val="A52A2A"/>
                </a:solidFill>
                <a:latin typeface="Consolas" panose="020B0609020204030204" pitchFamily="49" charset="0"/>
              </a:rPr>
              <a:t>“Game of programming"</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a:t>
            </a:r>
            <a:r>
              <a:rPr lang="en-US" dirty="0">
                <a:solidFill>
                  <a:srgbClr val="FF0000"/>
                </a:solidFill>
                <a:latin typeface="Consolas" panose="020B0609020204030204" pitchFamily="49" charset="0"/>
              </a:rPr>
              <a:t>3</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8</a:t>
            </a:r>
            <a:r>
              <a:rPr lang="en-US" dirty="0">
                <a:solidFill>
                  <a:srgbClr val="000000"/>
                </a:solidFill>
                <a:latin typeface="Consolas" panose="020B0609020204030204" pitchFamily="49" charset="0"/>
              </a:rPr>
              <a:t>])</a:t>
            </a:r>
          </a:p>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a:t>
            </a:r>
            <a:r>
              <a:rPr lang="en-US" dirty="0">
                <a:solidFill>
                  <a:srgbClr val="FF0000"/>
                </a:solidFill>
                <a:latin typeface="Consolas" panose="020B0609020204030204" pitchFamily="49" charset="0"/>
              </a:rPr>
              <a:t>-8</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-3</a:t>
            </a:r>
            <a:r>
              <a:rPr lang="en-US" dirty="0">
                <a:solidFill>
                  <a:srgbClr val="000000"/>
                </a:solidFill>
                <a:latin typeface="Consolas" panose="020B0609020204030204" pitchFamily="49" charset="0"/>
              </a:rPr>
              <a:t>])</a:t>
            </a:r>
          </a:p>
          <a:p>
            <a:endParaRPr lang="en-US" dirty="0"/>
          </a:p>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len</a:t>
            </a:r>
            <a:r>
              <a:rPr lang="en-US" dirty="0">
                <a:solidFill>
                  <a:srgbClr val="000000"/>
                </a:solidFill>
                <a:latin typeface="Consolas" panose="020B0609020204030204" pitchFamily="49" charset="0"/>
              </a:rPr>
              <a:t>(a))</a:t>
            </a:r>
          </a:p>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len</a:t>
            </a:r>
            <a:r>
              <a:rPr lang="en-US" dirty="0">
                <a:solidFill>
                  <a:srgbClr val="000000"/>
                </a:solidFill>
                <a:latin typeface="Consolas" panose="020B0609020204030204" pitchFamily="49" charset="0"/>
              </a:rPr>
              <a:t>(a[3:8]))</a:t>
            </a:r>
          </a:p>
          <a:p>
            <a:endParaRPr lang="en-US" dirty="0"/>
          </a:p>
          <a:p>
            <a:endParaRPr lang="en-US" dirty="0"/>
          </a:p>
        </p:txBody>
      </p:sp>
    </p:spTree>
    <p:extLst>
      <p:ext uri="{BB962C8B-B14F-4D97-AF65-F5344CB8AC3E}">
        <p14:creationId xmlns:p14="http://schemas.microsoft.com/office/powerpoint/2010/main" val="1026993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String </a:t>
            </a:r>
            <a:r>
              <a:rPr lang="en-US" sz="4000" dirty="0" err="1"/>
              <a:t>Cont</a:t>
            </a:r>
            <a:r>
              <a:rPr lang="en-US" sz="4000" dirty="0"/>
              <a:t>…</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
        <p:nvSpPr>
          <p:cNvPr id="3" name="Rectangle 2">
            <a:extLst>
              <a:ext uri="{FF2B5EF4-FFF2-40B4-BE49-F238E27FC236}">
                <a16:creationId xmlns:a16="http://schemas.microsoft.com/office/drawing/2014/main" id="{D35191DA-3B02-498B-8F37-16D354353E49}"/>
              </a:ext>
            </a:extLst>
          </p:cNvPr>
          <p:cNvSpPr/>
          <p:nvPr/>
        </p:nvSpPr>
        <p:spPr>
          <a:xfrm>
            <a:off x="581636" y="1075699"/>
            <a:ext cx="8746922" cy="646331"/>
          </a:xfrm>
          <a:prstGeom prst="rect">
            <a:avLst/>
          </a:prstGeom>
        </p:spPr>
        <p:txBody>
          <a:bodyPr wrap="square">
            <a:spAutoFit/>
          </a:bodyPr>
          <a:lstStyle/>
          <a:p>
            <a:r>
              <a:rPr lang="en-US" dirty="0">
                <a:solidFill>
                  <a:srgbClr val="000000"/>
                </a:solidFill>
                <a:latin typeface="Consolas" panose="020B0609020204030204" pitchFamily="49" charset="0"/>
              </a:rPr>
              <a:t>a = </a:t>
            </a:r>
            <a:r>
              <a:rPr lang="en-US" dirty="0">
                <a:solidFill>
                  <a:srgbClr val="A52A2A"/>
                </a:solidFill>
                <a:latin typeface="Consolas" panose="020B0609020204030204" pitchFamily="49" charset="0"/>
              </a:rPr>
              <a:t>"      A lot OF Spaces at The     </a:t>
            </a:r>
            <a:r>
              <a:rPr lang="en-US" dirty="0" err="1">
                <a:solidFill>
                  <a:srgbClr val="A52A2A"/>
                </a:solidFill>
                <a:latin typeface="Consolas" panose="020B0609020204030204" pitchFamily="49" charset="0"/>
              </a:rPr>
              <a:t>beGinning</a:t>
            </a:r>
            <a:r>
              <a:rPr lang="en-US" dirty="0">
                <a:solidFill>
                  <a:srgbClr val="A52A2A"/>
                </a:solidFill>
                <a:latin typeface="Consolas" panose="020B0609020204030204" pitchFamily="49" charset="0"/>
              </a:rPr>
              <a:t> and end     "</a:t>
            </a:r>
            <a:br>
              <a:rPr lang="en-US" dirty="0"/>
            </a:br>
            <a:r>
              <a:rPr lang="en-US" dirty="0">
                <a:solidFill>
                  <a:srgbClr val="0000CD"/>
                </a:solidFill>
                <a:latin typeface="Consolas" panose="020B0609020204030204" pitchFamily="49" charset="0"/>
              </a:rPr>
              <a:t>b = </a:t>
            </a:r>
            <a:r>
              <a:rPr lang="en-US" dirty="0" err="1">
                <a:solidFill>
                  <a:srgbClr val="000000"/>
                </a:solidFill>
                <a:latin typeface="Consolas" panose="020B0609020204030204" pitchFamily="49" charset="0"/>
              </a:rPr>
              <a:t>a.strip</a:t>
            </a:r>
            <a:r>
              <a:rPr lang="en-US" dirty="0">
                <a:solidFill>
                  <a:srgbClr val="000000"/>
                </a:solidFill>
                <a:latin typeface="Consolas" panose="020B0609020204030204" pitchFamily="49" charset="0"/>
              </a:rPr>
              <a:t>()</a:t>
            </a:r>
            <a:endParaRPr lang="en-US" dirty="0"/>
          </a:p>
        </p:txBody>
      </p:sp>
      <p:sp>
        <p:nvSpPr>
          <p:cNvPr id="6" name="Rectangle 5">
            <a:extLst>
              <a:ext uri="{FF2B5EF4-FFF2-40B4-BE49-F238E27FC236}">
                <a16:creationId xmlns:a16="http://schemas.microsoft.com/office/drawing/2014/main" id="{4520A3D8-3076-40D3-AC93-D711C432338F}"/>
              </a:ext>
            </a:extLst>
          </p:cNvPr>
          <p:cNvSpPr/>
          <p:nvPr/>
        </p:nvSpPr>
        <p:spPr>
          <a:xfrm>
            <a:off x="581636" y="1666533"/>
            <a:ext cx="2210862" cy="369332"/>
          </a:xfrm>
          <a:prstGeom prst="rect">
            <a:avLst/>
          </a:prstGeom>
        </p:spPr>
        <p:txBody>
          <a:bodyPr wrap="none">
            <a:spAutoFit/>
          </a:bodyPr>
          <a:lstStyle/>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b.lower</a:t>
            </a:r>
            <a:r>
              <a:rPr lang="en-US" dirty="0">
                <a:solidFill>
                  <a:srgbClr val="000000"/>
                </a:solidFill>
                <a:latin typeface="Consolas" panose="020B0609020204030204" pitchFamily="49" charset="0"/>
              </a:rPr>
              <a:t>())</a:t>
            </a:r>
            <a:endParaRPr lang="en-US" dirty="0"/>
          </a:p>
        </p:txBody>
      </p:sp>
      <p:sp>
        <p:nvSpPr>
          <p:cNvPr id="7" name="Rectangle 6">
            <a:extLst>
              <a:ext uri="{FF2B5EF4-FFF2-40B4-BE49-F238E27FC236}">
                <a16:creationId xmlns:a16="http://schemas.microsoft.com/office/drawing/2014/main" id="{4D6C1A57-0B3B-4A54-8812-36B4334CDD12}"/>
              </a:ext>
            </a:extLst>
          </p:cNvPr>
          <p:cNvSpPr/>
          <p:nvPr/>
        </p:nvSpPr>
        <p:spPr>
          <a:xfrm>
            <a:off x="581636" y="2035865"/>
            <a:ext cx="2210862" cy="369332"/>
          </a:xfrm>
          <a:prstGeom prst="rect">
            <a:avLst/>
          </a:prstGeom>
        </p:spPr>
        <p:txBody>
          <a:bodyPr wrap="none">
            <a:spAutoFit/>
          </a:bodyPr>
          <a:lstStyle/>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b.upper</a:t>
            </a:r>
            <a:r>
              <a:rPr lang="en-US" dirty="0">
                <a:solidFill>
                  <a:srgbClr val="000000"/>
                </a:solidFill>
                <a:latin typeface="Consolas" panose="020B0609020204030204" pitchFamily="49" charset="0"/>
              </a:rPr>
              <a:t>())</a:t>
            </a:r>
            <a:endParaRPr lang="en-US" dirty="0"/>
          </a:p>
        </p:txBody>
      </p:sp>
      <p:sp>
        <p:nvSpPr>
          <p:cNvPr id="8" name="Rectangle 7">
            <a:extLst>
              <a:ext uri="{FF2B5EF4-FFF2-40B4-BE49-F238E27FC236}">
                <a16:creationId xmlns:a16="http://schemas.microsoft.com/office/drawing/2014/main" id="{796E72C4-9C62-40F3-8A4E-FA4C3B61AD34}"/>
              </a:ext>
            </a:extLst>
          </p:cNvPr>
          <p:cNvSpPr/>
          <p:nvPr/>
        </p:nvSpPr>
        <p:spPr>
          <a:xfrm>
            <a:off x="581636" y="2349700"/>
            <a:ext cx="3477234" cy="369332"/>
          </a:xfrm>
          <a:prstGeom prst="rect">
            <a:avLst/>
          </a:prstGeom>
        </p:spPr>
        <p:txBody>
          <a:bodyPr wrap="none">
            <a:spAutoFit/>
          </a:bodyPr>
          <a:lstStyle/>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a.replace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endParaRPr lang="en-US" dirty="0"/>
          </a:p>
        </p:txBody>
      </p:sp>
      <p:sp>
        <p:nvSpPr>
          <p:cNvPr id="9" name="Rectangle 8">
            <a:extLst>
              <a:ext uri="{FF2B5EF4-FFF2-40B4-BE49-F238E27FC236}">
                <a16:creationId xmlns:a16="http://schemas.microsoft.com/office/drawing/2014/main" id="{BBECA8E0-085A-4CA2-9A73-EDA3197FF09D}"/>
              </a:ext>
            </a:extLst>
          </p:cNvPr>
          <p:cNvSpPr/>
          <p:nvPr/>
        </p:nvSpPr>
        <p:spPr>
          <a:xfrm>
            <a:off x="580599" y="2778664"/>
            <a:ext cx="9359001" cy="369332"/>
          </a:xfrm>
          <a:prstGeom prst="rect">
            <a:avLst/>
          </a:prstGeom>
        </p:spPr>
        <p:txBody>
          <a:bodyPr wrap="square">
            <a:spAutoFit/>
          </a:bodyPr>
          <a:lstStyle/>
          <a:p>
            <a:r>
              <a:rPr lang="en-US" dirty="0">
                <a:solidFill>
                  <a:srgbClr val="0000CD"/>
                </a:solidFill>
                <a:latin typeface="Consolas" panose="020B0609020204030204" pitchFamily="49" charset="0"/>
              </a:rPr>
              <a:t>L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game,and,no".split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returns List (We will see Lists later on)</a:t>
            </a:r>
            <a:endParaRPr lang="en-US" dirty="0"/>
          </a:p>
        </p:txBody>
      </p:sp>
      <p:sp>
        <p:nvSpPr>
          <p:cNvPr id="10" name="Rectangle 9">
            <a:extLst>
              <a:ext uri="{FF2B5EF4-FFF2-40B4-BE49-F238E27FC236}">
                <a16:creationId xmlns:a16="http://schemas.microsoft.com/office/drawing/2014/main" id="{8839E892-713D-4B7A-9FC9-EA8F34F44365}"/>
              </a:ext>
            </a:extLst>
          </p:cNvPr>
          <p:cNvSpPr/>
          <p:nvPr/>
        </p:nvSpPr>
        <p:spPr>
          <a:xfrm>
            <a:off x="581636" y="3244334"/>
            <a:ext cx="3857146" cy="369332"/>
          </a:xfrm>
          <a:prstGeom prst="rect">
            <a:avLst/>
          </a:prstGeom>
        </p:spPr>
        <p:txBody>
          <a:bodyPr wrap="none">
            <a:spAutoFit/>
          </a:bodyPr>
          <a:lstStyle/>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t>
            </a:r>
            <a:r>
              <a:rPr lang="en-US" dirty="0">
                <a:solidFill>
                  <a:srgbClr val="000000"/>
                </a:solidFill>
                <a:latin typeface="Consolas" panose="020B0609020204030204" pitchFamily="49" charset="0"/>
              </a:rPr>
              <a:t> in </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asdfaatdea</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endParaRPr lang="en-US" dirty="0"/>
          </a:p>
        </p:txBody>
      </p:sp>
      <p:sp>
        <p:nvSpPr>
          <p:cNvPr id="12" name="Rectangle 11">
            <a:extLst>
              <a:ext uri="{FF2B5EF4-FFF2-40B4-BE49-F238E27FC236}">
                <a16:creationId xmlns:a16="http://schemas.microsoft.com/office/drawing/2014/main" id="{4BE26D78-20D2-434B-B774-999B19D1CF9E}"/>
              </a:ext>
            </a:extLst>
          </p:cNvPr>
          <p:cNvSpPr/>
          <p:nvPr/>
        </p:nvSpPr>
        <p:spPr>
          <a:xfrm>
            <a:off x="580599" y="3665347"/>
            <a:ext cx="4363695" cy="369332"/>
          </a:xfrm>
          <a:prstGeom prst="rect">
            <a:avLst/>
          </a:prstGeom>
        </p:spPr>
        <p:txBody>
          <a:bodyPr wrap="none">
            <a:spAutoFit/>
          </a:bodyPr>
          <a:lstStyle/>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t>
            </a:r>
            <a:r>
              <a:rPr lang="en-US" dirty="0">
                <a:solidFill>
                  <a:srgbClr val="000000"/>
                </a:solidFill>
                <a:latin typeface="Consolas" panose="020B0609020204030204" pitchFamily="49" charset="0"/>
              </a:rPr>
              <a:t> not in </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asdfaatdea</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a:t>
            </a:r>
            <a:endParaRPr lang="en-US" dirty="0"/>
          </a:p>
        </p:txBody>
      </p:sp>
      <p:sp>
        <p:nvSpPr>
          <p:cNvPr id="13" name="Rectangle 12">
            <a:extLst>
              <a:ext uri="{FF2B5EF4-FFF2-40B4-BE49-F238E27FC236}">
                <a16:creationId xmlns:a16="http://schemas.microsoft.com/office/drawing/2014/main" id="{98888A88-8057-4FD1-8E91-A152A33C9E90}"/>
              </a:ext>
            </a:extLst>
          </p:cNvPr>
          <p:cNvSpPr/>
          <p:nvPr/>
        </p:nvSpPr>
        <p:spPr>
          <a:xfrm>
            <a:off x="580599" y="4139704"/>
            <a:ext cx="7858726" cy="369332"/>
          </a:xfrm>
          <a:prstGeom prst="rect">
            <a:avLst/>
          </a:prstGeom>
        </p:spPr>
        <p:txBody>
          <a:bodyPr wrap="square">
            <a:spAutoFit/>
          </a:bodyPr>
          <a:lstStyle/>
          <a:p>
            <a:r>
              <a:rPr lang="en-US" dirty="0">
                <a:solidFill>
                  <a:srgbClr val="A52A2A"/>
                </a:solidFill>
                <a:latin typeface="Consolas" panose="020B0609020204030204" pitchFamily="49" charset="0"/>
              </a:rPr>
              <a:t>"We are learning \"</a:t>
            </a:r>
            <a:r>
              <a:rPr lang="en-US" dirty="0">
                <a:solidFill>
                  <a:srgbClr val="000000"/>
                </a:solidFill>
                <a:latin typeface="Consolas" panose="020B0609020204030204" pitchFamily="49" charset="0"/>
              </a:rPr>
              <a:t>Strings\</a:t>
            </a:r>
            <a:r>
              <a:rPr lang="en-US" dirty="0">
                <a:solidFill>
                  <a:srgbClr val="A52A2A"/>
                </a:solidFill>
                <a:latin typeface="Consolas" panose="020B0609020204030204" pitchFamily="49" charset="0"/>
              </a:rPr>
              <a:t>" here."</a:t>
            </a:r>
            <a:endParaRPr lang="en-US" dirty="0"/>
          </a:p>
        </p:txBody>
      </p:sp>
      <p:sp>
        <p:nvSpPr>
          <p:cNvPr id="15" name="Rectangle 14">
            <a:extLst>
              <a:ext uri="{FF2B5EF4-FFF2-40B4-BE49-F238E27FC236}">
                <a16:creationId xmlns:a16="http://schemas.microsoft.com/office/drawing/2014/main" id="{C548F7C3-3D4E-4D20-A388-971C3F66E706}"/>
              </a:ext>
            </a:extLst>
          </p:cNvPr>
          <p:cNvSpPr/>
          <p:nvPr/>
        </p:nvSpPr>
        <p:spPr>
          <a:xfrm>
            <a:off x="573608" y="4468273"/>
            <a:ext cx="7858726" cy="369332"/>
          </a:xfrm>
          <a:prstGeom prst="rect">
            <a:avLst/>
          </a:prstGeom>
        </p:spPr>
        <p:txBody>
          <a:bodyPr wrap="square">
            <a:spAutoFit/>
          </a:bodyPr>
          <a:lstStyle/>
          <a:p>
            <a:r>
              <a:rPr lang="en-US" dirty="0">
                <a:solidFill>
                  <a:srgbClr val="A52A2A"/>
                </a:solidFill>
                <a:latin typeface="Consolas" panose="020B0609020204030204" pitchFamily="49" charset="0"/>
              </a:rPr>
              <a:t>‘We are learning "</a:t>
            </a:r>
            <a:r>
              <a:rPr lang="en-US" dirty="0">
                <a:solidFill>
                  <a:srgbClr val="000000"/>
                </a:solidFill>
                <a:latin typeface="Consolas" panose="020B0609020204030204" pitchFamily="49" charset="0"/>
              </a:rPr>
              <a:t>Strings</a:t>
            </a:r>
            <a:r>
              <a:rPr lang="en-US" dirty="0">
                <a:solidFill>
                  <a:srgbClr val="A52A2A"/>
                </a:solidFill>
                <a:latin typeface="Consolas" panose="020B0609020204030204" pitchFamily="49" charset="0"/>
              </a:rPr>
              <a:t>" here.’</a:t>
            </a:r>
            <a:endParaRPr lang="en-US" dirty="0"/>
          </a:p>
        </p:txBody>
      </p:sp>
      <p:sp>
        <p:nvSpPr>
          <p:cNvPr id="16" name="Rectangle 15">
            <a:extLst>
              <a:ext uri="{FF2B5EF4-FFF2-40B4-BE49-F238E27FC236}">
                <a16:creationId xmlns:a16="http://schemas.microsoft.com/office/drawing/2014/main" id="{FA00A61B-F1FB-4BF9-89B8-9F33CBC8B905}"/>
              </a:ext>
            </a:extLst>
          </p:cNvPr>
          <p:cNvSpPr/>
          <p:nvPr/>
        </p:nvSpPr>
        <p:spPr>
          <a:xfrm>
            <a:off x="633368" y="4982255"/>
            <a:ext cx="3097323" cy="369332"/>
          </a:xfrm>
          <a:prstGeom prst="rect">
            <a:avLst/>
          </a:prstGeom>
        </p:spPr>
        <p:txBody>
          <a:bodyPr wrap="none">
            <a:spAutoFit/>
          </a:bodyPr>
          <a:lstStyle/>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“c:\drive\name” </a:t>
            </a:r>
            <a:r>
              <a:rPr lang="en-US" dirty="0">
                <a:solidFill>
                  <a:srgbClr val="000000"/>
                </a:solidFill>
                <a:latin typeface="Consolas" panose="020B0609020204030204" pitchFamily="49" charset="0"/>
              </a:rPr>
              <a:t>)</a:t>
            </a:r>
            <a:endParaRPr lang="en-US" dirty="0"/>
          </a:p>
        </p:txBody>
      </p:sp>
      <p:sp>
        <p:nvSpPr>
          <p:cNvPr id="17" name="Rectangle 16">
            <a:extLst>
              <a:ext uri="{FF2B5EF4-FFF2-40B4-BE49-F238E27FC236}">
                <a16:creationId xmlns:a16="http://schemas.microsoft.com/office/drawing/2014/main" id="{8FCC6B03-236A-499D-B2B9-696A5251E137}"/>
              </a:ext>
            </a:extLst>
          </p:cNvPr>
          <p:cNvSpPr/>
          <p:nvPr/>
        </p:nvSpPr>
        <p:spPr>
          <a:xfrm>
            <a:off x="651544" y="5461826"/>
            <a:ext cx="3223959" cy="369332"/>
          </a:xfrm>
          <a:prstGeom prst="rect">
            <a:avLst/>
          </a:prstGeom>
        </p:spPr>
        <p:txBody>
          <a:bodyPr wrap="none">
            <a:spAutoFit/>
          </a:bodyPr>
          <a:lstStyle/>
          <a:p>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A52A2A"/>
                </a:solidFill>
                <a:latin typeface="Consolas" panose="020B0609020204030204" pitchFamily="49" charset="0"/>
              </a:rPr>
              <a:t>r”c</a:t>
            </a:r>
            <a:r>
              <a:rPr lang="en-US" dirty="0">
                <a:solidFill>
                  <a:srgbClr val="A52A2A"/>
                </a:solidFill>
                <a:latin typeface="Consolas" panose="020B0609020204030204" pitchFamily="49" charset="0"/>
              </a:rPr>
              <a:t>:\drive\name” </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07807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EBC9FED-3185-4238-B99D-A01BDFA2E8E8}"/>
              </a:ext>
            </a:extLst>
          </p:cNvPr>
          <p:cNvSpPr>
            <a:spLocks noGrp="1"/>
          </p:cNvSpPr>
          <p:nvPr>
            <p:ph type="title"/>
          </p:nvPr>
        </p:nvSpPr>
        <p:spPr>
          <a:xfrm>
            <a:off x="1231134" y="218114"/>
            <a:ext cx="9729732" cy="696377"/>
          </a:xfrm>
        </p:spPr>
        <p:txBody>
          <a:bodyPr>
            <a:normAutofit/>
          </a:bodyPr>
          <a:lstStyle/>
          <a:p>
            <a:r>
              <a:rPr lang="en-US" sz="4000" dirty="0"/>
              <a:t>Why Python?</a:t>
            </a:r>
          </a:p>
        </p:txBody>
      </p:sp>
      <p:pic>
        <p:nvPicPr>
          <p:cNvPr id="4" name="Picture 3">
            <a:extLst>
              <a:ext uri="{FF2B5EF4-FFF2-40B4-BE49-F238E27FC236}">
                <a16:creationId xmlns:a16="http://schemas.microsoft.com/office/drawing/2014/main" id="{7BC4135A-BFED-4165-9411-34DD41534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80" y="1404369"/>
            <a:ext cx="10655950" cy="4049261"/>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8368681-7E1C-4BA1-888A-3117BEEF7480}"/>
                  </a:ext>
                </a:extLst>
              </p14:cNvPr>
              <p14:cNvContentPartPr/>
              <p14:nvPr/>
            </p14:nvContentPartPr>
            <p14:xfrm>
              <a:off x="3201569" y="1250009"/>
              <a:ext cx="360" cy="360"/>
            </p14:xfrm>
          </p:contentPart>
        </mc:Choice>
        <mc:Fallback xmlns="">
          <p:pic>
            <p:nvPicPr>
              <p:cNvPr id="2" name="Ink 1">
                <a:extLst>
                  <a:ext uri="{FF2B5EF4-FFF2-40B4-BE49-F238E27FC236}">
                    <a16:creationId xmlns:a16="http://schemas.microsoft.com/office/drawing/2014/main" id="{58368681-7E1C-4BA1-888A-3117BEEF7480}"/>
                  </a:ext>
                </a:extLst>
              </p:cNvPr>
              <p:cNvPicPr/>
              <p:nvPr/>
            </p:nvPicPr>
            <p:blipFill>
              <a:blip r:embed="rId4"/>
              <a:stretch>
                <a:fillRect/>
              </a:stretch>
            </p:blipFill>
            <p:spPr>
              <a:xfrm>
                <a:off x="3183929" y="1232369"/>
                <a:ext cx="36000" cy="36000"/>
              </a:xfrm>
              <a:prstGeom prst="rect">
                <a:avLst/>
              </a:prstGeom>
            </p:spPr>
          </p:pic>
        </mc:Fallback>
      </mc:AlternateContent>
      <p:pic>
        <p:nvPicPr>
          <p:cNvPr id="5" name="Picture 4">
            <a:extLst>
              <a:ext uri="{FF2B5EF4-FFF2-40B4-BE49-F238E27FC236}">
                <a16:creationId xmlns:a16="http://schemas.microsoft.com/office/drawing/2014/main" id="{D7A51978-0326-47A4-AEDA-FE85124570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extLst>
      <p:ext uri="{BB962C8B-B14F-4D97-AF65-F5344CB8AC3E}">
        <p14:creationId xmlns:p14="http://schemas.microsoft.com/office/powerpoint/2010/main" val="3640046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Data Structures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
        <p:nvSpPr>
          <p:cNvPr id="2" name="Rectangle 1">
            <a:extLst>
              <a:ext uri="{FF2B5EF4-FFF2-40B4-BE49-F238E27FC236}">
                <a16:creationId xmlns:a16="http://schemas.microsoft.com/office/drawing/2014/main" id="{3170659C-A7E3-46F3-B086-24E0C2C357F0}"/>
              </a:ext>
            </a:extLst>
          </p:cNvPr>
          <p:cNvSpPr/>
          <p:nvPr/>
        </p:nvSpPr>
        <p:spPr>
          <a:xfrm>
            <a:off x="411061" y="1360437"/>
            <a:ext cx="11316748" cy="1200329"/>
          </a:xfrm>
          <a:prstGeom prst="rect">
            <a:avLst/>
          </a:prstGeom>
        </p:spPr>
        <p:txBody>
          <a:bodyPr wrap="square">
            <a:spAutoFit/>
          </a:bodyPr>
          <a:lstStyle/>
          <a:p>
            <a:pPr>
              <a:buFont typeface="Arial" panose="020B0604020202020204" pitchFamily="34" charset="0"/>
              <a:buChar char="•"/>
            </a:pPr>
            <a:r>
              <a:rPr lang="en-US" b="1" dirty="0">
                <a:solidFill>
                  <a:srgbClr val="000000"/>
                </a:solidFill>
                <a:latin typeface="Verdana" panose="020B0604030504040204" pitchFamily="34" charset="0"/>
              </a:rPr>
              <a:t>List</a:t>
            </a:r>
            <a:r>
              <a:rPr lang="en-US" dirty="0">
                <a:solidFill>
                  <a:srgbClr val="000000"/>
                </a:solidFill>
                <a:latin typeface="Verdana" panose="020B0604030504040204" pitchFamily="34" charset="0"/>
              </a:rPr>
              <a:t> 		Ordered, 	changeable, 			duplicates</a:t>
            </a:r>
          </a:p>
          <a:p>
            <a:pPr>
              <a:buFont typeface="Arial" panose="020B0604020202020204" pitchFamily="34" charset="0"/>
              <a:buChar char="•"/>
            </a:pPr>
            <a:r>
              <a:rPr lang="en-US" b="1" dirty="0">
                <a:solidFill>
                  <a:srgbClr val="000000"/>
                </a:solidFill>
                <a:latin typeface="Verdana" panose="020B0604030504040204" pitchFamily="34" charset="0"/>
              </a:rPr>
              <a:t>Tuple</a:t>
            </a:r>
            <a:r>
              <a:rPr lang="en-US" dirty="0">
                <a:solidFill>
                  <a:srgbClr val="000000"/>
                </a:solidFill>
                <a:latin typeface="Verdana" panose="020B0604030504040204" pitchFamily="34" charset="0"/>
              </a:rPr>
              <a:t> 		Ordered, 	unchangeable,			duplicates</a:t>
            </a:r>
          </a:p>
          <a:p>
            <a:pPr>
              <a:buFont typeface="Arial" panose="020B0604020202020204" pitchFamily="34" charset="0"/>
              <a:buChar char="•"/>
            </a:pPr>
            <a:r>
              <a:rPr lang="en-US" b="1" dirty="0">
                <a:solidFill>
                  <a:srgbClr val="000000"/>
                </a:solidFill>
                <a:latin typeface="Verdana" panose="020B0604030504040204" pitchFamily="34" charset="0"/>
              </a:rPr>
              <a:t>Set</a:t>
            </a:r>
            <a:r>
              <a:rPr lang="en-US" dirty="0">
                <a:solidFill>
                  <a:srgbClr val="000000"/>
                </a:solidFill>
                <a:latin typeface="Verdana" panose="020B0604030504040204" pitchFamily="34" charset="0"/>
              </a:rPr>
              <a:t> 		Unordered, 	unchangeable(but </a:t>
            </a:r>
            <a:r>
              <a:rPr lang="en-US" dirty="0">
                <a:solidFill>
                  <a:schemeClr val="accent5">
                    <a:lumMod val="75000"/>
                  </a:schemeClr>
                </a:solidFill>
                <a:latin typeface="Verdana" panose="020B0604030504040204" pitchFamily="34" charset="0"/>
              </a:rPr>
              <a:t>addable</a:t>
            </a:r>
            <a:r>
              <a:rPr lang="en-US" dirty="0">
                <a:solidFill>
                  <a:srgbClr val="000000"/>
                </a:solidFill>
                <a:latin typeface="Verdana" panose="020B0604030504040204" pitchFamily="34" charset="0"/>
              </a:rPr>
              <a:t>), 	no duplicates</a:t>
            </a:r>
          </a:p>
          <a:p>
            <a:pPr>
              <a:buFont typeface="Arial" panose="020B0604020202020204" pitchFamily="34" charset="0"/>
              <a:buChar char="•"/>
            </a:pPr>
            <a:r>
              <a:rPr lang="en-US" b="1" dirty="0">
                <a:solidFill>
                  <a:srgbClr val="000000"/>
                </a:solidFill>
                <a:latin typeface="Verdana" panose="020B0604030504040204" pitchFamily="34" charset="0"/>
              </a:rPr>
              <a:t>Dictionary</a:t>
            </a:r>
            <a:r>
              <a:rPr lang="en-US" dirty="0">
                <a:solidFill>
                  <a:srgbClr val="000000"/>
                </a:solidFill>
                <a:latin typeface="Verdana" panose="020B0604030504040204" pitchFamily="34" charset="0"/>
              </a:rPr>
              <a:t> 	Unordered, 	changeable,  			no duplicate</a:t>
            </a:r>
            <a:endParaRPr lang="en-US" b="0" i="0" u="none" strike="noStrike" dirty="0">
              <a:solidFill>
                <a:srgbClr val="000000"/>
              </a:solidFill>
              <a:effectLst/>
              <a:latin typeface="Verdana" panose="020B0604030504040204" pitchFamily="34" charset="0"/>
            </a:endParaRPr>
          </a:p>
        </p:txBody>
      </p:sp>
      <p:graphicFrame>
        <p:nvGraphicFramePr>
          <p:cNvPr id="5" name="Table 10">
            <a:extLst>
              <a:ext uri="{FF2B5EF4-FFF2-40B4-BE49-F238E27FC236}">
                <a16:creationId xmlns:a16="http://schemas.microsoft.com/office/drawing/2014/main" id="{82742790-5DB2-4C0D-88B3-55358FC9823E}"/>
              </a:ext>
            </a:extLst>
          </p:cNvPr>
          <p:cNvGraphicFramePr>
            <a:graphicFrameLocks noGrp="1"/>
          </p:cNvGraphicFramePr>
          <p:nvPr>
            <p:extLst>
              <p:ext uri="{D42A27DB-BD31-4B8C-83A1-F6EECF244321}">
                <p14:modId xmlns:p14="http://schemas.microsoft.com/office/powerpoint/2010/main" val="468274951"/>
              </p:ext>
            </p:extLst>
          </p:nvPr>
        </p:nvGraphicFramePr>
        <p:xfrm>
          <a:off x="520117" y="2908349"/>
          <a:ext cx="10058400" cy="3129280"/>
        </p:xfrm>
        <a:graphic>
          <a:graphicData uri="http://schemas.openxmlformats.org/drawingml/2006/table">
            <a:tbl>
              <a:tblPr firstRow="1" bandRow="1">
                <a:tableStyleId>{5C22544A-7EE6-4342-B048-85BDC9FD1C3A}</a:tableStyleId>
              </a:tblPr>
              <a:tblGrid>
                <a:gridCol w="2248816">
                  <a:extLst>
                    <a:ext uri="{9D8B030D-6E8A-4147-A177-3AD203B41FA5}">
                      <a16:colId xmlns:a16="http://schemas.microsoft.com/office/drawing/2014/main" val="4201053612"/>
                    </a:ext>
                  </a:extLst>
                </a:gridCol>
                <a:gridCol w="2233089">
                  <a:extLst>
                    <a:ext uri="{9D8B030D-6E8A-4147-A177-3AD203B41FA5}">
                      <a16:colId xmlns:a16="http://schemas.microsoft.com/office/drawing/2014/main" val="1861340955"/>
                    </a:ext>
                  </a:extLst>
                </a:gridCol>
                <a:gridCol w="2850073">
                  <a:extLst>
                    <a:ext uri="{9D8B030D-6E8A-4147-A177-3AD203B41FA5}">
                      <a16:colId xmlns:a16="http://schemas.microsoft.com/office/drawing/2014/main" val="1397216963"/>
                    </a:ext>
                  </a:extLst>
                </a:gridCol>
                <a:gridCol w="2726422">
                  <a:extLst>
                    <a:ext uri="{9D8B030D-6E8A-4147-A177-3AD203B41FA5}">
                      <a16:colId xmlns:a16="http://schemas.microsoft.com/office/drawing/2014/main" val="1594645899"/>
                    </a:ext>
                  </a:extLst>
                </a:gridCol>
              </a:tblGrid>
              <a:tr h="370840">
                <a:tc>
                  <a:txBody>
                    <a:bodyPr/>
                    <a:lstStyle/>
                    <a:p>
                      <a:r>
                        <a:rPr lang="en-US" dirty="0"/>
                        <a:t>List</a:t>
                      </a:r>
                    </a:p>
                  </a:txBody>
                  <a:tcPr/>
                </a:tc>
                <a:tc>
                  <a:txBody>
                    <a:bodyPr/>
                    <a:lstStyle/>
                    <a:p>
                      <a:r>
                        <a:rPr lang="en-US" dirty="0"/>
                        <a:t>Tuple</a:t>
                      </a:r>
                    </a:p>
                  </a:txBody>
                  <a:tcPr/>
                </a:tc>
                <a:tc>
                  <a:txBody>
                    <a:bodyPr/>
                    <a:lstStyle/>
                    <a:p>
                      <a:r>
                        <a:rPr lang="en-US" dirty="0"/>
                        <a:t>Set</a:t>
                      </a:r>
                    </a:p>
                  </a:txBody>
                  <a:tcPr/>
                </a:tc>
                <a:tc>
                  <a:txBody>
                    <a:bodyPr/>
                    <a:lstStyle/>
                    <a:p>
                      <a:r>
                        <a:rPr lang="en-US" dirty="0"/>
                        <a:t>Dictionary</a:t>
                      </a:r>
                    </a:p>
                  </a:txBody>
                  <a:tcPr/>
                </a:tc>
                <a:extLst>
                  <a:ext uri="{0D108BD9-81ED-4DB2-BD59-A6C34878D82A}">
                    <a16:rowId xmlns:a16="http://schemas.microsoft.com/office/drawing/2014/main" val="1275262527"/>
                  </a:ext>
                </a:extLst>
              </a:tr>
              <a:tr h="370840">
                <a:tc>
                  <a:txBody>
                    <a:bodyPr/>
                    <a:lstStyle/>
                    <a:p>
                      <a:r>
                        <a:rPr lang="en-US" sz="1800" b="0" i="0" u="none" strike="noStrike" kern="1200" dirty="0">
                          <a:solidFill>
                            <a:schemeClr val="dk1"/>
                          </a:solidFill>
                          <a:effectLst/>
                          <a:latin typeface="+mn-lt"/>
                          <a:ea typeface="+mn-ea"/>
                          <a:cs typeface="+mn-cs"/>
                        </a:rPr>
                        <a:t>L= [12, "banana", 5.3]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T= (12, "banana", 5.3)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S= {12, "banana", 5.3}</a:t>
                      </a:r>
                      <a:endParaRPr lang="en-US" dirty="0"/>
                    </a:p>
                  </a:txBody>
                  <a:tcPr/>
                </a:tc>
                <a:tc>
                  <a:txBody>
                    <a:bodyPr/>
                    <a:lstStyle/>
                    <a:p>
                      <a:r>
                        <a:rPr lang="en-US" dirty="0"/>
                        <a:t>D={“Val”:12,”name”:”Ban”}</a:t>
                      </a:r>
                    </a:p>
                  </a:txBody>
                  <a:tcPr/>
                </a:tc>
                <a:extLst>
                  <a:ext uri="{0D108BD9-81ED-4DB2-BD59-A6C34878D82A}">
                    <a16:rowId xmlns:a16="http://schemas.microsoft.com/office/drawing/2014/main" val="3572513260"/>
                  </a:ext>
                </a:extLst>
              </a:tr>
              <a:tr h="356600">
                <a:tc>
                  <a:txBody>
                    <a:bodyPr/>
                    <a:lstStyle/>
                    <a:p>
                      <a:r>
                        <a:rPr lang="en-US" dirty="0"/>
                        <a:t>L[1]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 in S</a:t>
                      </a:r>
                    </a:p>
                  </a:txBody>
                  <a:tcPr/>
                </a:tc>
                <a:tc>
                  <a:txBody>
                    <a:bodyPr/>
                    <a:lstStyle/>
                    <a:p>
                      <a:r>
                        <a:rPr lang="en-US" dirty="0"/>
                        <a:t>D[“Val”]</a:t>
                      </a:r>
                    </a:p>
                  </a:txBody>
                  <a:tcPr/>
                </a:tc>
                <a:extLst>
                  <a:ext uri="{0D108BD9-81ED-4DB2-BD59-A6C34878D82A}">
                    <a16:rowId xmlns:a16="http://schemas.microsoft.com/office/drawing/2014/main" val="3972014185"/>
                  </a:ext>
                </a:extLst>
              </a:tr>
              <a:tr h="370840">
                <a:tc>
                  <a:txBody>
                    <a:bodyPr/>
                    <a:lstStyle/>
                    <a:p>
                      <a:r>
                        <a:rPr lang="en-US" dirty="0"/>
                        <a:t>L = L + [“game”]</a:t>
                      </a:r>
                    </a:p>
                    <a:p>
                      <a:r>
                        <a:rPr lang="en-US" dirty="0"/>
                        <a:t>L[2] = “orange”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Immutable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T3 = T1+T2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S.add</a:t>
                      </a:r>
                      <a:r>
                        <a:rPr lang="en-US" dirty="0"/>
                        <a:t>(“new Item”)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S.update</a:t>
                      </a:r>
                      <a:r>
                        <a:rPr lang="en-US" dirty="0"/>
                        <a:t>({“</a:t>
                      </a:r>
                      <a:r>
                        <a:rPr lang="en-US" dirty="0" err="1"/>
                        <a:t>more”,”items</a:t>
                      </a:r>
                      <a:r>
                        <a:rPr lang="en-US" dirty="0"/>
                        <a:t>”})</a:t>
                      </a:r>
                    </a:p>
                  </a:txBody>
                  <a:tcPr/>
                </a:tc>
                <a:tc>
                  <a:txBody>
                    <a:bodyPr/>
                    <a:lstStyle/>
                    <a:p>
                      <a:r>
                        <a:rPr lang="en-US" dirty="0"/>
                        <a:t>D[“Val”] = </a:t>
                      </a:r>
                      <a:r>
                        <a:rPr lang="en-US" dirty="0" err="1"/>
                        <a:t>newValue</a:t>
                      </a:r>
                      <a:endParaRPr lang="en-US" dirty="0"/>
                    </a:p>
                    <a:p>
                      <a:r>
                        <a:rPr lang="en-US" dirty="0"/>
                        <a:t>D[“</a:t>
                      </a:r>
                      <a:r>
                        <a:rPr lang="en-US" dirty="0" err="1"/>
                        <a:t>newkey</a:t>
                      </a:r>
                      <a:r>
                        <a:rPr lang="en-US" dirty="0"/>
                        <a:t>”] = “</a:t>
                      </a:r>
                      <a:r>
                        <a:rPr lang="en-US" dirty="0" err="1"/>
                        <a:t>newVal</a:t>
                      </a:r>
                      <a:r>
                        <a:rPr lang="en-US" dirty="0"/>
                        <a:t>”</a:t>
                      </a:r>
                    </a:p>
                  </a:txBody>
                  <a:tcPr/>
                </a:tc>
                <a:extLst>
                  <a:ext uri="{0D108BD9-81ED-4DB2-BD59-A6C34878D82A}">
                    <a16:rowId xmlns:a16="http://schemas.microsoft.com/office/drawing/2014/main" val="3016506192"/>
                  </a:ext>
                </a:extLst>
              </a:tr>
              <a:tr h="370840">
                <a:tc>
                  <a:txBody>
                    <a:bodyPr/>
                    <a:lstStyle/>
                    <a:p>
                      <a:r>
                        <a:rPr lang="en-US" dirty="0"/>
                        <a:t>del L[1]</a:t>
                      </a:r>
                    </a:p>
                    <a:p>
                      <a:r>
                        <a:rPr lang="en-US" dirty="0"/>
                        <a:t>del 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Immutable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S.Remove</a:t>
                      </a:r>
                      <a:r>
                        <a:rPr lang="en-US" dirty="0"/>
                        <a:t>(“banana”)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 S</a:t>
                      </a:r>
                    </a:p>
                  </a:txBody>
                  <a:tcPr/>
                </a:tc>
                <a:tc>
                  <a:txBody>
                    <a:bodyPr/>
                    <a:lstStyle/>
                    <a:p>
                      <a:r>
                        <a:rPr lang="en-US" dirty="0"/>
                        <a:t>del D[“Val”]</a:t>
                      </a:r>
                    </a:p>
                    <a:p>
                      <a:r>
                        <a:rPr lang="en-US" dirty="0"/>
                        <a:t>del D</a:t>
                      </a:r>
                    </a:p>
                  </a:txBody>
                  <a:tcPr/>
                </a:tc>
                <a:extLst>
                  <a:ext uri="{0D108BD9-81ED-4DB2-BD59-A6C34878D82A}">
                    <a16:rowId xmlns:a16="http://schemas.microsoft.com/office/drawing/2014/main" val="2367320506"/>
                  </a:ext>
                </a:extLst>
              </a:tr>
              <a:tr h="370840">
                <a:tc>
                  <a:txBody>
                    <a:bodyPr/>
                    <a:lstStyle/>
                    <a:p>
                      <a:r>
                        <a:rPr lang="en-US" dirty="0"/>
                        <a:t>L2 = </a:t>
                      </a:r>
                      <a:r>
                        <a:rPr lang="en-US" dirty="0" err="1"/>
                        <a:t>L.copy</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T2 =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S2 = </a:t>
                      </a:r>
                      <a:r>
                        <a:rPr lang="en-US" dirty="0" err="1"/>
                        <a:t>S.copy</a:t>
                      </a:r>
                      <a:r>
                        <a:rPr lang="en-US" dirty="0"/>
                        <a:t>()</a:t>
                      </a:r>
                    </a:p>
                  </a:txBody>
                  <a:tcPr/>
                </a:tc>
                <a:tc>
                  <a:txBody>
                    <a:bodyPr/>
                    <a:lstStyle/>
                    <a:p>
                      <a:r>
                        <a:rPr lang="en-US" dirty="0"/>
                        <a:t>D2 = </a:t>
                      </a:r>
                      <a:r>
                        <a:rPr lang="en-US" dirty="0" err="1"/>
                        <a:t>D.copy</a:t>
                      </a:r>
                      <a:r>
                        <a:rPr lang="en-US" dirty="0"/>
                        <a:t>()</a:t>
                      </a:r>
                    </a:p>
                  </a:txBody>
                  <a:tcPr/>
                </a:tc>
                <a:extLst>
                  <a:ext uri="{0D108BD9-81ED-4DB2-BD59-A6C34878D82A}">
                    <a16:rowId xmlns:a16="http://schemas.microsoft.com/office/drawing/2014/main" val="716338219"/>
                  </a:ext>
                </a:extLst>
              </a:tr>
              <a:tr h="370840">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US" dirty="0"/>
                        <a:t>….</a:t>
                      </a:r>
                    </a:p>
                  </a:txBody>
                  <a:tcPr/>
                </a:tc>
                <a:extLst>
                  <a:ext uri="{0D108BD9-81ED-4DB2-BD59-A6C34878D82A}">
                    <a16:rowId xmlns:a16="http://schemas.microsoft.com/office/drawing/2014/main" val="2450167239"/>
                  </a:ext>
                </a:extLst>
              </a:tr>
            </a:tbl>
          </a:graphicData>
        </a:graphic>
      </p:graphicFrame>
    </p:spTree>
    <p:extLst>
      <p:ext uri="{BB962C8B-B14F-4D97-AF65-F5344CB8AC3E}">
        <p14:creationId xmlns:p14="http://schemas.microsoft.com/office/powerpoint/2010/main" val="2053456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Control Flow (If condition)</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3" name="Rectangle 2">
            <a:extLst>
              <a:ext uri="{FF2B5EF4-FFF2-40B4-BE49-F238E27FC236}">
                <a16:creationId xmlns:a16="http://schemas.microsoft.com/office/drawing/2014/main" id="{1863B836-D018-4B9F-9FB3-AD98BA057637}"/>
              </a:ext>
            </a:extLst>
          </p:cNvPr>
          <p:cNvSpPr/>
          <p:nvPr/>
        </p:nvSpPr>
        <p:spPr>
          <a:xfrm>
            <a:off x="4336410" y="1344200"/>
            <a:ext cx="5487099" cy="2308324"/>
          </a:xfrm>
          <a:prstGeom prst="rect">
            <a:avLst/>
          </a:prstGeom>
        </p:spPr>
        <p:txBody>
          <a:bodyPr wrap="square">
            <a:spAutoFit/>
          </a:bodyPr>
          <a:lstStyle/>
          <a:p>
            <a:r>
              <a:rPr lang="en-US" dirty="0">
                <a:solidFill>
                  <a:srgbClr val="000000"/>
                </a:solidFill>
                <a:highlight>
                  <a:srgbClr val="C0C0C0"/>
                </a:highlight>
                <a:latin typeface="Consolas" panose="020B0609020204030204" pitchFamily="49" charset="0"/>
              </a:rPr>
              <a:t>a = float(</a:t>
            </a:r>
            <a:r>
              <a:rPr lang="en-US" dirty="0">
                <a:solidFill>
                  <a:srgbClr val="FF0000"/>
                </a:solidFill>
                <a:highlight>
                  <a:srgbClr val="C0C0C0"/>
                </a:highlight>
                <a:latin typeface="Consolas" panose="020B0609020204030204" pitchFamily="49" charset="0"/>
              </a:rPr>
              <a:t>input(“Enter first number : ”))</a:t>
            </a:r>
            <a:br>
              <a:rPr lang="en-US" dirty="0">
                <a:highlight>
                  <a:srgbClr val="C0C0C0"/>
                </a:highlight>
              </a:rPr>
            </a:br>
            <a:r>
              <a:rPr lang="en-US" dirty="0">
                <a:solidFill>
                  <a:srgbClr val="000000"/>
                </a:solidFill>
                <a:highlight>
                  <a:srgbClr val="C0C0C0"/>
                </a:highlight>
                <a:latin typeface="Consolas" panose="020B0609020204030204" pitchFamily="49" charset="0"/>
              </a:rPr>
              <a:t>b = float(</a:t>
            </a:r>
            <a:r>
              <a:rPr lang="en-US" dirty="0">
                <a:solidFill>
                  <a:srgbClr val="FF0000"/>
                </a:solidFill>
                <a:highlight>
                  <a:srgbClr val="C0C0C0"/>
                </a:highlight>
                <a:latin typeface="Consolas" panose="020B0609020204030204" pitchFamily="49" charset="0"/>
              </a:rPr>
              <a:t>input(“Enter second number : ”))</a:t>
            </a:r>
          </a:p>
          <a:p>
            <a:r>
              <a:rPr lang="en-US" dirty="0">
                <a:solidFill>
                  <a:srgbClr val="0000CD"/>
                </a:solidFill>
                <a:highlight>
                  <a:srgbClr val="C0C0C0"/>
                </a:highlight>
                <a:latin typeface="Consolas" panose="020B0609020204030204" pitchFamily="49" charset="0"/>
              </a:rPr>
              <a:t>if</a:t>
            </a:r>
            <a:r>
              <a:rPr lang="en-US" dirty="0">
                <a:solidFill>
                  <a:srgbClr val="000000"/>
                </a:solidFill>
                <a:highlight>
                  <a:srgbClr val="C0C0C0"/>
                </a:highlight>
                <a:latin typeface="Consolas" panose="020B0609020204030204" pitchFamily="49" charset="0"/>
              </a:rPr>
              <a:t> b &gt; a:</a:t>
            </a:r>
            <a:br>
              <a:rPr lang="en-US" dirty="0">
                <a:highlight>
                  <a:srgbClr val="C0C0C0"/>
                </a:highlight>
              </a:rPr>
            </a:br>
            <a:r>
              <a:rPr lang="en-US" dirty="0">
                <a:solidFill>
                  <a:srgbClr val="000000"/>
                </a:solidFill>
                <a:highlight>
                  <a:srgbClr val="C0C0C0"/>
                </a:highlight>
                <a:latin typeface="Consolas" panose="020B0609020204030204" pitchFamily="49" charset="0"/>
              </a:rPr>
              <a:t>  </a:t>
            </a:r>
            <a:r>
              <a:rPr lang="en-US" dirty="0">
                <a:solidFill>
                  <a:srgbClr val="0000CD"/>
                </a:solidFill>
                <a:highlight>
                  <a:srgbClr val="C0C0C0"/>
                </a:highlight>
                <a:latin typeface="Consolas" panose="020B0609020204030204" pitchFamily="49" charset="0"/>
              </a:rPr>
              <a:t>print</a:t>
            </a:r>
            <a:r>
              <a:rPr lang="en-US" dirty="0">
                <a:solidFill>
                  <a:srgbClr val="000000"/>
                </a:solidFill>
                <a:highlight>
                  <a:srgbClr val="C0C0C0"/>
                </a:highlight>
                <a:latin typeface="Consolas" panose="020B0609020204030204" pitchFamily="49" charset="0"/>
              </a:rPr>
              <a:t>(</a:t>
            </a:r>
            <a:r>
              <a:rPr lang="en-US" dirty="0">
                <a:solidFill>
                  <a:srgbClr val="A52A2A"/>
                </a:solidFill>
                <a:highlight>
                  <a:srgbClr val="C0C0C0"/>
                </a:highlight>
                <a:latin typeface="Consolas" panose="020B0609020204030204" pitchFamily="49" charset="0"/>
              </a:rPr>
              <a:t>"b is greater than a"</a:t>
            </a:r>
            <a:r>
              <a:rPr lang="en-US" dirty="0">
                <a:solidFill>
                  <a:srgbClr val="000000"/>
                </a:solidFill>
                <a:highlight>
                  <a:srgbClr val="C0C0C0"/>
                </a:highlight>
                <a:latin typeface="Consolas" panose="020B0609020204030204" pitchFamily="49" charset="0"/>
              </a:rPr>
              <a:t>)</a:t>
            </a:r>
            <a:br>
              <a:rPr lang="en-US" dirty="0">
                <a:highlight>
                  <a:srgbClr val="C0C0C0"/>
                </a:highlight>
              </a:rPr>
            </a:br>
            <a:r>
              <a:rPr lang="en-US" dirty="0" err="1">
                <a:solidFill>
                  <a:srgbClr val="0000CD"/>
                </a:solidFill>
                <a:highlight>
                  <a:srgbClr val="C0C0C0"/>
                </a:highlight>
                <a:latin typeface="Consolas" panose="020B0609020204030204" pitchFamily="49" charset="0"/>
              </a:rPr>
              <a:t>elif</a:t>
            </a:r>
            <a:r>
              <a:rPr lang="en-US" dirty="0">
                <a:solidFill>
                  <a:srgbClr val="000000"/>
                </a:solidFill>
                <a:highlight>
                  <a:srgbClr val="C0C0C0"/>
                </a:highlight>
                <a:latin typeface="Consolas" panose="020B0609020204030204" pitchFamily="49" charset="0"/>
              </a:rPr>
              <a:t> a == b:</a:t>
            </a:r>
            <a:br>
              <a:rPr lang="en-US" dirty="0">
                <a:highlight>
                  <a:srgbClr val="C0C0C0"/>
                </a:highlight>
              </a:rPr>
            </a:br>
            <a:r>
              <a:rPr lang="en-US" dirty="0">
                <a:solidFill>
                  <a:srgbClr val="000000"/>
                </a:solidFill>
                <a:highlight>
                  <a:srgbClr val="C0C0C0"/>
                </a:highlight>
                <a:latin typeface="Consolas" panose="020B0609020204030204" pitchFamily="49" charset="0"/>
              </a:rPr>
              <a:t>  </a:t>
            </a:r>
            <a:r>
              <a:rPr lang="en-US" dirty="0">
                <a:solidFill>
                  <a:srgbClr val="0000CD"/>
                </a:solidFill>
                <a:highlight>
                  <a:srgbClr val="C0C0C0"/>
                </a:highlight>
                <a:latin typeface="Consolas" panose="020B0609020204030204" pitchFamily="49" charset="0"/>
              </a:rPr>
              <a:t>print</a:t>
            </a:r>
            <a:r>
              <a:rPr lang="en-US" dirty="0">
                <a:solidFill>
                  <a:srgbClr val="000000"/>
                </a:solidFill>
                <a:highlight>
                  <a:srgbClr val="C0C0C0"/>
                </a:highlight>
                <a:latin typeface="Consolas" panose="020B0609020204030204" pitchFamily="49" charset="0"/>
              </a:rPr>
              <a:t>(</a:t>
            </a:r>
            <a:r>
              <a:rPr lang="en-US" dirty="0">
                <a:solidFill>
                  <a:srgbClr val="A52A2A"/>
                </a:solidFill>
                <a:highlight>
                  <a:srgbClr val="C0C0C0"/>
                </a:highlight>
                <a:latin typeface="Consolas" panose="020B0609020204030204" pitchFamily="49" charset="0"/>
              </a:rPr>
              <a:t>"a and b are equal"</a:t>
            </a:r>
            <a:r>
              <a:rPr lang="en-US" dirty="0">
                <a:solidFill>
                  <a:srgbClr val="000000"/>
                </a:solidFill>
                <a:highlight>
                  <a:srgbClr val="C0C0C0"/>
                </a:highlight>
                <a:latin typeface="Consolas" panose="020B0609020204030204" pitchFamily="49" charset="0"/>
              </a:rPr>
              <a:t>)</a:t>
            </a:r>
            <a:br>
              <a:rPr lang="en-US" dirty="0">
                <a:highlight>
                  <a:srgbClr val="C0C0C0"/>
                </a:highlight>
              </a:rPr>
            </a:br>
            <a:r>
              <a:rPr lang="en-US" dirty="0">
                <a:solidFill>
                  <a:srgbClr val="0000CD"/>
                </a:solidFill>
                <a:highlight>
                  <a:srgbClr val="C0C0C0"/>
                </a:highlight>
                <a:latin typeface="Consolas" panose="020B0609020204030204" pitchFamily="49" charset="0"/>
              </a:rPr>
              <a:t>else</a:t>
            </a:r>
            <a:r>
              <a:rPr lang="en-US" dirty="0">
                <a:solidFill>
                  <a:srgbClr val="000000"/>
                </a:solidFill>
                <a:highlight>
                  <a:srgbClr val="C0C0C0"/>
                </a:highlight>
                <a:latin typeface="Consolas" panose="020B0609020204030204" pitchFamily="49" charset="0"/>
              </a:rPr>
              <a:t>:</a:t>
            </a:r>
            <a:br>
              <a:rPr lang="en-US" dirty="0">
                <a:highlight>
                  <a:srgbClr val="C0C0C0"/>
                </a:highlight>
              </a:rPr>
            </a:br>
            <a:r>
              <a:rPr lang="en-US" dirty="0">
                <a:solidFill>
                  <a:srgbClr val="000000"/>
                </a:solidFill>
                <a:highlight>
                  <a:srgbClr val="C0C0C0"/>
                </a:highlight>
                <a:latin typeface="Consolas" panose="020B0609020204030204" pitchFamily="49" charset="0"/>
              </a:rPr>
              <a:t>  </a:t>
            </a:r>
            <a:r>
              <a:rPr lang="en-US" dirty="0">
                <a:solidFill>
                  <a:srgbClr val="0000CD"/>
                </a:solidFill>
                <a:highlight>
                  <a:srgbClr val="C0C0C0"/>
                </a:highlight>
                <a:latin typeface="Consolas" panose="020B0609020204030204" pitchFamily="49" charset="0"/>
              </a:rPr>
              <a:t>print</a:t>
            </a:r>
            <a:r>
              <a:rPr lang="en-US" dirty="0">
                <a:solidFill>
                  <a:srgbClr val="000000"/>
                </a:solidFill>
                <a:highlight>
                  <a:srgbClr val="C0C0C0"/>
                </a:highlight>
                <a:latin typeface="Consolas" panose="020B0609020204030204" pitchFamily="49" charset="0"/>
              </a:rPr>
              <a:t>(</a:t>
            </a:r>
            <a:r>
              <a:rPr lang="en-US" dirty="0">
                <a:solidFill>
                  <a:srgbClr val="A52A2A"/>
                </a:solidFill>
                <a:highlight>
                  <a:srgbClr val="C0C0C0"/>
                </a:highlight>
                <a:latin typeface="Consolas" panose="020B0609020204030204" pitchFamily="49" charset="0"/>
              </a:rPr>
              <a:t>"a is greater than b"</a:t>
            </a:r>
            <a:r>
              <a:rPr lang="en-US" dirty="0">
                <a:solidFill>
                  <a:srgbClr val="000000"/>
                </a:solidFill>
                <a:highlight>
                  <a:srgbClr val="C0C0C0"/>
                </a:highlight>
                <a:latin typeface="Consolas" panose="020B0609020204030204" pitchFamily="49" charset="0"/>
              </a:rPr>
              <a:t>)</a:t>
            </a:r>
            <a:endParaRPr lang="en-US" dirty="0">
              <a:highlight>
                <a:srgbClr val="C0C0C0"/>
              </a:highlight>
            </a:endParaRPr>
          </a:p>
        </p:txBody>
      </p:sp>
      <p:sp>
        <p:nvSpPr>
          <p:cNvPr id="6" name="Rectangle 5">
            <a:extLst>
              <a:ext uri="{FF2B5EF4-FFF2-40B4-BE49-F238E27FC236}">
                <a16:creationId xmlns:a16="http://schemas.microsoft.com/office/drawing/2014/main" id="{DCB5BBEC-8551-41C8-BFEE-66FBE08BC058}"/>
              </a:ext>
            </a:extLst>
          </p:cNvPr>
          <p:cNvSpPr/>
          <p:nvPr/>
        </p:nvSpPr>
        <p:spPr>
          <a:xfrm>
            <a:off x="334861" y="1401677"/>
            <a:ext cx="4262306" cy="1200329"/>
          </a:xfrm>
          <a:prstGeom prst="rect">
            <a:avLst/>
          </a:prstGeom>
        </p:spPr>
        <p:txBody>
          <a:bodyPr wrap="square">
            <a:spAutoFit/>
          </a:bodyPr>
          <a:lstStyle/>
          <a:p>
            <a:r>
              <a:rPr lang="en-US" dirty="0">
                <a:solidFill>
                  <a:srgbClr val="000000"/>
                </a:solidFill>
                <a:highlight>
                  <a:srgbClr val="00FFFF"/>
                </a:highlight>
                <a:latin typeface="Consolas" panose="020B0609020204030204" pitchFamily="49" charset="0"/>
              </a:rPr>
              <a:t>a = </a:t>
            </a:r>
            <a:r>
              <a:rPr lang="en-US" dirty="0">
                <a:solidFill>
                  <a:srgbClr val="FF0000"/>
                </a:solidFill>
                <a:highlight>
                  <a:srgbClr val="00FFFF"/>
                </a:highlight>
                <a:latin typeface="Consolas" panose="020B0609020204030204" pitchFamily="49" charset="0"/>
              </a:rPr>
              <a:t>1</a:t>
            </a:r>
            <a:br>
              <a:rPr lang="en-US" dirty="0">
                <a:highlight>
                  <a:srgbClr val="00FFFF"/>
                </a:highlight>
              </a:rPr>
            </a:br>
            <a:r>
              <a:rPr lang="en-US" dirty="0">
                <a:solidFill>
                  <a:srgbClr val="000000"/>
                </a:solidFill>
                <a:highlight>
                  <a:srgbClr val="00FFFF"/>
                </a:highlight>
                <a:latin typeface="Consolas" panose="020B0609020204030204" pitchFamily="49" charset="0"/>
              </a:rPr>
              <a:t>b = </a:t>
            </a:r>
            <a:r>
              <a:rPr lang="en-US" dirty="0">
                <a:solidFill>
                  <a:srgbClr val="FF0000"/>
                </a:solidFill>
                <a:highlight>
                  <a:srgbClr val="00FFFF"/>
                </a:highlight>
                <a:latin typeface="Consolas" panose="020B0609020204030204" pitchFamily="49" charset="0"/>
              </a:rPr>
              <a:t>5.9</a:t>
            </a:r>
            <a:br>
              <a:rPr lang="en-US" dirty="0">
                <a:highlight>
                  <a:srgbClr val="00FFFF"/>
                </a:highlight>
              </a:rPr>
            </a:br>
            <a:r>
              <a:rPr lang="en-US" dirty="0">
                <a:solidFill>
                  <a:srgbClr val="0000CD"/>
                </a:solidFill>
                <a:highlight>
                  <a:srgbClr val="00FFFF"/>
                </a:highlight>
                <a:latin typeface="Consolas" panose="020B0609020204030204" pitchFamily="49" charset="0"/>
              </a:rPr>
              <a:t>if</a:t>
            </a:r>
            <a:r>
              <a:rPr lang="en-US" dirty="0">
                <a:solidFill>
                  <a:srgbClr val="000000"/>
                </a:solidFill>
                <a:highlight>
                  <a:srgbClr val="00FFFF"/>
                </a:highlight>
                <a:latin typeface="Consolas" panose="020B0609020204030204" pitchFamily="49" charset="0"/>
              </a:rPr>
              <a:t> b &gt; a:</a:t>
            </a:r>
            <a:br>
              <a:rPr lang="en-US" dirty="0">
                <a:highlight>
                  <a:srgbClr val="00FFFF"/>
                </a:highlight>
              </a:rPr>
            </a:br>
            <a:r>
              <a:rPr lang="en-US" dirty="0">
                <a:solidFill>
                  <a:srgbClr val="000000"/>
                </a:solidFill>
                <a:highlight>
                  <a:srgbClr val="00FFFF"/>
                </a:highlight>
                <a:latin typeface="Consolas" panose="020B0609020204030204" pitchFamily="49" charset="0"/>
              </a:rPr>
              <a:t>  </a:t>
            </a:r>
            <a:r>
              <a:rPr lang="en-US" dirty="0">
                <a:solidFill>
                  <a:srgbClr val="0000CD"/>
                </a:solidFill>
                <a:highlight>
                  <a:srgbClr val="00FFFF"/>
                </a:highlight>
                <a:latin typeface="Consolas" panose="020B0609020204030204" pitchFamily="49" charset="0"/>
              </a:rPr>
              <a:t>print</a:t>
            </a:r>
            <a:r>
              <a:rPr lang="en-US" dirty="0">
                <a:solidFill>
                  <a:srgbClr val="000000"/>
                </a:solidFill>
                <a:highlight>
                  <a:srgbClr val="00FFFF"/>
                </a:highlight>
                <a:latin typeface="Consolas" panose="020B0609020204030204" pitchFamily="49" charset="0"/>
              </a:rPr>
              <a:t>(</a:t>
            </a:r>
            <a:r>
              <a:rPr lang="en-US" dirty="0">
                <a:solidFill>
                  <a:srgbClr val="A52A2A"/>
                </a:solidFill>
                <a:highlight>
                  <a:srgbClr val="00FFFF"/>
                </a:highlight>
                <a:latin typeface="Consolas" panose="020B0609020204030204" pitchFamily="49" charset="0"/>
              </a:rPr>
              <a:t>"b is greater than a"</a:t>
            </a:r>
            <a:r>
              <a:rPr lang="en-US" dirty="0">
                <a:solidFill>
                  <a:srgbClr val="000000"/>
                </a:solidFill>
                <a:highlight>
                  <a:srgbClr val="00FFFF"/>
                </a:highlight>
                <a:latin typeface="Consolas" panose="020B0609020204030204" pitchFamily="49" charset="0"/>
              </a:rPr>
              <a:t>)</a:t>
            </a:r>
            <a:endParaRPr lang="en-US" dirty="0">
              <a:highlight>
                <a:srgbClr val="00FFFF"/>
              </a:highlight>
            </a:endParaRPr>
          </a:p>
        </p:txBody>
      </p:sp>
      <p:sp>
        <p:nvSpPr>
          <p:cNvPr id="8" name="Rectangle 7">
            <a:extLst>
              <a:ext uri="{FF2B5EF4-FFF2-40B4-BE49-F238E27FC236}">
                <a16:creationId xmlns:a16="http://schemas.microsoft.com/office/drawing/2014/main" id="{7908DB82-C9C7-49C4-8497-CF04419893B3}"/>
              </a:ext>
            </a:extLst>
          </p:cNvPr>
          <p:cNvSpPr/>
          <p:nvPr/>
        </p:nvSpPr>
        <p:spPr>
          <a:xfrm>
            <a:off x="334861" y="2563438"/>
            <a:ext cx="4606255" cy="1754326"/>
          </a:xfrm>
          <a:prstGeom prst="rect">
            <a:avLst/>
          </a:prstGeom>
        </p:spPr>
        <p:txBody>
          <a:bodyPr wrap="square">
            <a:spAutoFit/>
          </a:bodyPr>
          <a:lstStyle/>
          <a:p>
            <a:r>
              <a:rPr lang="en-US" dirty="0">
                <a:solidFill>
                  <a:srgbClr val="000000"/>
                </a:solidFill>
                <a:highlight>
                  <a:srgbClr val="FFFF00"/>
                </a:highlight>
                <a:latin typeface="Consolas" panose="020B0609020204030204" pitchFamily="49" charset="0"/>
              </a:rPr>
              <a:t>a = </a:t>
            </a:r>
            <a:r>
              <a:rPr lang="en-US" dirty="0">
                <a:solidFill>
                  <a:srgbClr val="FF0000"/>
                </a:solidFill>
                <a:highlight>
                  <a:srgbClr val="FFFF00"/>
                </a:highlight>
                <a:latin typeface="Consolas" panose="020B0609020204030204" pitchFamily="49" charset="0"/>
              </a:rPr>
              <a:t>1</a:t>
            </a:r>
            <a:br>
              <a:rPr lang="en-US" dirty="0">
                <a:highlight>
                  <a:srgbClr val="FFFF00"/>
                </a:highlight>
              </a:rPr>
            </a:br>
            <a:r>
              <a:rPr lang="en-US" dirty="0">
                <a:solidFill>
                  <a:srgbClr val="000000"/>
                </a:solidFill>
                <a:highlight>
                  <a:srgbClr val="FFFF00"/>
                </a:highlight>
                <a:latin typeface="Consolas" panose="020B0609020204030204" pitchFamily="49" charset="0"/>
              </a:rPr>
              <a:t>b = </a:t>
            </a:r>
            <a:r>
              <a:rPr lang="en-US" dirty="0">
                <a:solidFill>
                  <a:srgbClr val="FF0000"/>
                </a:solidFill>
                <a:highlight>
                  <a:srgbClr val="FFFF00"/>
                </a:highlight>
                <a:latin typeface="Consolas" panose="020B0609020204030204" pitchFamily="49" charset="0"/>
              </a:rPr>
              <a:t>5.9</a:t>
            </a:r>
            <a:br>
              <a:rPr lang="en-US" dirty="0">
                <a:highlight>
                  <a:srgbClr val="FFFF00"/>
                </a:highlight>
              </a:rPr>
            </a:br>
            <a:r>
              <a:rPr lang="en-US" dirty="0">
                <a:solidFill>
                  <a:srgbClr val="0000CD"/>
                </a:solidFill>
                <a:highlight>
                  <a:srgbClr val="FFFF00"/>
                </a:highlight>
                <a:latin typeface="Consolas" panose="020B0609020204030204" pitchFamily="49" charset="0"/>
              </a:rPr>
              <a:t>if</a:t>
            </a:r>
            <a:r>
              <a:rPr lang="en-US" dirty="0">
                <a:solidFill>
                  <a:srgbClr val="000000"/>
                </a:solidFill>
                <a:highlight>
                  <a:srgbClr val="FFFF00"/>
                </a:highlight>
                <a:latin typeface="Consolas" panose="020B0609020204030204" pitchFamily="49" charset="0"/>
              </a:rPr>
              <a:t> b &gt; a:</a:t>
            </a:r>
            <a:br>
              <a:rPr lang="en-US" dirty="0">
                <a:highlight>
                  <a:srgbClr val="FFFF00"/>
                </a:highlight>
              </a:rPr>
            </a:br>
            <a:r>
              <a:rPr lang="en-US" dirty="0">
                <a:solidFill>
                  <a:srgbClr val="000000"/>
                </a:solidFill>
                <a:highlight>
                  <a:srgbClr val="FFFF00"/>
                </a:highlight>
                <a:latin typeface="Consolas" panose="020B0609020204030204" pitchFamily="49" charset="0"/>
              </a:rPr>
              <a:t>  </a:t>
            </a:r>
            <a:r>
              <a:rPr lang="en-US" dirty="0">
                <a:solidFill>
                  <a:srgbClr val="0000CD"/>
                </a:solidFill>
                <a:highlight>
                  <a:srgbClr val="FFFF00"/>
                </a:highlight>
                <a:latin typeface="Consolas" panose="020B0609020204030204" pitchFamily="49" charset="0"/>
              </a:rPr>
              <a:t>print</a:t>
            </a:r>
            <a:r>
              <a:rPr lang="en-US" dirty="0">
                <a:solidFill>
                  <a:srgbClr val="000000"/>
                </a:solidFill>
                <a:highlight>
                  <a:srgbClr val="FFFF00"/>
                </a:highlight>
                <a:latin typeface="Consolas" panose="020B0609020204030204" pitchFamily="49" charset="0"/>
              </a:rPr>
              <a:t>(</a:t>
            </a:r>
            <a:r>
              <a:rPr lang="en-US" dirty="0">
                <a:solidFill>
                  <a:srgbClr val="A52A2A"/>
                </a:solidFill>
                <a:highlight>
                  <a:srgbClr val="FFFF00"/>
                </a:highlight>
                <a:latin typeface="Consolas" panose="020B0609020204030204" pitchFamily="49" charset="0"/>
              </a:rPr>
              <a:t>"b is greater than a"</a:t>
            </a:r>
            <a:r>
              <a:rPr lang="en-US" dirty="0">
                <a:solidFill>
                  <a:srgbClr val="000000"/>
                </a:solidFill>
                <a:highlight>
                  <a:srgbClr val="FFFF00"/>
                </a:highlight>
                <a:latin typeface="Consolas" panose="020B0609020204030204" pitchFamily="49" charset="0"/>
              </a:rPr>
              <a:t>)</a:t>
            </a:r>
          </a:p>
          <a:p>
            <a:r>
              <a:rPr lang="en-US" dirty="0">
                <a:solidFill>
                  <a:srgbClr val="0000CD"/>
                </a:solidFill>
                <a:highlight>
                  <a:srgbClr val="FFFF00"/>
                </a:highlight>
                <a:latin typeface="Consolas" panose="020B0609020204030204" pitchFamily="49" charset="0"/>
              </a:rPr>
              <a:t>else</a:t>
            </a:r>
            <a:r>
              <a:rPr lang="en-US" dirty="0">
                <a:solidFill>
                  <a:srgbClr val="000000"/>
                </a:solidFill>
                <a:highlight>
                  <a:srgbClr val="FFFF00"/>
                </a:highlight>
                <a:latin typeface="Consolas" panose="020B0609020204030204" pitchFamily="49" charset="0"/>
              </a:rPr>
              <a:t>:</a:t>
            </a:r>
            <a:br>
              <a:rPr lang="en-US" dirty="0">
                <a:highlight>
                  <a:srgbClr val="FFFF00"/>
                </a:highlight>
              </a:rPr>
            </a:br>
            <a:r>
              <a:rPr lang="en-US" dirty="0">
                <a:solidFill>
                  <a:srgbClr val="000000"/>
                </a:solidFill>
                <a:highlight>
                  <a:srgbClr val="FFFF00"/>
                </a:highlight>
                <a:latin typeface="Consolas" panose="020B0609020204030204" pitchFamily="49" charset="0"/>
              </a:rPr>
              <a:t>  </a:t>
            </a:r>
            <a:r>
              <a:rPr lang="en-US" dirty="0">
                <a:solidFill>
                  <a:srgbClr val="0000CD"/>
                </a:solidFill>
                <a:highlight>
                  <a:srgbClr val="FFFF00"/>
                </a:highlight>
                <a:latin typeface="Consolas" panose="020B0609020204030204" pitchFamily="49" charset="0"/>
              </a:rPr>
              <a:t>print</a:t>
            </a:r>
            <a:r>
              <a:rPr lang="en-US" dirty="0">
                <a:solidFill>
                  <a:srgbClr val="000000"/>
                </a:solidFill>
                <a:highlight>
                  <a:srgbClr val="FFFF00"/>
                </a:highlight>
                <a:latin typeface="Consolas" panose="020B0609020204030204" pitchFamily="49" charset="0"/>
              </a:rPr>
              <a:t>(</a:t>
            </a:r>
            <a:r>
              <a:rPr lang="en-US" dirty="0">
                <a:solidFill>
                  <a:srgbClr val="A52A2A"/>
                </a:solidFill>
                <a:highlight>
                  <a:srgbClr val="FFFF00"/>
                </a:highlight>
                <a:latin typeface="Consolas" panose="020B0609020204030204" pitchFamily="49" charset="0"/>
              </a:rPr>
              <a:t>“b is not greater than a"</a:t>
            </a:r>
            <a:r>
              <a:rPr lang="en-US" dirty="0">
                <a:solidFill>
                  <a:srgbClr val="000000"/>
                </a:solidFill>
                <a:highlight>
                  <a:srgbClr val="FFFF00"/>
                </a:highlight>
                <a:latin typeface="Consolas" panose="020B0609020204030204" pitchFamily="49" charset="0"/>
              </a:rPr>
              <a:t>)</a:t>
            </a:r>
            <a:endParaRPr lang="en-US" dirty="0">
              <a:highlight>
                <a:srgbClr val="FFFF00"/>
              </a:highlight>
            </a:endParaRPr>
          </a:p>
        </p:txBody>
      </p:sp>
      <p:sp>
        <p:nvSpPr>
          <p:cNvPr id="7" name="Rectangle 6">
            <a:extLst>
              <a:ext uri="{FF2B5EF4-FFF2-40B4-BE49-F238E27FC236}">
                <a16:creationId xmlns:a16="http://schemas.microsoft.com/office/drawing/2014/main" id="{CE9F3329-47E1-43E5-AFCE-1A3DC51F4E46}"/>
              </a:ext>
            </a:extLst>
          </p:cNvPr>
          <p:cNvSpPr/>
          <p:nvPr/>
        </p:nvSpPr>
        <p:spPr>
          <a:xfrm>
            <a:off x="4277687" y="4313628"/>
            <a:ext cx="7855590" cy="923330"/>
          </a:xfrm>
          <a:prstGeom prst="rect">
            <a:avLst/>
          </a:prstGeom>
        </p:spPr>
        <p:txBody>
          <a:bodyPr wrap="square">
            <a:spAutoFit/>
          </a:bodyPr>
          <a:lstStyle/>
          <a:p>
            <a:r>
              <a:rPr lang="en-US" dirty="0">
                <a:solidFill>
                  <a:srgbClr val="000000"/>
                </a:solidFill>
                <a:highlight>
                  <a:srgbClr val="00FF00"/>
                </a:highlight>
                <a:latin typeface="Consolas" panose="020B0609020204030204" pitchFamily="49" charset="0"/>
              </a:rPr>
              <a:t>a = </a:t>
            </a:r>
            <a:r>
              <a:rPr lang="en-US" dirty="0">
                <a:solidFill>
                  <a:srgbClr val="FF0000"/>
                </a:solidFill>
                <a:highlight>
                  <a:srgbClr val="00FF00"/>
                </a:highlight>
                <a:latin typeface="Consolas" panose="020B0609020204030204" pitchFamily="49" charset="0"/>
              </a:rPr>
              <a:t>9</a:t>
            </a:r>
            <a:br>
              <a:rPr lang="en-US" dirty="0">
                <a:highlight>
                  <a:srgbClr val="00FF00"/>
                </a:highlight>
              </a:rPr>
            </a:br>
            <a:r>
              <a:rPr lang="en-US" dirty="0">
                <a:solidFill>
                  <a:srgbClr val="000000"/>
                </a:solidFill>
                <a:highlight>
                  <a:srgbClr val="00FF00"/>
                </a:highlight>
                <a:latin typeface="Consolas" panose="020B0609020204030204" pitchFamily="49" charset="0"/>
              </a:rPr>
              <a:t>b = </a:t>
            </a:r>
            <a:r>
              <a:rPr lang="en-US" dirty="0">
                <a:solidFill>
                  <a:srgbClr val="FF0000"/>
                </a:solidFill>
                <a:highlight>
                  <a:srgbClr val="00FF00"/>
                </a:highlight>
                <a:latin typeface="Consolas" panose="020B0609020204030204" pitchFamily="49" charset="0"/>
              </a:rPr>
              <a:t>10</a:t>
            </a:r>
            <a:br>
              <a:rPr lang="en-US" dirty="0">
                <a:highlight>
                  <a:srgbClr val="00FF00"/>
                </a:highlight>
              </a:rPr>
            </a:br>
            <a:r>
              <a:rPr lang="en-US" dirty="0">
                <a:solidFill>
                  <a:srgbClr val="0000CD"/>
                </a:solidFill>
                <a:highlight>
                  <a:srgbClr val="00FF00"/>
                </a:highlight>
                <a:latin typeface="Consolas" panose="020B0609020204030204" pitchFamily="49" charset="0"/>
              </a:rPr>
              <a:t>print</a:t>
            </a:r>
            <a:r>
              <a:rPr lang="en-US" dirty="0">
                <a:solidFill>
                  <a:srgbClr val="000000"/>
                </a:solidFill>
                <a:highlight>
                  <a:srgbClr val="00FF00"/>
                </a:highlight>
                <a:latin typeface="Consolas" panose="020B0609020204030204" pitchFamily="49" charset="0"/>
              </a:rPr>
              <a:t>(</a:t>
            </a:r>
            <a:r>
              <a:rPr lang="en-US" dirty="0">
                <a:solidFill>
                  <a:srgbClr val="A52A2A"/>
                </a:solidFill>
                <a:highlight>
                  <a:srgbClr val="00FF00"/>
                </a:highlight>
                <a:latin typeface="Consolas" panose="020B0609020204030204" pitchFamily="49" charset="0"/>
              </a:rPr>
              <a:t>“A"</a:t>
            </a:r>
            <a:r>
              <a:rPr lang="en-US" dirty="0">
                <a:solidFill>
                  <a:srgbClr val="000000"/>
                </a:solidFill>
                <a:highlight>
                  <a:srgbClr val="00FF00"/>
                </a:highlight>
                <a:latin typeface="Consolas" panose="020B0609020204030204" pitchFamily="49" charset="0"/>
              </a:rPr>
              <a:t>) </a:t>
            </a:r>
            <a:r>
              <a:rPr lang="en-US" dirty="0">
                <a:solidFill>
                  <a:srgbClr val="0000CD"/>
                </a:solidFill>
                <a:highlight>
                  <a:srgbClr val="00FF00"/>
                </a:highlight>
                <a:latin typeface="Consolas" panose="020B0609020204030204" pitchFamily="49" charset="0"/>
              </a:rPr>
              <a:t>if</a:t>
            </a:r>
            <a:r>
              <a:rPr lang="en-US" dirty="0">
                <a:solidFill>
                  <a:srgbClr val="000000"/>
                </a:solidFill>
                <a:highlight>
                  <a:srgbClr val="00FF00"/>
                </a:highlight>
                <a:latin typeface="Consolas" panose="020B0609020204030204" pitchFamily="49" charset="0"/>
              </a:rPr>
              <a:t> a &gt; b </a:t>
            </a:r>
            <a:r>
              <a:rPr lang="en-US" dirty="0">
                <a:solidFill>
                  <a:srgbClr val="0000CD"/>
                </a:solidFill>
                <a:highlight>
                  <a:srgbClr val="00FF00"/>
                </a:highlight>
                <a:latin typeface="Consolas" panose="020B0609020204030204" pitchFamily="49" charset="0"/>
              </a:rPr>
              <a:t>else</a:t>
            </a:r>
            <a:r>
              <a:rPr lang="en-US" dirty="0">
                <a:solidFill>
                  <a:srgbClr val="000000"/>
                </a:solidFill>
                <a:highlight>
                  <a:srgbClr val="00FF00"/>
                </a:highlight>
                <a:latin typeface="Consolas" panose="020B0609020204030204" pitchFamily="49" charset="0"/>
              </a:rPr>
              <a:t> </a:t>
            </a:r>
            <a:r>
              <a:rPr lang="en-US" dirty="0">
                <a:solidFill>
                  <a:srgbClr val="0000CD"/>
                </a:solidFill>
                <a:highlight>
                  <a:srgbClr val="00FF00"/>
                </a:highlight>
                <a:latin typeface="Consolas" panose="020B0609020204030204" pitchFamily="49" charset="0"/>
              </a:rPr>
              <a:t>print</a:t>
            </a:r>
            <a:r>
              <a:rPr lang="en-US" dirty="0">
                <a:solidFill>
                  <a:srgbClr val="000000"/>
                </a:solidFill>
                <a:highlight>
                  <a:srgbClr val="00FF00"/>
                </a:highlight>
                <a:latin typeface="Consolas" panose="020B0609020204030204" pitchFamily="49" charset="0"/>
              </a:rPr>
              <a:t>(</a:t>
            </a:r>
            <a:r>
              <a:rPr lang="en-US" dirty="0">
                <a:solidFill>
                  <a:srgbClr val="A52A2A"/>
                </a:solidFill>
                <a:highlight>
                  <a:srgbClr val="00FF00"/>
                </a:highlight>
                <a:latin typeface="Consolas" panose="020B0609020204030204" pitchFamily="49" charset="0"/>
              </a:rPr>
              <a:t>"="</a:t>
            </a:r>
            <a:r>
              <a:rPr lang="en-US" dirty="0">
                <a:solidFill>
                  <a:srgbClr val="000000"/>
                </a:solidFill>
                <a:highlight>
                  <a:srgbClr val="00FF00"/>
                </a:highlight>
                <a:latin typeface="Consolas" panose="020B0609020204030204" pitchFamily="49" charset="0"/>
              </a:rPr>
              <a:t>) </a:t>
            </a:r>
            <a:r>
              <a:rPr lang="en-US" dirty="0">
                <a:solidFill>
                  <a:srgbClr val="0000CD"/>
                </a:solidFill>
                <a:highlight>
                  <a:srgbClr val="00FF00"/>
                </a:highlight>
                <a:latin typeface="Consolas" panose="020B0609020204030204" pitchFamily="49" charset="0"/>
              </a:rPr>
              <a:t>if</a:t>
            </a:r>
            <a:r>
              <a:rPr lang="en-US" dirty="0">
                <a:solidFill>
                  <a:srgbClr val="000000"/>
                </a:solidFill>
                <a:highlight>
                  <a:srgbClr val="00FF00"/>
                </a:highlight>
                <a:latin typeface="Consolas" panose="020B0609020204030204" pitchFamily="49" charset="0"/>
              </a:rPr>
              <a:t> a == b </a:t>
            </a:r>
            <a:r>
              <a:rPr lang="en-US" dirty="0">
                <a:solidFill>
                  <a:srgbClr val="0000CD"/>
                </a:solidFill>
                <a:highlight>
                  <a:srgbClr val="00FF00"/>
                </a:highlight>
                <a:latin typeface="Consolas" panose="020B0609020204030204" pitchFamily="49" charset="0"/>
              </a:rPr>
              <a:t>else</a:t>
            </a:r>
            <a:r>
              <a:rPr lang="en-US" dirty="0">
                <a:solidFill>
                  <a:srgbClr val="000000"/>
                </a:solidFill>
                <a:highlight>
                  <a:srgbClr val="00FF00"/>
                </a:highlight>
                <a:latin typeface="Consolas" panose="020B0609020204030204" pitchFamily="49" charset="0"/>
              </a:rPr>
              <a:t> </a:t>
            </a:r>
            <a:r>
              <a:rPr lang="en-US" dirty="0">
                <a:solidFill>
                  <a:srgbClr val="0000CD"/>
                </a:solidFill>
                <a:highlight>
                  <a:srgbClr val="00FF00"/>
                </a:highlight>
                <a:latin typeface="Consolas" panose="020B0609020204030204" pitchFamily="49" charset="0"/>
              </a:rPr>
              <a:t>print</a:t>
            </a:r>
            <a:r>
              <a:rPr lang="en-US" dirty="0">
                <a:solidFill>
                  <a:srgbClr val="000000"/>
                </a:solidFill>
                <a:highlight>
                  <a:srgbClr val="00FF00"/>
                </a:highlight>
                <a:latin typeface="Consolas" panose="020B0609020204030204" pitchFamily="49" charset="0"/>
              </a:rPr>
              <a:t>(</a:t>
            </a:r>
            <a:r>
              <a:rPr lang="en-US" dirty="0">
                <a:solidFill>
                  <a:srgbClr val="A52A2A"/>
                </a:solidFill>
                <a:highlight>
                  <a:srgbClr val="00FF00"/>
                </a:highlight>
                <a:latin typeface="Consolas" panose="020B0609020204030204" pitchFamily="49" charset="0"/>
              </a:rPr>
              <a:t>"B"</a:t>
            </a:r>
            <a:r>
              <a:rPr lang="en-US" dirty="0">
                <a:solidFill>
                  <a:srgbClr val="000000"/>
                </a:solidFill>
                <a:highlight>
                  <a:srgbClr val="00FF00"/>
                </a:highlight>
                <a:latin typeface="Consolas" panose="020B0609020204030204" pitchFamily="49" charset="0"/>
              </a:rPr>
              <a:t>) </a:t>
            </a:r>
            <a:endParaRPr lang="en-US" dirty="0">
              <a:highlight>
                <a:srgbClr val="00FF00"/>
              </a:highlight>
            </a:endParaRPr>
          </a:p>
        </p:txBody>
      </p:sp>
      <p:sp>
        <p:nvSpPr>
          <p:cNvPr id="9" name="TextBox 8">
            <a:extLst>
              <a:ext uri="{FF2B5EF4-FFF2-40B4-BE49-F238E27FC236}">
                <a16:creationId xmlns:a16="http://schemas.microsoft.com/office/drawing/2014/main" id="{3B81802E-7065-45D1-B3EE-CE01F4194C32}"/>
              </a:ext>
            </a:extLst>
          </p:cNvPr>
          <p:cNvSpPr txBox="1"/>
          <p:nvPr/>
        </p:nvSpPr>
        <p:spPr>
          <a:xfrm>
            <a:off x="9219501" y="2734811"/>
            <a:ext cx="2637638" cy="369332"/>
          </a:xfrm>
          <a:prstGeom prst="rect">
            <a:avLst/>
          </a:prstGeom>
          <a:noFill/>
        </p:spPr>
        <p:txBody>
          <a:bodyPr wrap="square" rtlCol="0">
            <a:spAutoFit/>
          </a:bodyPr>
          <a:lstStyle/>
          <a:p>
            <a:r>
              <a:rPr lang="en-US" dirty="0">
                <a:solidFill>
                  <a:schemeClr val="accent5">
                    <a:lumMod val="75000"/>
                  </a:schemeClr>
                </a:solidFill>
              </a:rPr>
              <a:t># Notice the indentation</a:t>
            </a:r>
          </a:p>
        </p:txBody>
      </p:sp>
    </p:spTree>
    <p:extLst>
      <p:ext uri="{BB962C8B-B14F-4D97-AF65-F5344CB8AC3E}">
        <p14:creationId xmlns:p14="http://schemas.microsoft.com/office/powerpoint/2010/main" val="3717287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Set Update</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3" name="Rectangle 2">
            <a:extLst>
              <a:ext uri="{FF2B5EF4-FFF2-40B4-BE49-F238E27FC236}">
                <a16:creationId xmlns:a16="http://schemas.microsoft.com/office/drawing/2014/main" id="{623FFDF1-6495-4CB1-A319-7BCB0275AFE4}"/>
              </a:ext>
            </a:extLst>
          </p:cNvPr>
          <p:cNvSpPr/>
          <p:nvPr/>
        </p:nvSpPr>
        <p:spPr>
          <a:xfrm>
            <a:off x="3433249" y="1919947"/>
            <a:ext cx="6640574" cy="2308324"/>
          </a:xfrm>
          <a:prstGeom prst="rect">
            <a:avLst/>
          </a:prstGeom>
        </p:spPr>
        <p:txBody>
          <a:bodyPr wrap="square">
            <a:spAutoFit/>
          </a:bodyPr>
          <a:lstStyle/>
          <a:p>
            <a:pPr lvl="0">
              <a:defRPr/>
            </a:pPr>
            <a:r>
              <a:rPr lang="en-US" sz="3600" dirty="0" err="1">
                <a:solidFill>
                  <a:srgbClr val="FF0000"/>
                </a:solidFill>
              </a:rPr>
              <a:t>S.update</a:t>
            </a:r>
            <a:r>
              <a:rPr lang="en-US" sz="3600" dirty="0">
                <a:solidFill>
                  <a:srgbClr val="FF0000"/>
                </a:solidFill>
              </a:rPr>
              <a:t>(“</a:t>
            </a:r>
            <a:r>
              <a:rPr lang="en-US" sz="3600" dirty="0" err="1">
                <a:solidFill>
                  <a:srgbClr val="FF0000"/>
                </a:solidFill>
              </a:rPr>
              <a:t>more”,”items</a:t>
            </a:r>
            <a:r>
              <a:rPr lang="en-US" sz="3600" dirty="0">
                <a:solidFill>
                  <a:srgbClr val="FF0000"/>
                </a:solidFill>
              </a:rPr>
              <a:t>”)</a:t>
            </a:r>
          </a:p>
          <a:p>
            <a:pPr lvl="0">
              <a:defRPr/>
            </a:pPr>
            <a:endParaRPr lang="en-US" sz="3600" dirty="0"/>
          </a:p>
          <a:p>
            <a:pPr lvl="0">
              <a:defRPr/>
            </a:pPr>
            <a:endParaRPr lang="en-US" sz="3600" dirty="0"/>
          </a:p>
          <a:p>
            <a:pPr>
              <a:defRPr/>
            </a:pPr>
            <a:r>
              <a:rPr lang="en-US" sz="3600" dirty="0" err="1">
                <a:solidFill>
                  <a:schemeClr val="accent6">
                    <a:lumMod val="75000"/>
                  </a:schemeClr>
                </a:solidFill>
              </a:rPr>
              <a:t>S.update</a:t>
            </a:r>
            <a:r>
              <a:rPr lang="en-US" sz="3600" dirty="0">
                <a:solidFill>
                  <a:schemeClr val="accent6">
                    <a:lumMod val="75000"/>
                  </a:schemeClr>
                </a:solidFill>
              </a:rPr>
              <a:t>({“</a:t>
            </a:r>
            <a:r>
              <a:rPr lang="en-US" sz="3600" dirty="0" err="1">
                <a:solidFill>
                  <a:schemeClr val="accent6">
                    <a:lumMod val="75000"/>
                  </a:schemeClr>
                </a:solidFill>
              </a:rPr>
              <a:t>more”,”items</a:t>
            </a:r>
            <a:r>
              <a:rPr lang="en-US" sz="3600" dirty="0">
                <a:solidFill>
                  <a:schemeClr val="accent6">
                    <a:lumMod val="75000"/>
                  </a:schemeClr>
                </a:solidFill>
              </a:rPr>
              <a:t>”})</a:t>
            </a:r>
            <a:endParaRPr lang="en-US" dirty="0">
              <a:solidFill>
                <a:schemeClr val="accent6">
                  <a:lumMod val="75000"/>
                </a:schemeClr>
              </a:solidFill>
            </a:endParaRPr>
          </a:p>
        </p:txBody>
      </p:sp>
    </p:spTree>
    <p:extLst>
      <p:ext uri="{BB962C8B-B14F-4D97-AF65-F5344CB8AC3E}">
        <p14:creationId xmlns:p14="http://schemas.microsoft.com/office/powerpoint/2010/main" val="1052939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Control Flow (Nested If)</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2" name="Rectangle 1">
            <a:extLst>
              <a:ext uri="{FF2B5EF4-FFF2-40B4-BE49-F238E27FC236}">
                <a16:creationId xmlns:a16="http://schemas.microsoft.com/office/drawing/2014/main" id="{75B2102A-0BF8-41C2-878C-61E711815B4C}"/>
              </a:ext>
            </a:extLst>
          </p:cNvPr>
          <p:cNvSpPr/>
          <p:nvPr/>
        </p:nvSpPr>
        <p:spPr>
          <a:xfrm>
            <a:off x="2123857" y="1994453"/>
            <a:ext cx="7824132" cy="3539430"/>
          </a:xfrm>
          <a:prstGeom prst="rect">
            <a:avLst/>
          </a:prstGeom>
        </p:spPr>
        <p:txBody>
          <a:bodyPr wrap="square">
            <a:spAutoFit/>
          </a:bodyPr>
          <a:lstStyle/>
          <a:p>
            <a:r>
              <a:rPr lang="en-US" sz="2800" dirty="0">
                <a:solidFill>
                  <a:srgbClr val="000000"/>
                </a:solidFill>
                <a:latin typeface="Consolas" panose="020B0609020204030204" pitchFamily="49" charset="0"/>
              </a:rPr>
              <a:t>x = </a:t>
            </a:r>
            <a:r>
              <a:rPr lang="en-US" sz="2800" dirty="0">
                <a:solidFill>
                  <a:srgbClr val="FF0000"/>
                </a:solidFill>
                <a:latin typeface="Consolas" panose="020B0609020204030204" pitchFamily="49" charset="0"/>
              </a:rPr>
              <a:t>int(input(“Enter a number : “))</a:t>
            </a:r>
            <a:br>
              <a:rPr lang="en-US" sz="2800" dirty="0"/>
            </a:br>
            <a:br>
              <a:rPr lang="en-US" sz="2800" dirty="0"/>
            </a:br>
            <a:r>
              <a:rPr lang="en-US" sz="2800" dirty="0">
                <a:solidFill>
                  <a:srgbClr val="0000CD"/>
                </a:solidFill>
                <a:latin typeface="Consolas" panose="020B0609020204030204" pitchFamily="49" charset="0"/>
              </a:rPr>
              <a:t>if</a:t>
            </a:r>
            <a:r>
              <a:rPr lang="en-US" sz="2800" dirty="0">
                <a:solidFill>
                  <a:srgbClr val="000000"/>
                </a:solidFill>
                <a:latin typeface="Consolas" panose="020B0609020204030204" pitchFamily="49" charset="0"/>
              </a:rPr>
              <a:t> x &gt; </a:t>
            </a:r>
            <a:r>
              <a:rPr lang="en-US" sz="2800" dirty="0">
                <a:solidFill>
                  <a:srgbClr val="FF0000"/>
                </a:solidFill>
                <a:latin typeface="Consolas" panose="020B0609020204030204" pitchFamily="49" charset="0"/>
              </a:rPr>
              <a:t>10</a:t>
            </a:r>
            <a:r>
              <a:rPr lang="en-US" sz="2800" dirty="0">
                <a:solidFill>
                  <a:srgbClr val="000000"/>
                </a:solidFill>
                <a:latin typeface="Consolas" panose="020B0609020204030204" pitchFamily="49" charset="0"/>
              </a:rPr>
              <a:t>:</a:t>
            </a:r>
            <a:br>
              <a:rPr lang="en-US" sz="2800" dirty="0"/>
            </a:br>
            <a:r>
              <a:rPr lang="en-US" sz="2800" dirty="0">
                <a:solidFill>
                  <a:srgbClr val="000000"/>
                </a:solidFill>
                <a:latin typeface="Consolas" panose="020B0609020204030204" pitchFamily="49" charset="0"/>
              </a:rPr>
              <a:t>  </a:t>
            </a:r>
            <a:r>
              <a:rPr lang="en-US" sz="2800" dirty="0">
                <a:solidFill>
                  <a:srgbClr val="0000CD"/>
                </a:solidFill>
                <a:highlight>
                  <a:srgbClr val="00FF00"/>
                </a:highlight>
                <a:latin typeface="Consolas" panose="020B0609020204030204" pitchFamily="49" charset="0"/>
              </a:rPr>
              <a:t>print</a:t>
            </a:r>
            <a:r>
              <a:rPr lang="en-US" sz="2800" dirty="0">
                <a:solidFill>
                  <a:srgbClr val="000000"/>
                </a:solidFill>
                <a:highlight>
                  <a:srgbClr val="00FF00"/>
                </a:highlight>
                <a:latin typeface="Consolas" panose="020B0609020204030204" pitchFamily="49" charset="0"/>
              </a:rPr>
              <a:t>(</a:t>
            </a:r>
            <a:r>
              <a:rPr lang="en-US" sz="2800" dirty="0">
                <a:solidFill>
                  <a:srgbClr val="A52A2A"/>
                </a:solidFill>
                <a:highlight>
                  <a:srgbClr val="00FF00"/>
                </a:highlight>
                <a:latin typeface="Consolas" panose="020B0609020204030204" pitchFamily="49" charset="0"/>
              </a:rPr>
              <a:t>“Your Number is above ten, "</a:t>
            </a:r>
            <a:r>
              <a:rPr lang="en-US" sz="2800" dirty="0">
                <a:solidFill>
                  <a:srgbClr val="000000"/>
                </a:solidFill>
                <a:highlight>
                  <a:srgbClr val="00FF00"/>
                </a:highlight>
                <a:latin typeface="Consolas" panose="020B0609020204030204" pitchFamily="49" charset="0"/>
              </a:rPr>
              <a:t>)</a:t>
            </a:r>
            <a:br>
              <a:rPr lang="en-US" sz="2800" dirty="0"/>
            </a:br>
            <a:r>
              <a:rPr lang="en-US" sz="2800" dirty="0">
                <a:solidFill>
                  <a:srgbClr val="000000"/>
                </a:solidFill>
                <a:latin typeface="Consolas" panose="020B0609020204030204" pitchFamily="49" charset="0"/>
              </a:rPr>
              <a:t>  </a:t>
            </a:r>
            <a:r>
              <a:rPr lang="en-US" sz="2800" dirty="0">
                <a:solidFill>
                  <a:srgbClr val="0000CD"/>
                </a:solidFill>
                <a:highlight>
                  <a:srgbClr val="00FF00"/>
                </a:highlight>
                <a:latin typeface="Consolas" panose="020B0609020204030204" pitchFamily="49" charset="0"/>
              </a:rPr>
              <a:t>if</a:t>
            </a:r>
            <a:r>
              <a:rPr lang="en-US" sz="2800" dirty="0">
                <a:solidFill>
                  <a:srgbClr val="000000"/>
                </a:solidFill>
                <a:highlight>
                  <a:srgbClr val="00FF00"/>
                </a:highlight>
                <a:latin typeface="Consolas" panose="020B0609020204030204" pitchFamily="49" charset="0"/>
              </a:rPr>
              <a:t> x &gt; </a:t>
            </a:r>
            <a:r>
              <a:rPr lang="en-US" sz="2800" dirty="0">
                <a:solidFill>
                  <a:srgbClr val="FF0000"/>
                </a:solidFill>
                <a:highlight>
                  <a:srgbClr val="00FF00"/>
                </a:highlight>
                <a:latin typeface="Consolas" panose="020B0609020204030204" pitchFamily="49" charset="0"/>
              </a:rPr>
              <a:t>20</a:t>
            </a:r>
            <a:r>
              <a:rPr lang="en-US" sz="2800" dirty="0">
                <a:solidFill>
                  <a:srgbClr val="000000"/>
                </a:solidFill>
                <a:highlight>
                  <a:srgbClr val="00FF00"/>
                </a:highlight>
                <a:latin typeface="Consolas" panose="020B0609020204030204" pitchFamily="49" charset="0"/>
              </a:rPr>
              <a:t>:</a:t>
            </a:r>
            <a:br>
              <a:rPr lang="en-US" sz="2800" dirty="0">
                <a:highlight>
                  <a:srgbClr val="00FF00"/>
                </a:highlight>
              </a:rPr>
            </a:br>
            <a:r>
              <a:rPr lang="en-US" sz="2800" dirty="0">
                <a:solidFill>
                  <a:srgbClr val="000000"/>
                </a:solidFill>
                <a:latin typeface="Consolas" panose="020B0609020204030204" pitchFamily="49" charset="0"/>
              </a:rPr>
              <a:t>  </a:t>
            </a:r>
            <a:r>
              <a:rPr lang="en-US" sz="2800" dirty="0">
                <a:solidFill>
                  <a:srgbClr val="000000"/>
                </a:solidFill>
                <a:highlight>
                  <a:srgbClr val="00FF00"/>
                </a:highlight>
                <a:latin typeface="Consolas" panose="020B0609020204030204" pitchFamily="49" charset="0"/>
              </a:rPr>
              <a:t>  </a:t>
            </a:r>
            <a:r>
              <a:rPr lang="en-US" sz="2800" dirty="0">
                <a:solidFill>
                  <a:srgbClr val="0000CD"/>
                </a:solidFill>
                <a:highlight>
                  <a:srgbClr val="FFFF00"/>
                </a:highlight>
                <a:latin typeface="Consolas" panose="020B0609020204030204" pitchFamily="49" charset="0"/>
              </a:rPr>
              <a:t>print</a:t>
            </a:r>
            <a:r>
              <a:rPr lang="en-US" sz="2800" dirty="0">
                <a:solidFill>
                  <a:srgbClr val="000000"/>
                </a:solidFill>
                <a:highlight>
                  <a:srgbClr val="FFFF00"/>
                </a:highlight>
                <a:latin typeface="Consolas" panose="020B0609020204030204" pitchFamily="49" charset="0"/>
              </a:rPr>
              <a:t>(</a:t>
            </a:r>
            <a:r>
              <a:rPr lang="en-US" sz="2800" dirty="0">
                <a:solidFill>
                  <a:srgbClr val="A52A2A"/>
                </a:solidFill>
                <a:highlight>
                  <a:srgbClr val="FFFF00"/>
                </a:highlight>
                <a:latin typeface="Consolas" panose="020B0609020204030204" pitchFamily="49" charset="0"/>
              </a:rPr>
              <a:t>"and also above 20!"</a:t>
            </a:r>
            <a:r>
              <a:rPr lang="en-US" sz="2800" dirty="0">
                <a:solidFill>
                  <a:srgbClr val="000000"/>
                </a:solidFill>
                <a:highlight>
                  <a:srgbClr val="FFFF00"/>
                </a:highlight>
                <a:latin typeface="Consolas" panose="020B0609020204030204" pitchFamily="49" charset="0"/>
              </a:rPr>
              <a:t>)</a:t>
            </a:r>
            <a:br>
              <a:rPr lang="en-US" sz="2800" dirty="0"/>
            </a:br>
            <a:r>
              <a:rPr lang="en-US" sz="2800" dirty="0">
                <a:solidFill>
                  <a:srgbClr val="000000"/>
                </a:solidFill>
                <a:latin typeface="Consolas" panose="020B0609020204030204" pitchFamily="49" charset="0"/>
              </a:rPr>
              <a:t>  </a:t>
            </a:r>
            <a:r>
              <a:rPr lang="en-US" sz="2800" dirty="0">
                <a:solidFill>
                  <a:srgbClr val="0000CD"/>
                </a:solidFill>
                <a:highlight>
                  <a:srgbClr val="00FF00"/>
                </a:highlight>
                <a:latin typeface="Consolas" panose="020B0609020204030204" pitchFamily="49" charset="0"/>
              </a:rPr>
              <a:t>else</a:t>
            </a:r>
            <a:r>
              <a:rPr lang="en-US" sz="2800" dirty="0">
                <a:solidFill>
                  <a:srgbClr val="000000"/>
                </a:solidFill>
                <a:highlight>
                  <a:srgbClr val="00FF00"/>
                </a:highlight>
                <a:latin typeface="Consolas" panose="020B0609020204030204" pitchFamily="49" charset="0"/>
              </a:rPr>
              <a:t>:</a:t>
            </a:r>
            <a:br>
              <a:rPr lang="en-US" sz="2800" dirty="0"/>
            </a:br>
            <a:r>
              <a:rPr lang="en-US" sz="2800" dirty="0">
                <a:solidFill>
                  <a:srgbClr val="000000"/>
                </a:solidFill>
                <a:latin typeface="Consolas" panose="020B0609020204030204" pitchFamily="49" charset="0"/>
              </a:rPr>
              <a:t>  </a:t>
            </a:r>
            <a:r>
              <a:rPr lang="en-US" sz="2800" dirty="0">
                <a:solidFill>
                  <a:srgbClr val="000000"/>
                </a:solidFill>
                <a:highlight>
                  <a:srgbClr val="00FF00"/>
                </a:highlight>
                <a:latin typeface="Consolas" panose="020B0609020204030204" pitchFamily="49" charset="0"/>
              </a:rPr>
              <a:t>  </a:t>
            </a:r>
            <a:r>
              <a:rPr lang="en-US" sz="2800" dirty="0">
                <a:solidFill>
                  <a:srgbClr val="0000CD"/>
                </a:solidFill>
                <a:highlight>
                  <a:srgbClr val="FFFF00"/>
                </a:highlight>
                <a:latin typeface="Consolas" panose="020B0609020204030204" pitchFamily="49" charset="0"/>
              </a:rPr>
              <a:t>print</a:t>
            </a:r>
            <a:r>
              <a:rPr lang="en-US" sz="2800" dirty="0">
                <a:solidFill>
                  <a:srgbClr val="000000"/>
                </a:solidFill>
                <a:highlight>
                  <a:srgbClr val="FFFF00"/>
                </a:highlight>
                <a:latin typeface="Consolas" panose="020B0609020204030204" pitchFamily="49" charset="0"/>
              </a:rPr>
              <a:t>(</a:t>
            </a:r>
            <a:r>
              <a:rPr lang="en-US" sz="2800" dirty="0">
                <a:solidFill>
                  <a:srgbClr val="A52A2A"/>
                </a:solidFill>
                <a:highlight>
                  <a:srgbClr val="FFFF00"/>
                </a:highlight>
                <a:latin typeface="Consolas" panose="020B0609020204030204" pitchFamily="49" charset="0"/>
              </a:rPr>
              <a:t>"but not above 20."</a:t>
            </a:r>
            <a:r>
              <a:rPr lang="en-US" sz="2800" dirty="0">
                <a:solidFill>
                  <a:srgbClr val="000000"/>
                </a:solidFill>
                <a:highlight>
                  <a:srgbClr val="FFFF00"/>
                </a:highlight>
                <a:latin typeface="Consolas" panose="020B0609020204030204" pitchFamily="49" charset="0"/>
              </a:rPr>
              <a:t>) </a:t>
            </a:r>
            <a:endParaRPr lang="en-US" sz="2800" dirty="0">
              <a:highlight>
                <a:srgbClr val="FFFF00"/>
              </a:highlight>
            </a:endParaRPr>
          </a:p>
        </p:txBody>
      </p:sp>
    </p:spTree>
    <p:extLst>
      <p:ext uri="{BB962C8B-B14F-4D97-AF65-F5344CB8AC3E}">
        <p14:creationId xmlns:p14="http://schemas.microsoft.com/office/powerpoint/2010/main" val="820976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Control Flow (Indentation!)</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2" name="Rectangle 1">
            <a:extLst>
              <a:ext uri="{FF2B5EF4-FFF2-40B4-BE49-F238E27FC236}">
                <a16:creationId xmlns:a16="http://schemas.microsoft.com/office/drawing/2014/main" id="{75B2102A-0BF8-41C2-878C-61E711815B4C}"/>
              </a:ext>
            </a:extLst>
          </p:cNvPr>
          <p:cNvSpPr/>
          <p:nvPr/>
        </p:nvSpPr>
        <p:spPr>
          <a:xfrm>
            <a:off x="261501" y="2053176"/>
            <a:ext cx="5526903" cy="2554545"/>
          </a:xfrm>
          <a:prstGeom prst="rect">
            <a:avLst/>
          </a:prstGeom>
        </p:spPr>
        <p:txBody>
          <a:bodyPr wrap="square">
            <a:spAutoFit/>
          </a:bodyPr>
          <a:lstStyle/>
          <a:p>
            <a:r>
              <a:rPr lang="en-US" sz="2000" dirty="0">
                <a:solidFill>
                  <a:srgbClr val="000000"/>
                </a:solidFill>
                <a:highlight>
                  <a:srgbClr val="FFFF00"/>
                </a:highlight>
                <a:latin typeface="Consolas" panose="020B0609020204030204" pitchFamily="49" charset="0"/>
              </a:rPr>
              <a:t>x = </a:t>
            </a:r>
            <a:r>
              <a:rPr lang="en-US" sz="2000" dirty="0">
                <a:solidFill>
                  <a:srgbClr val="FF0000"/>
                </a:solidFill>
                <a:highlight>
                  <a:srgbClr val="FFFF00"/>
                </a:highlight>
                <a:latin typeface="Consolas" panose="020B0609020204030204" pitchFamily="49" charset="0"/>
              </a:rPr>
              <a:t>int(input(“Enter a number : “))</a:t>
            </a:r>
            <a:br>
              <a:rPr lang="en-US" sz="2000" dirty="0">
                <a:highlight>
                  <a:srgbClr val="FFFF00"/>
                </a:highlight>
              </a:rPr>
            </a:br>
            <a:br>
              <a:rPr lang="en-US" sz="2000" dirty="0">
                <a:highlight>
                  <a:srgbClr val="FFFF00"/>
                </a:highlight>
              </a:rPr>
            </a:br>
            <a:r>
              <a:rPr lang="en-US" sz="2000" dirty="0">
                <a:solidFill>
                  <a:srgbClr val="0000CD"/>
                </a:solidFill>
                <a:highlight>
                  <a:srgbClr val="FFFF00"/>
                </a:highlight>
                <a:latin typeface="Consolas" panose="020B0609020204030204" pitchFamily="49" charset="0"/>
              </a:rPr>
              <a:t>if</a:t>
            </a:r>
            <a:r>
              <a:rPr lang="en-US" sz="2000" dirty="0">
                <a:solidFill>
                  <a:srgbClr val="000000"/>
                </a:solidFill>
                <a:highlight>
                  <a:srgbClr val="FFFF00"/>
                </a:highlight>
                <a:latin typeface="Consolas" panose="020B0609020204030204" pitchFamily="49" charset="0"/>
              </a:rPr>
              <a:t> x &gt; </a:t>
            </a:r>
            <a:r>
              <a:rPr lang="en-US" sz="2000" dirty="0">
                <a:solidFill>
                  <a:srgbClr val="FF0000"/>
                </a:solidFill>
                <a:highlight>
                  <a:srgbClr val="FFFF00"/>
                </a:highlight>
                <a:latin typeface="Consolas" panose="020B0609020204030204" pitchFamily="49" charset="0"/>
              </a:rPr>
              <a:t>10</a:t>
            </a:r>
            <a:r>
              <a:rPr lang="en-US" sz="2000" dirty="0">
                <a:solidFill>
                  <a:srgbClr val="000000"/>
                </a:solidFill>
                <a:highlight>
                  <a:srgbClr val="FFFF00"/>
                </a:highlight>
                <a:latin typeface="Consolas" panose="020B0609020204030204" pitchFamily="49" charset="0"/>
              </a:rPr>
              <a:t>:</a:t>
            </a:r>
            <a:br>
              <a:rPr lang="en-US" sz="2000" dirty="0">
                <a:highlight>
                  <a:srgbClr val="FFFF00"/>
                </a:highlight>
              </a:rPr>
            </a:br>
            <a:r>
              <a:rPr lang="en-US" sz="2000" dirty="0">
                <a:solidFill>
                  <a:srgbClr val="000000"/>
                </a:solidFill>
                <a:highlight>
                  <a:srgbClr val="FFFF00"/>
                </a:highlight>
                <a:latin typeface="Consolas" panose="020B0609020204030204" pitchFamily="49" charset="0"/>
              </a:rPr>
              <a:t>  </a:t>
            </a:r>
            <a:r>
              <a:rPr lang="en-US" sz="2000" dirty="0">
                <a:solidFill>
                  <a:srgbClr val="0000CD"/>
                </a:solidFill>
                <a:highlight>
                  <a:srgbClr val="FFFF00"/>
                </a:highlight>
                <a:latin typeface="Consolas" panose="020B0609020204030204" pitchFamily="49" charset="0"/>
              </a:rPr>
              <a:t>print</a:t>
            </a:r>
            <a:r>
              <a:rPr lang="en-US" sz="2000" dirty="0">
                <a:solidFill>
                  <a:srgbClr val="000000"/>
                </a:solidFill>
                <a:highlight>
                  <a:srgbClr val="FFFF00"/>
                </a:highlight>
                <a:latin typeface="Consolas" panose="020B0609020204030204" pitchFamily="49" charset="0"/>
              </a:rPr>
              <a:t>(</a:t>
            </a:r>
            <a:r>
              <a:rPr lang="en-US" sz="2000" dirty="0">
                <a:solidFill>
                  <a:srgbClr val="A52A2A"/>
                </a:solidFill>
                <a:highlight>
                  <a:srgbClr val="FFFF00"/>
                </a:highlight>
                <a:latin typeface="Consolas" panose="020B0609020204030204" pitchFamily="49" charset="0"/>
              </a:rPr>
              <a:t>“Your Number is above ten, "</a:t>
            </a:r>
            <a:r>
              <a:rPr lang="en-US" sz="2000" dirty="0">
                <a:solidFill>
                  <a:srgbClr val="000000"/>
                </a:solidFill>
                <a:highlight>
                  <a:srgbClr val="FFFF00"/>
                </a:highlight>
                <a:latin typeface="Consolas" panose="020B0609020204030204" pitchFamily="49" charset="0"/>
              </a:rPr>
              <a:t>)</a:t>
            </a:r>
            <a:br>
              <a:rPr lang="en-US" sz="2000" dirty="0">
                <a:highlight>
                  <a:srgbClr val="FFFF00"/>
                </a:highlight>
              </a:rPr>
            </a:br>
            <a:r>
              <a:rPr lang="en-US" sz="2000" dirty="0">
                <a:solidFill>
                  <a:srgbClr val="000000"/>
                </a:solidFill>
                <a:highlight>
                  <a:srgbClr val="FFFF00"/>
                </a:highlight>
                <a:latin typeface="Consolas" panose="020B0609020204030204" pitchFamily="49" charset="0"/>
              </a:rPr>
              <a:t>  </a:t>
            </a:r>
            <a:r>
              <a:rPr lang="en-US" sz="2000" dirty="0">
                <a:solidFill>
                  <a:srgbClr val="0000CD"/>
                </a:solidFill>
                <a:highlight>
                  <a:srgbClr val="FFFF00"/>
                </a:highlight>
                <a:latin typeface="Consolas" panose="020B0609020204030204" pitchFamily="49" charset="0"/>
              </a:rPr>
              <a:t>if</a:t>
            </a:r>
            <a:r>
              <a:rPr lang="en-US" sz="2000" dirty="0">
                <a:solidFill>
                  <a:srgbClr val="000000"/>
                </a:solidFill>
                <a:highlight>
                  <a:srgbClr val="FFFF00"/>
                </a:highlight>
                <a:latin typeface="Consolas" panose="020B0609020204030204" pitchFamily="49" charset="0"/>
              </a:rPr>
              <a:t> x &gt; </a:t>
            </a:r>
            <a:r>
              <a:rPr lang="en-US" sz="2000" dirty="0">
                <a:solidFill>
                  <a:srgbClr val="FF0000"/>
                </a:solidFill>
                <a:highlight>
                  <a:srgbClr val="FFFF00"/>
                </a:highlight>
                <a:latin typeface="Consolas" panose="020B0609020204030204" pitchFamily="49" charset="0"/>
              </a:rPr>
              <a:t>20</a:t>
            </a:r>
            <a:r>
              <a:rPr lang="en-US" sz="2000" dirty="0">
                <a:solidFill>
                  <a:srgbClr val="000000"/>
                </a:solidFill>
                <a:highlight>
                  <a:srgbClr val="FFFF00"/>
                </a:highlight>
                <a:latin typeface="Consolas" panose="020B0609020204030204" pitchFamily="49" charset="0"/>
              </a:rPr>
              <a:t>:</a:t>
            </a:r>
            <a:br>
              <a:rPr lang="en-US" sz="2000" dirty="0">
                <a:highlight>
                  <a:srgbClr val="FFFF00"/>
                </a:highlight>
              </a:rPr>
            </a:br>
            <a:r>
              <a:rPr lang="en-US" sz="2000" dirty="0">
                <a:solidFill>
                  <a:srgbClr val="000000"/>
                </a:solidFill>
                <a:highlight>
                  <a:srgbClr val="FFFF00"/>
                </a:highlight>
                <a:latin typeface="Consolas" panose="020B0609020204030204" pitchFamily="49" charset="0"/>
              </a:rPr>
              <a:t>    </a:t>
            </a:r>
            <a:r>
              <a:rPr lang="en-US" sz="2000" dirty="0">
                <a:solidFill>
                  <a:srgbClr val="0000CD"/>
                </a:solidFill>
                <a:highlight>
                  <a:srgbClr val="FFFF00"/>
                </a:highlight>
                <a:latin typeface="Consolas" panose="020B0609020204030204" pitchFamily="49" charset="0"/>
              </a:rPr>
              <a:t>print</a:t>
            </a:r>
            <a:r>
              <a:rPr lang="en-US" sz="2000" dirty="0">
                <a:solidFill>
                  <a:srgbClr val="000000"/>
                </a:solidFill>
                <a:highlight>
                  <a:srgbClr val="FFFF00"/>
                </a:highlight>
                <a:latin typeface="Consolas" panose="020B0609020204030204" pitchFamily="49" charset="0"/>
              </a:rPr>
              <a:t>(</a:t>
            </a:r>
            <a:r>
              <a:rPr lang="en-US" sz="2000" dirty="0">
                <a:solidFill>
                  <a:srgbClr val="A52A2A"/>
                </a:solidFill>
                <a:highlight>
                  <a:srgbClr val="FFFF00"/>
                </a:highlight>
                <a:latin typeface="Consolas" panose="020B0609020204030204" pitchFamily="49" charset="0"/>
              </a:rPr>
              <a:t>"and also above 20!"</a:t>
            </a:r>
            <a:r>
              <a:rPr lang="en-US" sz="2000" dirty="0">
                <a:solidFill>
                  <a:srgbClr val="000000"/>
                </a:solidFill>
                <a:highlight>
                  <a:srgbClr val="FFFF00"/>
                </a:highlight>
                <a:latin typeface="Consolas" panose="020B0609020204030204" pitchFamily="49" charset="0"/>
              </a:rPr>
              <a:t>)</a:t>
            </a:r>
            <a:br>
              <a:rPr lang="en-US" sz="2000" dirty="0">
                <a:highlight>
                  <a:srgbClr val="FFFF00"/>
                </a:highlight>
              </a:rPr>
            </a:br>
            <a:r>
              <a:rPr lang="en-US" sz="2000" dirty="0">
                <a:solidFill>
                  <a:srgbClr val="000000"/>
                </a:solidFill>
                <a:highlight>
                  <a:srgbClr val="FFFF00"/>
                </a:highlight>
                <a:latin typeface="Consolas" panose="020B0609020204030204" pitchFamily="49" charset="0"/>
              </a:rPr>
              <a:t>  </a:t>
            </a:r>
            <a:r>
              <a:rPr lang="en-US" sz="2000" dirty="0">
                <a:solidFill>
                  <a:srgbClr val="0000CD"/>
                </a:solidFill>
                <a:highlight>
                  <a:srgbClr val="FFFF00"/>
                </a:highlight>
                <a:latin typeface="Consolas" panose="020B0609020204030204" pitchFamily="49" charset="0"/>
              </a:rPr>
              <a:t>else</a:t>
            </a:r>
            <a:r>
              <a:rPr lang="en-US" sz="2000" dirty="0">
                <a:solidFill>
                  <a:srgbClr val="000000"/>
                </a:solidFill>
                <a:highlight>
                  <a:srgbClr val="FFFF00"/>
                </a:highlight>
                <a:latin typeface="Consolas" panose="020B0609020204030204" pitchFamily="49" charset="0"/>
              </a:rPr>
              <a:t>:</a:t>
            </a:r>
            <a:br>
              <a:rPr lang="en-US" sz="2000" dirty="0">
                <a:highlight>
                  <a:srgbClr val="FFFF00"/>
                </a:highlight>
              </a:rPr>
            </a:br>
            <a:r>
              <a:rPr lang="en-US" sz="2000" dirty="0">
                <a:solidFill>
                  <a:srgbClr val="000000"/>
                </a:solidFill>
                <a:highlight>
                  <a:srgbClr val="FFFF00"/>
                </a:highlight>
                <a:latin typeface="Consolas" panose="020B0609020204030204" pitchFamily="49" charset="0"/>
              </a:rPr>
              <a:t>    </a:t>
            </a:r>
            <a:r>
              <a:rPr lang="en-US" sz="2000" dirty="0">
                <a:solidFill>
                  <a:srgbClr val="0000CD"/>
                </a:solidFill>
                <a:highlight>
                  <a:srgbClr val="FFFF00"/>
                </a:highlight>
                <a:latin typeface="Consolas" panose="020B0609020204030204" pitchFamily="49" charset="0"/>
              </a:rPr>
              <a:t>print</a:t>
            </a:r>
            <a:r>
              <a:rPr lang="en-US" sz="2000" dirty="0">
                <a:solidFill>
                  <a:srgbClr val="000000"/>
                </a:solidFill>
                <a:highlight>
                  <a:srgbClr val="FFFF00"/>
                </a:highlight>
                <a:latin typeface="Consolas" panose="020B0609020204030204" pitchFamily="49" charset="0"/>
              </a:rPr>
              <a:t>(</a:t>
            </a:r>
            <a:r>
              <a:rPr lang="en-US" sz="2000" dirty="0">
                <a:solidFill>
                  <a:srgbClr val="A52A2A"/>
                </a:solidFill>
                <a:highlight>
                  <a:srgbClr val="FFFF00"/>
                </a:highlight>
                <a:latin typeface="Consolas" panose="020B0609020204030204" pitchFamily="49" charset="0"/>
              </a:rPr>
              <a:t>"but not above 20."</a:t>
            </a:r>
            <a:r>
              <a:rPr lang="en-US" sz="2000" dirty="0">
                <a:solidFill>
                  <a:srgbClr val="000000"/>
                </a:solidFill>
                <a:highlight>
                  <a:srgbClr val="FFFF00"/>
                </a:highlight>
                <a:latin typeface="Consolas" panose="020B0609020204030204" pitchFamily="49" charset="0"/>
              </a:rPr>
              <a:t>) </a:t>
            </a:r>
            <a:endParaRPr lang="en-US" sz="2000" dirty="0">
              <a:highlight>
                <a:srgbClr val="FFFF00"/>
              </a:highlight>
            </a:endParaRPr>
          </a:p>
        </p:txBody>
      </p:sp>
      <p:sp>
        <p:nvSpPr>
          <p:cNvPr id="5" name="Rectangle 4">
            <a:extLst>
              <a:ext uri="{FF2B5EF4-FFF2-40B4-BE49-F238E27FC236}">
                <a16:creationId xmlns:a16="http://schemas.microsoft.com/office/drawing/2014/main" id="{70382E90-7CA1-4D81-B835-EA0123F2A96F}"/>
              </a:ext>
            </a:extLst>
          </p:cNvPr>
          <p:cNvSpPr/>
          <p:nvPr/>
        </p:nvSpPr>
        <p:spPr>
          <a:xfrm>
            <a:off x="6336535" y="2054574"/>
            <a:ext cx="5526903" cy="2554545"/>
          </a:xfrm>
          <a:prstGeom prst="rect">
            <a:avLst/>
          </a:prstGeom>
        </p:spPr>
        <p:txBody>
          <a:bodyPr wrap="square">
            <a:spAutoFit/>
          </a:bodyPr>
          <a:lstStyle/>
          <a:p>
            <a:r>
              <a:rPr lang="en-US" sz="2000" dirty="0">
                <a:solidFill>
                  <a:srgbClr val="000000"/>
                </a:solidFill>
                <a:highlight>
                  <a:srgbClr val="00FFFF"/>
                </a:highlight>
                <a:latin typeface="Consolas" panose="020B0609020204030204" pitchFamily="49" charset="0"/>
              </a:rPr>
              <a:t>x = </a:t>
            </a:r>
            <a:r>
              <a:rPr lang="en-US" sz="2000" dirty="0">
                <a:solidFill>
                  <a:srgbClr val="FF0000"/>
                </a:solidFill>
                <a:highlight>
                  <a:srgbClr val="00FFFF"/>
                </a:highlight>
                <a:latin typeface="Consolas" panose="020B0609020204030204" pitchFamily="49" charset="0"/>
              </a:rPr>
              <a:t>int(input(“Enter a number : “))</a:t>
            </a:r>
            <a:br>
              <a:rPr lang="en-US" sz="2000" dirty="0">
                <a:highlight>
                  <a:srgbClr val="00FFFF"/>
                </a:highlight>
              </a:rPr>
            </a:br>
            <a:br>
              <a:rPr lang="en-US" sz="2000" dirty="0">
                <a:highlight>
                  <a:srgbClr val="00FFFF"/>
                </a:highlight>
              </a:rPr>
            </a:br>
            <a:r>
              <a:rPr lang="en-US" sz="2000" dirty="0">
                <a:solidFill>
                  <a:srgbClr val="0000CD"/>
                </a:solidFill>
                <a:highlight>
                  <a:srgbClr val="00FFFF"/>
                </a:highlight>
                <a:latin typeface="Consolas" panose="020B0609020204030204" pitchFamily="49" charset="0"/>
              </a:rPr>
              <a:t>if</a:t>
            </a:r>
            <a:r>
              <a:rPr lang="en-US" sz="2000" dirty="0">
                <a:solidFill>
                  <a:srgbClr val="000000"/>
                </a:solidFill>
                <a:highlight>
                  <a:srgbClr val="00FFFF"/>
                </a:highlight>
                <a:latin typeface="Consolas" panose="020B0609020204030204" pitchFamily="49" charset="0"/>
              </a:rPr>
              <a:t> x &gt; </a:t>
            </a:r>
            <a:r>
              <a:rPr lang="en-US" sz="2000" dirty="0">
                <a:solidFill>
                  <a:srgbClr val="FF0000"/>
                </a:solidFill>
                <a:highlight>
                  <a:srgbClr val="00FFFF"/>
                </a:highlight>
                <a:latin typeface="Consolas" panose="020B0609020204030204" pitchFamily="49" charset="0"/>
              </a:rPr>
              <a:t>10</a:t>
            </a:r>
            <a:r>
              <a:rPr lang="en-US" sz="2000" dirty="0">
                <a:solidFill>
                  <a:srgbClr val="000000"/>
                </a:solidFill>
                <a:highlight>
                  <a:srgbClr val="00FFFF"/>
                </a:highlight>
                <a:latin typeface="Consolas" panose="020B0609020204030204" pitchFamily="49" charset="0"/>
              </a:rPr>
              <a:t>:</a:t>
            </a:r>
            <a:br>
              <a:rPr lang="en-US" sz="2000" dirty="0">
                <a:highlight>
                  <a:srgbClr val="00FFFF"/>
                </a:highlight>
              </a:rPr>
            </a:br>
            <a:r>
              <a:rPr lang="en-US" sz="2000" dirty="0">
                <a:solidFill>
                  <a:srgbClr val="000000"/>
                </a:solidFill>
                <a:highlight>
                  <a:srgbClr val="00FFFF"/>
                </a:highlight>
                <a:latin typeface="Consolas" panose="020B0609020204030204" pitchFamily="49" charset="0"/>
              </a:rPr>
              <a:t>  </a:t>
            </a:r>
            <a:r>
              <a:rPr lang="en-US" sz="2000" dirty="0">
                <a:solidFill>
                  <a:srgbClr val="0000CD"/>
                </a:solidFill>
                <a:highlight>
                  <a:srgbClr val="00FFFF"/>
                </a:highlight>
                <a:latin typeface="Consolas" panose="020B0609020204030204" pitchFamily="49" charset="0"/>
              </a:rPr>
              <a:t>print</a:t>
            </a:r>
            <a:r>
              <a:rPr lang="en-US" sz="2000" dirty="0">
                <a:solidFill>
                  <a:srgbClr val="000000"/>
                </a:solidFill>
                <a:highlight>
                  <a:srgbClr val="00FFFF"/>
                </a:highlight>
                <a:latin typeface="Consolas" panose="020B0609020204030204" pitchFamily="49" charset="0"/>
              </a:rPr>
              <a:t>(</a:t>
            </a:r>
            <a:r>
              <a:rPr lang="en-US" sz="2000" dirty="0">
                <a:solidFill>
                  <a:srgbClr val="A52A2A"/>
                </a:solidFill>
                <a:highlight>
                  <a:srgbClr val="00FFFF"/>
                </a:highlight>
                <a:latin typeface="Consolas" panose="020B0609020204030204" pitchFamily="49" charset="0"/>
              </a:rPr>
              <a:t>“Your Number is above ten, "</a:t>
            </a:r>
            <a:r>
              <a:rPr lang="en-US" sz="2000" dirty="0">
                <a:solidFill>
                  <a:srgbClr val="000000"/>
                </a:solidFill>
                <a:highlight>
                  <a:srgbClr val="00FFFF"/>
                </a:highlight>
                <a:latin typeface="Consolas" panose="020B0609020204030204" pitchFamily="49" charset="0"/>
              </a:rPr>
              <a:t>)</a:t>
            </a:r>
            <a:br>
              <a:rPr lang="en-US" sz="2000" dirty="0">
                <a:highlight>
                  <a:srgbClr val="00FFFF"/>
                </a:highlight>
              </a:rPr>
            </a:br>
            <a:r>
              <a:rPr lang="en-US" sz="2000" dirty="0">
                <a:solidFill>
                  <a:srgbClr val="000000"/>
                </a:solidFill>
                <a:highlight>
                  <a:srgbClr val="00FFFF"/>
                </a:highlight>
                <a:latin typeface="Consolas" panose="020B0609020204030204" pitchFamily="49" charset="0"/>
              </a:rPr>
              <a:t>  </a:t>
            </a:r>
            <a:r>
              <a:rPr lang="en-US" sz="2000" dirty="0">
                <a:solidFill>
                  <a:srgbClr val="0000CD"/>
                </a:solidFill>
                <a:highlight>
                  <a:srgbClr val="00FFFF"/>
                </a:highlight>
                <a:latin typeface="Consolas" panose="020B0609020204030204" pitchFamily="49" charset="0"/>
              </a:rPr>
              <a:t>if</a:t>
            </a:r>
            <a:r>
              <a:rPr lang="en-US" sz="2000" dirty="0">
                <a:solidFill>
                  <a:srgbClr val="000000"/>
                </a:solidFill>
                <a:highlight>
                  <a:srgbClr val="00FFFF"/>
                </a:highlight>
                <a:latin typeface="Consolas" panose="020B0609020204030204" pitchFamily="49" charset="0"/>
              </a:rPr>
              <a:t> x &gt; </a:t>
            </a:r>
            <a:r>
              <a:rPr lang="en-US" sz="2000" dirty="0">
                <a:solidFill>
                  <a:srgbClr val="FF0000"/>
                </a:solidFill>
                <a:highlight>
                  <a:srgbClr val="00FFFF"/>
                </a:highlight>
                <a:latin typeface="Consolas" panose="020B0609020204030204" pitchFamily="49" charset="0"/>
              </a:rPr>
              <a:t>20</a:t>
            </a:r>
            <a:r>
              <a:rPr lang="en-US" sz="2000" dirty="0">
                <a:solidFill>
                  <a:srgbClr val="000000"/>
                </a:solidFill>
                <a:highlight>
                  <a:srgbClr val="00FFFF"/>
                </a:highlight>
                <a:latin typeface="Consolas" panose="020B0609020204030204" pitchFamily="49" charset="0"/>
              </a:rPr>
              <a:t>:</a:t>
            </a:r>
            <a:br>
              <a:rPr lang="en-US" sz="2000" dirty="0">
                <a:highlight>
                  <a:srgbClr val="00FFFF"/>
                </a:highlight>
              </a:rPr>
            </a:br>
            <a:r>
              <a:rPr lang="en-US" sz="2000" dirty="0">
                <a:solidFill>
                  <a:srgbClr val="000000"/>
                </a:solidFill>
                <a:highlight>
                  <a:srgbClr val="00FFFF"/>
                </a:highlight>
                <a:latin typeface="Consolas" panose="020B0609020204030204" pitchFamily="49" charset="0"/>
              </a:rPr>
              <a:t>    </a:t>
            </a:r>
            <a:r>
              <a:rPr lang="en-US" sz="2000" dirty="0">
                <a:solidFill>
                  <a:srgbClr val="0000CD"/>
                </a:solidFill>
                <a:highlight>
                  <a:srgbClr val="00FFFF"/>
                </a:highlight>
                <a:latin typeface="Consolas" panose="020B0609020204030204" pitchFamily="49" charset="0"/>
              </a:rPr>
              <a:t>print</a:t>
            </a:r>
            <a:r>
              <a:rPr lang="en-US" sz="2000" dirty="0">
                <a:solidFill>
                  <a:srgbClr val="000000"/>
                </a:solidFill>
                <a:highlight>
                  <a:srgbClr val="00FFFF"/>
                </a:highlight>
                <a:latin typeface="Consolas" panose="020B0609020204030204" pitchFamily="49" charset="0"/>
              </a:rPr>
              <a:t>(</a:t>
            </a:r>
            <a:r>
              <a:rPr lang="en-US" sz="2000" dirty="0">
                <a:solidFill>
                  <a:srgbClr val="A52A2A"/>
                </a:solidFill>
                <a:highlight>
                  <a:srgbClr val="00FFFF"/>
                </a:highlight>
                <a:latin typeface="Consolas" panose="020B0609020204030204" pitchFamily="49" charset="0"/>
              </a:rPr>
              <a:t>"and also above 20!"</a:t>
            </a:r>
            <a:r>
              <a:rPr lang="en-US" sz="2000" dirty="0">
                <a:solidFill>
                  <a:srgbClr val="000000"/>
                </a:solidFill>
                <a:highlight>
                  <a:srgbClr val="00FFFF"/>
                </a:highlight>
                <a:latin typeface="Consolas" panose="020B0609020204030204" pitchFamily="49" charset="0"/>
              </a:rPr>
              <a:t>)</a:t>
            </a:r>
            <a:br>
              <a:rPr lang="en-US" sz="2000" dirty="0">
                <a:highlight>
                  <a:srgbClr val="00FFFF"/>
                </a:highlight>
              </a:rPr>
            </a:br>
            <a:r>
              <a:rPr lang="en-US" sz="2000" dirty="0">
                <a:solidFill>
                  <a:srgbClr val="0000CD"/>
                </a:solidFill>
                <a:highlight>
                  <a:srgbClr val="00FFFF"/>
                </a:highlight>
                <a:latin typeface="Consolas" panose="020B0609020204030204" pitchFamily="49" charset="0"/>
              </a:rPr>
              <a:t>else</a:t>
            </a:r>
            <a:r>
              <a:rPr lang="en-US" sz="2000" dirty="0">
                <a:solidFill>
                  <a:srgbClr val="000000"/>
                </a:solidFill>
                <a:highlight>
                  <a:srgbClr val="00FFFF"/>
                </a:highlight>
                <a:latin typeface="Consolas" panose="020B0609020204030204" pitchFamily="49" charset="0"/>
              </a:rPr>
              <a:t>:</a:t>
            </a:r>
            <a:br>
              <a:rPr lang="en-US" sz="2000" dirty="0">
                <a:highlight>
                  <a:srgbClr val="00FFFF"/>
                </a:highlight>
              </a:rPr>
            </a:br>
            <a:r>
              <a:rPr lang="en-US" sz="2000" dirty="0">
                <a:solidFill>
                  <a:srgbClr val="000000"/>
                </a:solidFill>
                <a:highlight>
                  <a:srgbClr val="00FFFF"/>
                </a:highlight>
                <a:latin typeface="Consolas" panose="020B0609020204030204" pitchFamily="49" charset="0"/>
              </a:rPr>
              <a:t>  </a:t>
            </a:r>
            <a:r>
              <a:rPr lang="en-US" sz="2000" dirty="0">
                <a:solidFill>
                  <a:srgbClr val="0000CD"/>
                </a:solidFill>
                <a:highlight>
                  <a:srgbClr val="00FFFF"/>
                </a:highlight>
                <a:latin typeface="Consolas" panose="020B0609020204030204" pitchFamily="49" charset="0"/>
              </a:rPr>
              <a:t>print</a:t>
            </a:r>
            <a:r>
              <a:rPr lang="en-US" sz="2000" dirty="0">
                <a:solidFill>
                  <a:srgbClr val="000000"/>
                </a:solidFill>
                <a:highlight>
                  <a:srgbClr val="00FFFF"/>
                </a:highlight>
                <a:latin typeface="Consolas" panose="020B0609020204030204" pitchFamily="49" charset="0"/>
              </a:rPr>
              <a:t>(</a:t>
            </a:r>
            <a:r>
              <a:rPr lang="en-US" sz="2000" dirty="0">
                <a:solidFill>
                  <a:srgbClr val="A52A2A"/>
                </a:solidFill>
                <a:highlight>
                  <a:srgbClr val="00FFFF"/>
                </a:highlight>
                <a:latin typeface="Consolas" panose="020B0609020204030204" pitchFamily="49" charset="0"/>
              </a:rPr>
              <a:t>“Not above 10."</a:t>
            </a:r>
            <a:r>
              <a:rPr lang="en-US" sz="2000" dirty="0">
                <a:solidFill>
                  <a:srgbClr val="000000"/>
                </a:solidFill>
                <a:highlight>
                  <a:srgbClr val="00FFFF"/>
                </a:highlight>
                <a:latin typeface="Consolas" panose="020B0609020204030204" pitchFamily="49" charset="0"/>
              </a:rPr>
              <a:t>) </a:t>
            </a:r>
            <a:endParaRPr lang="en-US" sz="2000" dirty="0">
              <a:highlight>
                <a:srgbClr val="00FFFF"/>
              </a:highlight>
            </a:endParaRPr>
          </a:p>
        </p:txBody>
      </p:sp>
    </p:spTree>
    <p:extLst>
      <p:ext uri="{BB962C8B-B14F-4D97-AF65-F5344CB8AC3E}">
        <p14:creationId xmlns:p14="http://schemas.microsoft.com/office/powerpoint/2010/main" val="1991848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Control Flow (AND)</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2" name="Rectangle 1">
            <a:extLst>
              <a:ext uri="{FF2B5EF4-FFF2-40B4-BE49-F238E27FC236}">
                <a16:creationId xmlns:a16="http://schemas.microsoft.com/office/drawing/2014/main" id="{75B2102A-0BF8-41C2-878C-61E711815B4C}"/>
              </a:ext>
            </a:extLst>
          </p:cNvPr>
          <p:cNvSpPr/>
          <p:nvPr/>
        </p:nvSpPr>
        <p:spPr>
          <a:xfrm>
            <a:off x="2123857" y="1994453"/>
            <a:ext cx="7824132" cy="3970318"/>
          </a:xfrm>
          <a:prstGeom prst="rect">
            <a:avLst/>
          </a:prstGeom>
        </p:spPr>
        <p:txBody>
          <a:bodyPr wrap="square">
            <a:spAutoFit/>
          </a:bodyPr>
          <a:lstStyle/>
          <a:p>
            <a:r>
              <a:rPr lang="en-US" sz="2800" dirty="0">
                <a:solidFill>
                  <a:srgbClr val="000000"/>
                </a:solidFill>
                <a:latin typeface="Consolas" panose="020B0609020204030204" pitchFamily="49" charset="0"/>
              </a:rPr>
              <a:t>x = </a:t>
            </a:r>
            <a:r>
              <a:rPr lang="en-US" sz="2800" dirty="0">
                <a:solidFill>
                  <a:srgbClr val="FF0000"/>
                </a:solidFill>
                <a:latin typeface="Consolas" panose="020B0609020204030204" pitchFamily="49" charset="0"/>
              </a:rPr>
              <a:t>int(input(“Enter a number : “))</a:t>
            </a:r>
            <a:br>
              <a:rPr lang="en-US" sz="2800" dirty="0"/>
            </a:br>
            <a:br>
              <a:rPr lang="en-US" sz="2800" dirty="0"/>
            </a:br>
            <a:r>
              <a:rPr lang="en-US" sz="2800" dirty="0">
                <a:solidFill>
                  <a:srgbClr val="0000CD"/>
                </a:solidFill>
                <a:latin typeface="Consolas" panose="020B0609020204030204" pitchFamily="49" charset="0"/>
              </a:rPr>
              <a:t>if</a:t>
            </a:r>
            <a:r>
              <a:rPr lang="en-US" sz="2800" dirty="0">
                <a:solidFill>
                  <a:srgbClr val="000000"/>
                </a:solidFill>
                <a:latin typeface="Consolas" panose="020B0609020204030204" pitchFamily="49" charset="0"/>
              </a:rPr>
              <a:t> x &gt; </a:t>
            </a:r>
            <a:r>
              <a:rPr lang="en-US" sz="2800" dirty="0">
                <a:solidFill>
                  <a:srgbClr val="FF0000"/>
                </a:solidFill>
                <a:latin typeface="Consolas" panose="020B0609020204030204" pitchFamily="49" charset="0"/>
              </a:rPr>
              <a:t>10</a:t>
            </a:r>
            <a:r>
              <a:rPr lang="en-US" sz="2800" dirty="0">
                <a:solidFill>
                  <a:srgbClr val="000000"/>
                </a:solidFill>
                <a:latin typeface="Consolas" panose="020B0609020204030204" pitchFamily="49" charset="0"/>
              </a:rPr>
              <a:t> and x &gt; </a:t>
            </a:r>
            <a:r>
              <a:rPr lang="en-US" sz="2800" dirty="0">
                <a:solidFill>
                  <a:srgbClr val="FF0000"/>
                </a:solidFill>
                <a:latin typeface="Consolas" panose="020B0609020204030204" pitchFamily="49" charset="0"/>
              </a:rPr>
              <a:t>20:</a:t>
            </a:r>
            <a:br>
              <a:rPr lang="en-US" sz="2800" dirty="0"/>
            </a:br>
            <a:r>
              <a:rPr lang="en-US" sz="2800" dirty="0">
                <a:solidFill>
                  <a:srgbClr val="000000"/>
                </a:solidFill>
                <a:latin typeface="Consolas" panose="020B0609020204030204" pitchFamily="49" charset="0"/>
              </a:rPr>
              <a:t>  </a:t>
            </a:r>
            <a:r>
              <a:rPr lang="en-US" sz="2800" dirty="0">
                <a:solidFill>
                  <a:srgbClr val="0000CD"/>
                </a:solidFill>
                <a:highlight>
                  <a:srgbClr val="FFFF00"/>
                </a:highlight>
                <a:latin typeface="Consolas" panose="020B0609020204030204" pitchFamily="49" charset="0"/>
              </a:rPr>
              <a:t>print</a:t>
            </a:r>
            <a:r>
              <a:rPr lang="en-US" sz="2800" dirty="0">
                <a:solidFill>
                  <a:srgbClr val="000000"/>
                </a:solidFill>
                <a:highlight>
                  <a:srgbClr val="FFFF00"/>
                </a:highlight>
                <a:latin typeface="Consolas" panose="020B0609020204030204" pitchFamily="49" charset="0"/>
              </a:rPr>
              <a:t>(</a:t>
            </a:r>
            <a:r>
              <a:rPr lang="en-US" sz="2800" dirty="0">
                <a:solidFill>
                  <a:srgbClr val="A52A2A"/>
                </a:solidFill>
                <a:highlight>
                  <a:srgbClr val="FFFF00"/>
                </a:highlight>
                <a:latin typeface="Consolas" panose="020B0609020204030204" pitchFamily="49" charset="0"/>
              </a:rPr>
              <a:t>“Your Number is above ten, "</a:t>
            </a:r>
            <a:r>
              <a:rPr lang="en-US" sz="2800" dirty="0">
                <a:solidFill>
                  <a:srgbClr val="000000"/>
                </a:solidFill>
                <a:highlight>
                  <a:srgbClr val="FFFF00"/>
                </a:highlight>
                <a:latin typeface="Consolas" panose="020B0609020204030204" pitchFamily="49" charset="0"/>
              </a:rPr>
              <a:t>)</a:t>
            </a:r>
          </a:p>
          <a:p>
            <a:r>
              <a:rPr lang="en-US" sz="2800" dirty="0">
                <a:solidFill>
                  <a:srgbClr val="000000"/>
                </a:solidFill>
                <a:latin typeface="Consolas" panose="020B0609020204030204" pitchFamily="49" charset="0"/>
              </a:rPr>
              <a:t>  </a:t>
            </a:r>
            <a:r>
              <a:rPr lang="en-US" sz="2800" dirty="0">
                <a:solidFill>
                  <a:srgbClr val="0000CD"/>
                </a:solidFill>
                <a:highlight>
                  <a:srgbClr val="FFFF00"/>
                </a:highlight>
                <a:latin typeface="Consolas" panose="020B0609020204030204" pitchFamily="49" charset="0"/>
              </a:rPr>
              <a:t>print</a:t>
            </a:r>
            <a:r>
              <a:rPr lang="en-US" sz="2800" dirty="0">
                <a:solidFill>
                  <a:srgbClr val="000000"/>
                </a:solidFill>
                <a:highlight>
                  <a:srgbClr val="FFFF00"/>
                </a:highlight>
                <a:latin typeface="Consolas" panose="020B0609020204030204" pitchFamily="49" charset="0"/>
              </a:rPr>
              <a:t>(</a:t>
            </a:r>
            <a:r>
              <a:rPr lang="en-US" sz="2800" dirty="0">
                <a:solidFill>
                  <a:srgbClr val="A52A2A"/>
                </a:solidFill>
                <a:highlight>
                  <a:srgbClr val="FFFF00"/>
                </a:highlight>
                <a:latin typeface="Consolas" panose="020B0609020204030204" pitchFamily="49" charset="0"/>
              </a:rPr>
              <a:t>"and also above 20!"</a:t>
            </a:r>
            <a:r>
              <a:rPr lang="en-US" sz="2800" dirty="0">
                <a:solidFill>
                  <a:srgbClr val="000000"/>
                </a:solidFill>
                <a:highlight>
                  <a:srgbClr val="FFFF00"/>
                </a:highlight>
                <a:latin typeface="Consolas" panose="020B0609020204030204" pitchFamily="49" charset="0"/>
              </a:rPr>
              <a:t>)</a:t>
            </a:r>
            <a:br>
              <a:rPr lang="en-US" sz="2800" dirty="0"/>
            </a:br>
            <a:r>
              <a:rPr lang="en-US" sz="2800" dirty="0" err="1">
                <a:solidFill>
                  <a:srgbClr val="0000CD"/>
                </a:solidFill>
                <a:latin typeface="Consolas" panose="020B0609020204030204" pitchFamily="49" charset="0"/>
              </a:rPr>
              <a:t>elif</a:t>
            </a:r>
            <a:r>
              <a:rPr lang="en-US" sz="2800" dirty="0">
                <a:solidFill>
                  <a:srgbClr val="000000"/>
                </a:solidFill>
                <a:latin typeface="Consolas" panose="020B0609020204030204" pitchFamily="49" charset="0"/>
              </a:rPr>
              <a:t> x &gt; </a:t>
            </a:r>
            <a:r>
              <a:rPr lang="en-US" sz="2800" dirty="0">
                <a:solidFill>
                  <a:srgbClr val="FF0000"/>
                </a:solidFill>
                <a:latin typeface="Consolas" panose="020B0609020204030204" pitchFamily="49" charset="0"/>
              </a:rPr>
              <a:t>10</a:t>
            </a:r>
            <a:r>
              <a:rPr lang="en-US" sz="2800" dirty="0">
                <a:solidFill>
                  <a:srgbClr val="000000"/>
                </a:solidFill>
                <a:latin typeface="Consolas" panose="020B0609020204030204" pitchFamily="49" charset="0"/>
              </a:rPr>
              <a:t> and x &lt;= </a:t>
            </a:r>
            <a:r>
              <a:rPr lang="en-US" sz="2800" dirty="0">
                <a:solidFill>
                  <a:srgbClr val="FF0000"/>
                </a:solidFill>
                <a:latin typeface="Consolas" panose="020B0609020204030204" pitchFamily="49" charset="0"/>
              </a:rPr>
              <a:t>20:</a:t>
            </a:r>
          </a:p>
          <a:p>
            <a:r>
              <a:rPr lang="en-US" sz="2800" dirty="0">
                <a:solidFill>
                  <a:srgbClr val="000000"/>
                </a:solidFill>
                <a:latin typeface="Consolas" panose="020B0609020204030204" pitchFamily="49" charset="0"/>
              </a:rPr>
              <a:t>  </a:t>
            </a:r>
            <a:r>
              <a:rPr lang="en-US" sz="2800" dirty="0">
                <a:solidFill>
                  <a:srgbClr val="0000CD"/>
                </a:solidFill>
                <a:highlight>
                  <a:srgbClr val="00FFFF"/>
                </a:highlight>
                <a:latin typeface="Consolas" panose="020B0609020204030204" pitchFamily="49" charset="0"/>
              </a:rPr>
              <a:t>print</a:t>
            </a:r>
            <a:r>
              <a:rPr lang="en-US" sz="2800" dirty="0">
                <a:solidFill>
                  <a:srgbClr val="000000"/>
                </a:solidFill>
                <a:highlight>
                  <a:srgbClr val="00FFFF"/>
                </a:highlight>
                <a:latin typeface="Consolas" panose="020B0609020204030204" pitchFamily="49" charset="0"/>
              </a:rPr>
              <a:t>(</a:t>
            </a:r>
            <a:r>
              <a:rPr lang="en-US" sz="2800" dirty="0">
                <a:solidFill>
                  <a:srgbClr val="A52A2A"/>
                </a:solidFill>
                <a:highlight>
                  <a:srgbClr val="00FFFF"/>
                </a:highlight>
                <a:latin typeface="Consolas" panose="020B0609020204030204" pitchFamily="49" charset="0"/>
              </a:rPr>
              <a:t>“Your Number is above ten, "</a:t>
            </a:r>
            <a:r>
              <a:rPr lang="en-US" sz="2800" dirty="0">
                <a:solidFill>
                  <a:srgbClr val="000000"/>
                </a:solidFill>
                <a:highlight>
                  <a:srgbClr val="00FFFF"/>
                </a:highlight>
                <a:latin typeface="Consolas" panose="020B0609020204030204" pitchFamily="49" charset="0"/>
              </a:rPr>
              <a:t>) </a:t>
            </a:r>
            <a:br>
              <a:rPr lang="en-US" sz="2800" dirty="0"/>
            </a:br>
            <a:r>
              <a:rPr lang="en-US" sz="2800" dirty="0">
                <a:solidFill>
                  <a:srgbClr val="000000"/>
                </a:solidFill>
                <a:latin typeface="Consolas" panose="020B0609020204030204" pitchFamily="49" charset="0"/>
              </a:rPr>
              <a:t>  </a:t>
            </a:r>
            <a:r>
              <a:rPr lang="en-US" sz="2800" dirty="0">
                <a:solidFill>
                  <a:srgbClr val="0000CD"/>
                </a:solidFill>
                <a:highlight>
                  <a:srgbClr val="00FFFF"/>
                </a:highlight>
                <a:latin typeface="Consolas" panose="020B0609020204030204" pitchFamily="49" charset="0"/>
              </a:rPr>
              <a:t>print</a:t>
            </a:r>
            <a:r>
              <a:rPr lang="en-US" sz="2800" dirty="0">
                <a:solidFill>
                  <a:srgbClr val="000000"/>
                </a:solidFill>
                <a:highlight>
                  <a:srgbClr val="00FFFF"/>
                </a:highlight>
                <a:latin typeface="Consolas" panose="020B0609020204030204" pitchFamily="49" charset="0"/>
              </a:rPr>
              <a:t>(</a:t>
            </a:r>
            <a:r>
              <a:rPr lang="en-US" sz="2800" dirty="0">
                <a:solidFill>
                  <a:srgbClr val="A52A2A"/>
                </a:solidFill>
                <a:highlight>
                  <a:srgbClr val="00FFFF"/>
                </a:highlight>
                <a:latin typeface="Consolas" panose="020B0609020204030204" pitchFamily="49" charset="0"/>
              </a:rPr>
              <a:t>"but not above 20."</a:t>
            </a:r>
            <a:r>
              <a:rPr lang="en-US" sz="2800" dirty="0">
                <a:solidFill>
                  <a:srgbClr val="000000"/>
                </a:solidFill>
                <a:highlight>
                  <a:srgbClr val="00FFFF"/>
                </a:highlight>
                <a:latin typeface="Consolas" panose="020B0609020204030204" pitchFamily="49" charset="0"/>
              </a:rPr>
              <a:t>) </a:t>
            </a:r>
            <a:endParaRPr lang="en-US" sz="2800" dirty="0">
              <a:highlight>
                <a:srgbClr val="00FFFF"/>
              </a:highlight>
            </a:endParaRPr>
          </a:p>
          <a:p>
            <a:r>
              <a:rPr lang="en-US" sz="2800" dirty="0">
                <a:solidFill>
                  <a:srgbClr val="000000"/>
                </a:solidFill>
                <a:latin typeface="Consolas" panose="020B0609020204030204" pitchFamily="49" charset="0"/>
              </a:rPr>
              <a:t>     </a:t>
            </a:r>
            <a:endParaRPr lang="en-US" sz="2800" dirty="0"/>
          </a:p>
        </p:txBody>
      </p:sp>
    </p:spTree>
    <p:extLst>
      <p:ext uri="{BB962C8B-B14F-4D97-AF65-F5344CB8AC3E}">
        <p14:creationId xmlns:p14="http://schemas.microsoft.com/office/powerpoint/2010/main" val="2110448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Control Flow (Loops)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2" name="Rectangle 1">
            <a:extLst>
              <a:ext uri="{FF2B5EF4-FFF2-40B4-BE49-F238E27FC236}">
                <a16:creationId xmlns:a16="http://schemas.microsoft.com/office/drawing/2014/main" id="{EADF20AB-93B0-4AC8-839E-F67D5E49F72B}"/>
              </a:ext>
            </a:extLst>
          </p:cNvPr>
          <p:cNvSpPr/>
          <p:nvPr/>
        </p:nvSpPr>
        <p:spPr>
          <a:xfrm>
            <a:off x="1059808" y="2285507"/>
            <a:ext cx="8646253" cy="3416320"/>
          </a:xfrm>
          <a:prstGeom prst="rect">
            <a:avLst/>
          </a:prstGeom>
        </p:spPr>
        <p:txBody>
          <a:bodyPr wrap="square">
            <a:spAutoFit/>
          </a:bodyPr>
          <a:lstStyle/>
          <a:p>
            <a:r>
              <a:rPr lang="nn-NO" sz="3600" dirty="0">
                <a:solidFill>
                  <a:srgbClr val="000000"/>
                </a:solidFill>
                <a:latin typeface="Consolas" panose="020B0609020204030204" pitchFamily="49" charset="0"/>
              </a:rPr>
              <a:t>n = </a:t>
            </a:r>
            <a:r>
              <a:rPr lang="nn-NO" sz="3600" dirty="0">
                <a:solidFill>
                  <a:srgbClr val="FF0000"/>
                </a:solidFill>
                <a:latin typeface="Consolas" panose="020B0609020204030204" pitchFamily="49" charset="0"/>
              </a:rPr>
              <a:t>input(‘Max iterations :’)</a:t>
            </a:r>
            <a:endParaRPr lang="nn-NO" sz="3600" dirty="0">
              <a:solidFill>
                <a:srgbClr val="000000"/>
              </a:solidFill>
              <a:latin typeface="Consolas" panose="020B0609020204030204" pitchFamily="49" charset="0"/>
            </a:endParaRPr>
          </a:p>
          <a:p>
            <a:r>
              <a:rPr lang="nn-NO" sz="3600" dirty="0">
                <a:solidFill>
                  <a:srgbClr val="000000"/>
                </a:solidFill>
                <a:latin typeface="Consolas" panose="020B0609020204030204" pitchFamily="49" charset="0"/>
              </a:rPr>
              <a:t>i = </a:t>
            </a:r>
            <a:r>
              <a:rPr lang="nn-NO" sz="3600" dirty="0">
                <a:solidFill>
                  <a:srgbClr val="FF0000"/>
                </a:solidFill>
                <a:latin typeface="Consolas" panose="020B0609020204030204" pitchFamily="49" charset="0"/>
              </a:rPr>
              <a:t>1</a:t>
            </a:r>
            <a:br>
              <a:rPr lang="nn-NO" sz="3600" dirty="0"/>
            </a:br>
            <a:r>
              <a:rPr lang="nn-NO" sz="3600" dirty="0">
                <a:solidFill>
                  <a:srgbClr val="0000CD"/>
                </a:solidFill>
                <a:latin typeface="Consolas" panose="020B0609020204030204" pitchFamily="49" charset="0"/>
              </a:rPr>
              <a:t>while</a:t>
            </a:r>
            <a:r>
              <a:rPr lang="nn-NO" sz="3600" dirty="0">
                <a:solidFill>
                  <a:srgbClr val="000000"/>
                </a:solidFill>
                <a:latin typeface="Consolas" panose="020B0609020204030204" pitchFamily="49" charset="0"/>
              </a:rPr>
              <a:t> i &lt; </a:t>
            </a:r>
            <a:r>
              <a:rPr lang="nn-NO" sz="3600" dirty="0">
                <a:solidFill>
                  <a:srgbClr val="FF0000"/>
                </a:solidFill>
                <a:latin typeface="Consolas" panose="020B0609020204030204" pitchFamily="49" charset="0"/>
              </a:rPr>
              <a:t>n</a:t>
            </a:r>
            <a:r>
              <a:rPr lang="nn-NO" sz="3600" dirty="0">
                <a:solidFill>
                  <a:srgbClr val="000000"/>
                </a:solidFill>
                <a:latin typeface="Consolas" panose="020B0609020204030204" pitchFamily="49" charset="0"/>
              </a:rPr>
              <a:t>:</a:t>
            </a:r>
            <a:br>
              <a:rPr lang="nn-NO" sz="3600" dirty="0"/>
            </a:br>
            <a:r>
              <a:rPr lang="nn-NO" sz="3600" dirty="0">
                <a:solidFill>
                  <a:srgbClr val="000000"/>
                </a:solidFill>
                <a:latin typeface="Consolas" panose="020B0609020204030204" pitchFamily="49" charset="0"/>
              </a:rPr>
              <a:t>  </a:t>
            </a:r>
            <a:r>
              <a:rPr lang="nn-NO" sz="3600" dirty="0">
                <a:solidFill>
                  <a:srgbClr val="0000CD"/>
                </a:solidFill>
                <a:highlight>
                  <a:srgbClr val="FFFF00"/>
                </a:highlight>
                <a:latin typeface="Consolas" panose="020B0609020204030204" pitchFamily="49" charset="0"/>
              </a:rPr>
              <a:t>print</a:t>
            </a:r>
            <a:r>
              <a:rPr lang="nn-NO" sz="3600" dirty="0">
                <a:solidFill>
                  <a:srgbClr val="000000"/>
                </a:solidFill>
                <a:highlight>
                  <a:srgbClr val="FFFF00"/>
                </a:highlight>
                <a:latin typeface="Consolas" panose="020B0609020204030204" pitchFamily="49" charset="0"/>
              </a:rPr>
              <a:t>(i)</a:t>
            </a:r>
            <a:br>
              <a:rPr lang="nn-NO" sz="3600" dirty="0"/>
            </a:br>
            <a:r>
              <a:rPr lang="nn-NO" sz="3600" dirty="0">
                <a:solidFill>
                  <a:srgbClr val="000000"/>
                </a:solidFill>
                <a:latin typeface="Consolas" panose="020B0609020204030204" pitchFamily="49" charset="0"/>
              </a:rPr>
              <a:t>  </a:t>
            </a:r>
            <a:r>
              <a:rPr lang="nn-NO" sz="3600" dirty="0">
                <a:solidFill>
                  <a:srgbClr val="000000"/>
                </a:solidFill>
                <a:highlight>
                  <a:srgbClr val="FFFF00"/>
                </a:highlight>
                <a:latin typeface="Consolas" panose="020B0609020204030204" pitchFamily="49" charset="0"/>
              </a:rPr>
              <a:t>i += </a:t>
            </a:r>
            <a:r>
              <a:rPr lang="nn-NO" sz="3600" dirty="0">
                <a:solidFill>
                  <a:srgbClr val="FF0000"/>
                </a:solidFill>
                <a:highlight>
                  <a:srgbClr val="FFFF00"/>
                </a:highlight>
                <a:latin typeface="Consolas" panose="020B0609020204030204" pitchFamily="49" charset="0"/>
              </a:rPr>
              <a:t>1</a:t>
            </a:r>
          </a:p>
          <a:p>
            <a:r>
              <a:rPr lang="nn-NO" sz="3600" dirty="0">
                <a:solidFill>
                  <a:srgbClr val="FF0000"/>
                </a:solidFill>
                <a:highlight>
                  <a:srgbClr val="00FFFF"/>
                </a:highlight>
                <a:latin typeface="Consolas" panose="020B0609020204030204" pitchFamily="49" charset="0"/>
              </a:rPr>
              <a:t>print(‘done’) </a:t>
            </a:r>
            <a:r>
              <a:rPr lang="nn-NO" sz="3600" dirty="0">
                <a:solidFill>
                  <a:srgbClr val="FF0000"/>
                </a:solidFill>
                <a:highlight>
                  <a:srgbClr val="FFFF00"/>
                </a:highlight>
                <a:latin typeface="Consolas" panose="020B0609020204030204" pitchFamily="49" charset="0"/>
              </a:rPr>
              <a:t>	</a:t>
            </a:r>
            <a:endParaRPr lang="en-US" sz="3600" dirty="0">
              <a:highlight>
                <a:srgbClr val="FFFF00"/>
              </a:highlight>
            </a:endParaRPr>
          </a:p>
        </p:txBody>
      </p:sp>
    </p:spTree>
    <p:extLst>
      <p:ext uri="{BB962C8B-B14F-4D97-AF65-F5344CB8AC3E}">
        <p14:creationId xmlns:p14="http://schemas.microsoft.com/office/powerpoint/2010/main" val="836062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Control Flow (Loops)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10" name="Rectangle 9">
            <a:extLst>
              <a:ext uri="{FF2B5EF4-FFF2-40B4-BE49-F238E27FC236}">
                <a16:creationId xmlns:a16="http://schemas.microsoft.com/office/drawing/2014/main" id="{7BDEBAEE-38FB-41D4-A7E7-C59E400D6E54}"/>
              </a:ext>
            </a:extLst>
          </p:cNvPr>
          <p:cNvSpPr/>
          <p:nvPr/>
        </p:nvSpPr>
        <p:spPr>
          <a:xfrm>
            <a:off x="1170264" y="1548678"/>
            <a:ext cx="7352951" cy="4524315"/>
          </a:xfrm>
          <a:prstGeom prst="rect">
            <a:avLst/>
          </a:prstGeom>
        </p:spPr>
        <p:txBody>
          <a:bodyPr wrap="square">
            <a:spAutoFit/>
          </a:bodyPr>
          <a:lstStyle/>
          <a:p>
            <a:r>
              <a:rPr lang="nn-NO" sz="3200" dirty="0">
                <a:solidFill>
                  <a:srgbClr val="000000"/>
                </a:solidFill>
                <a:latin typeface="Consolas" panose="020B0609020204030204" pitchFamily="49" charset="0"/>
              </a:rPr>
              <a:t>n = </a:t>
            </a:r>
            <a:r>
              <a:rPr lang="nn-NO" sz="3200" dirty="0">
                <a:solidFill>
                  <a:srgbClr val="FF0000"/>
                </a:solidFill>
                <a:latin typeface="Consolas" panose="020B0609020204030204" pitchFamily="49" charset="0"/>
              </a:rPr>
              <a:t>input(‘Max iterations :’)</a:t>
            </a:r>
            <a:endParaRPr lang="nn-NO" sz="3200" dirty="0">
              <a:solidFill>
                <a:srgbClr val="000000"/>
              </a:solidFill>
              <a:latin typeface="Consolas" panose="020B0609020204030204" pitchFamily="49" charset="0"/>
            </a:endParaRPr>
          </a:p>
          <a:p>
            <a:r>
              <a:rPr lang="nn-NO" sz="3200" dirty="0">
                <a:solidFill>
                  <a:srgbClr val="000000"/>
                </a:solidFill>
                <a:latin typeface="Consolas" panose="020B0609020204030204" pitchFamily="49" charset="0"/>
              </a:rPr>
              <a:t>i = </a:t>
            </a:r>
            <a:r>
              <a:rPr lang="nn-NO" sz="3200" dirty="0">
                <a:solidFill>
                  <a:srgbClr val="FF0000"/>
                </a:solidFill>
                <a:latin typeface="Consolas" panose="020B0609020204030204" pitchFamily="49" charset="0"/>
              </a:rPr>
              <a:t>1</a:t>
            </a:r>
            <a:br>
              <a:rPr lang="nn-NO" sz="3200" dirty="0"/>
            </a:br>
            <a:r>
              <a:rPr lang="nn-NO" sz="3200" dirty="0">
                <a:solidFill>
                  <a:srgbClr val="0000CD"/>
                </a:solidFill>
                <a:latin typeface="Consolas" panose="020B0609020204030204" pitchFamily="49" charset="0"/>
              </a:rPr>
              <a:t>while</a:t>
            </a:r>
            <a:r>
              <a:rPr lang="nn-NO" sz="3200" dirty="0">
                <a:solidFill>
                  <a:srgbClr val="000000"/>
                </a:solidFill>
                <a:latin typeface="Consolas" panose="020B0609020204030204" pitchFamily="49" charset="0"/>
              </a:rPr>
              <a:t> i &lt; </a:t>
            </a:r>
            <a:r>
              <a:rPr lang="nn-NO" sz="3200" dirty="0">
                <a:solidFill>
                  <a:srgbClr val="FF0000"/>
                </a:solidFill>
                <a:latin typeface="Consolas" panose="020B0609020204030204" pitchFamily="49" charset="0"/>
              </a:rPr>
              <a:t>n</a:t>
            </a:r>
            <a:r>
              <a:rPr lang="nn-NO" sz="3200" dirty="0">
                <a:solidFill>
                  <a:srgbClr val="000000"/>
                </a:solidFill>
                <a:latin typeface="Consolas" panose="020B0609020204030204" pitchFamily="49" charset="0"/>
              </a:rPr>
              <a:t>:</a:t>
            </a:r>
          </a:p>
          <a:p>
            <a:r>
              <a:rPr lang="nn-NO" sz="3200" dirty="0">
                <a:solidFill>
                  <a:srgbClr val="000000"/>
                </a:solidFill>
                <a:latin typeface="Consolas" panose="020B0609020204030204" pitchFamily="49" charset="0"/>
              </a:rPr>
              <a:t>  </a:t>
            </a:r>
            <a:r>
              <a:rPr lang="nn-NO" sz="3200" dirty="0">
                <a:solidFill>
                  <a:srgbClr val="000000"/>
                </a:solidFill>
                <a:highlight>
                  <a:srgbClr val="00FFFF"/>
                </a:highlight>
                <a:latin typeface="Consolas" panose="020B0609020204030204" pitchFamily="49" charset="0"/>
              </a:rPr>
              <a:t>if i%2 == 0: </a:t>
            </a:r>
            <a:br>
              <a:rPr lang="nn-NO" sz="3200" dirty="0"/>
            </a:br>
            <a:r>
              <a:rPr lang="nn-NO" sz="3200" dirty="0"/>
              <a:t>     </a:t>
            </a:r>
            <a:r>
              <a:rPr lang="nn-NO" sz="3200" dirty="0">
                <a:highlight>
                  <a:srgbClr val="00FFFF"/>
                </a:highlight>
              </a:rPr>
              <a:t>  </a:t>
            </a:r>
            <a:r>
              <a:rPr lang="nn-NO" sz="3200" dirty="0">
                <a:solidFill>
                  <a:srgbClr val="000000"/>
                </a:solidFill>
                <a:highlight>
                  <a:srgbClr val="00FFFF"/>
                </a:highlight>
                <a:latin typeface="Consolas" panose="020B0609020204030204" pitchFamily="49" charset="0"/>
              </a:rPr>
              <a:t>  </a:t>
            </a:r>
            <a:r>
              <a:rPr lang="nn-NO" sz="3200" dirty="0">
                <a:solidFill>
                  <a:srgbClr val="0000CD"/>
                </a:solidFill>
                <a:highlight>
                  <a:srgbClr val="FFFF00"/>
                </a:highlight>
                <a:latin typeface="Consolas" panose="020B0609020204030204" pitchFamily="49" charset="0"/>
              </a:rPr>
              <a:t>print</a:t>
            </a:r>
            <a:r>
              <a:rPr lang="nn-NO" sz="3200" dirty="0">
                <a:solidFill>
                  <a:srgbClr val="000000"/>
                </a:solidFill>
                <a:highlight>
                  <a:srgbClr val="FFFF00"/>
                </a:highlight>
                <a:latin typeface="Consolas" panose="020B0609020204030204" pitchFamily="49" charset="0"/>
              </a:rPr>
              <a:t>(i)</a:t>
            </a:r>
          </a:p>
          <a:p>
            <a:r>
              <a:rPr lang="nn-NO" sz="3200" dirty="0">
                <a:solidFill>
                  <a:srgbClr val="000000"/>
                </a:solidFill>
                <a:latin typeface="Consolas" panose="020B0609020204030204" pitchFamily="49" charset="0"/>
              </a:rPr>
              <a:t>  </a:t>
            </a:r>
            <a:r>
              <a:rPr lang="nn-NO" sz="3200" dirty="0">
                <a:solidFill>
                  <a:srgbClr val="000000"/>
                </a:solidFill>
                <a:highlight>
                  <a:srgbClr val="00FFFF"/>
                </a:highlight>
                <a:latin typeface="Consolas" panose="020B0609020204030204" pitchFamily="49" charset="0"/>
              </a:rPr>
              <a:t>else</a:t>
            </a:r>
          </a:p>
          <a:p>
            <a:r>
              <a:rPr lang="nn-NO" sz="3200" dirty="0">
                <a:solidFill>
                  <a:srgbClr val="000000"/>
                </a:solidFill>
                <a:latin typeface="Consolas" panose="020B0609020204030204" pitchFamily="49" charset="0"/>
              </a:rPr>
              <a:t>  </a:t>
            </a:r>
            <a:r>
              <a:rPr lang="nn-NO" sz="3200" dirty="0">
                <a:solidFill>
                  <a:srgbClr val="000000"/>
                </a:solidFill>
                <a:highlight>
                  <a:srgbClr val="00FFFF"/>
                </a:highlight>
                <a:latin typeface="Consolas" panose="020B0609020204030204" pitchFamily="49" charset="0"/>
              </a:rPr>
              <a:t>   </a:t>
            </a:r>
            <a:r>
              <a:rPr lang="nn-NO" sz="3200" dirty="0">
                <a:solidFill>
                  <a:srgbClr val="000000"/>
                </a:solidFill>
                <a:highlight>
                  <a:srgbClr val="00FF00"/>
                </a:highlight>
                <a:latin typeface="Consolas" panose="020B0609020204030204" pitchFamily="49" charset="0"/>
              </a:rPr>
              <a:t>pass</a:t>
            </a:r>
            <a:br>
              <a:rPr lang="nn-NO" sz="3200" dirty="0"/>
            </a:br>
            <a:r>
              <a:rPr lang="nn-NO" sz="3200" dirty="0">
                <a:solidFill>
                  <a:srgbClr val="000000"/>
                </a:solidFill>
                <a:latin typeface="Consolas" panose="020B0609020204030204" pitchFamily="49" charset="0"/>
              </a:rPr>
              <a:t>  </a:t>
            </a:r>
            <a:r>
              <a:rPr lang="nn-NO" sz="3200" dirty="0">
                <a:solidFill>
                  <a:srgbClr val="000000"/>
                </a:solidFill>
                <a:highlight>
                  <a:srgbClr val="00FFFF"/>
                </a:highlight>
                <a:latin typeface="Consolas" panose="020B0609020204030204" pitchFamily="49" charset="0"/>
              </a:rPr>
              <a:t>i += </a:t>
            </a:r>
            <a:r>
              <a:rPr lang="nn-NO" sz="3200" dirty="0">
                <a:solidFill>
                  <a:srgbClr val="FF0000"/>
                </a:solidFill>
                <a:highlight>
                  <a:srgbClr val="00FFFF"/>
                </a:highlight>
                <a:latin typeface="Consolas" panose="020B0609020204030204" pitchFamily="49" charset="0"/>
              </a:rPr>
              <a:t>1</a:t>
            </a:r>
          </a:p>
          <a:p>
            <a:r>
              <a:rPr lang="nn-NO" sz="3200" dirty="0">
                <a:solidFill>
                  <a:srgbClr val="FF0000"/>
                </a:solidFill>
                <a:latin typeface="Consolas" panose="020B0609020204030204" pitchFamily="49" charset="0"/>
              </a:rPr>
              <a:t>print(‘done’)</a:t>
            </a:r>
            <a:endParaRPr lang="en-US" sz="3200" dirty="0"/>
          </a:p>
        </p:txBody>
      </p:sp>
    </p:spTree>
    <p:extLst>
      <p:ext uri="{BB962C8B-B14F-4D97-AF65-F5344CB8AC3E}">
        <p14:creationId xmlns:p14="http://schemas.microsoft.com/office/powerpoint/2010/main" val="2687587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Control Flow (Loops: break, continue)</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10" name="Rectangle 9">
            <a:extLst>
              <a:ext uri="{FF2B5EF4-FFF2-40B4-BE49-F238E27FC236}">
                <a16:creationId xmlns:a16="http://schemas.microsoft.com/office/drawing/2014/main" id="{7BDEBAEE-38FB-41D4-A7E7-C59E400D6E54}"/>
              </a:ext>
            </a:extLst>
          </p:cNvPr>
          <p:cNvSpPr/>
          <p:nvPr/>
        </p:nvSpPr>
        <p:spPr>
          <a:xfrm>
            <a:off x="1170264" y="1548678"/>
            <a:ext cx="8988804" cy="5016758"/>
          </a:xfrm>
          <a:prstGeom prst="rect">
            <a:avLst/>
          </a:prstGeom>
        </p:spPr>
        <p:txBody>
          <a:bodyPr wrap="square">
            <a:spAutoFit/>
          </a:bodyPr>
          <a:lstStyle/>
          <a:p>
            <a:r>
              <a:rPr lang="nn-NO" sz="3200" dirty="0">
                <a:solidFill>
                  <a:srgbClr val="000000"/>
                </a:solidFill>
                <a:latin typeface="Consolas" panose="020B0609020204030204" pitchFamily="49" charset="0"/>
              </a:rPr>
              <a:t>i = </a:t>
            </a:r>
            <a:r>
              <a:rPr lang="nn-NO" sz="3200" dirty="0">
                <a:solidFill>
                  <a:srgbClr val="FF0000"/>
                </a:solidFill>
                <a:latin typeface="Consolas" panose="020B0609020204030204" pitchFamily="49" charset="0"/>
              </a:rPr>
              <a:t>1</a:t>
            </a:r>
            <a:br>
              <a:rPr lang="nn-NO" sz="3200" dirty="0"/>
            </a:br>
            <a:r>
              <a:rPr lang="nn-NO" sz="3200" dirty="0">
                <a:solidFill>
                  <a:srgbClr val="0000CD"/>
                </a:solidFill>
                <a:latin typeface="Consolas" panose="020B0609020204030204" pitchFamily="49" charset="0"/>
              </a:rPr>
              <a:t>while</a:t>
            </a:r>
            <a:r>
              <a:rPr lang="nn-NO" sz="3200" dirty="0">
                <a:solidFill>
                  <a:srgbClr val="000000"/>
                </a:solidFill>
                <a:latin typeface="Consolas" panose="020B0609020204030204" pitchFamily="49" charset="0"/>
              </a:rPr>
              <a:t> True:</a:t>
            </a:r>
          </a:p>
          <a:p>
            <a:r>
              <a:rPr lang="nn-NO" sz="3200" dirty="0">
                <a:solidFill>
                  <a:srgbClr val="000000"/>
                </a:solidFill>
                <a:latin typeface="Consolas" panose="020B0609020204030204" pitchFamily="49" charset="0"/>
              </a:rPr>
              <a:t>  </a:t>
            </a:r>
            <a:r>
              <a:rPr lang="nn-NO" sz="3200" dirty="0">
                <a:solidFill>
                  <a:srgbClr val="000000"/>
                </a:solidFill>
                <a:highlight>
                  <a:srgbClr val="00FFFF"/>
                </a:highlight>
                <a:latin typeface="Consolas" panose="020B0609020204030204" pitchFamily="49" charset="0"/>
              </a:rPr>
              <a:t>if i%17 == 0: </a:t>
            </a:r>
            <a:br>
              <a:rPr lang="nn-NO" sz="3200" dirty="0"/>
            </a:br>
            <a:r>
              <a:rPr lang="nn-NO" sz="3200" dirty="0"/>
              <a:t>     </a:t>
            </a:r>
            <a:r>
              <a:rPr lang="nn-NO" sz="3200" dirty="0">
                <a:highlight>
                  <a:srgbClr val="00FFFF"/>
                </a:highlight>
              </a:rPr>
              <a:t>  </a:t>
            </a:r>
            <a:r>
              <a:rPr lang="nn-NO" sz="3200" dirty="0">
                <a:solidFill>
                  <a:srgbClr val="000000"/>
                </a:solidFill>
                <a:highlight>
                  <a:srgbClr val="00FFFF"/>
                </a:highlight>
                <a:latin typeface="Consolas" panose="020B0609020204030204" pitchFamily="49" charset="0"/>
              </a:rPr>
              <a:t>  </a:t>
            </a:r>
            <a:r>
              <a:rPr lang="nn-NO" sz="3200" dirty="0">
                <a:solidFill>
                  <a:srgbClr val="0000CD"/>
                </a:solidFill>
                <a:highlight>
                  <a:srgbClr val="FFFF00"/>
                </a:highlight>
                <a:latin typeface="Consolas" panose="020B0609020204030204" pitchFamily="49" charset="0"/>
              </a:rPr>
              <a:t>print</a:t>
            </a:r>
            <a:r>
              <a:rPr lang="nn-NO" sz="3200" dirty="0">
                <a:solidFill>
                  <a:srgbClr val="000000"/>
                </a:solidFill>
                <a:highlight>
                  <a:srgbClr val="FFFF00"/>
                </a:highlight>
                <a:latin typeface="Consolas" panose="020B0609020204030204" pitchFamily="49" charset="0"/>
              </a:rPr>
              <a:t>(‘break’)</a:t>
            </a:r>
          </a:p>
          <a:p>
            <a:r>
              <a:rPr lang="nn-NO" sz="3200" dirty="0">
                <a:solidFill>
                  <a:srgbClr val="000000"/>
                </a:solidFill>
                <a:latin typeface="Consolas" panose="020B0609020204030204" pitchFamily="49" charset="0"/>
              </a:rPr>
              <a:t>	 </a:t>
            </a:r>
            <a:r>
              <a:rPr lang="nn-NO" sz="3200" dirty="0">
                <a:solidFill>
                  <a:srgbClr val="000000"/>
                </a:solidFill>
                <a:highlight>
                  <a:srgbClr val="FFFF00"/>
                </a:highlight>
                <a:latin typeface="Consolas" panose="020B0609020204030204" pitchFamily="49" charset="0"/>
              </a:rPr>
              <a:t>break</a:t>
            </a:r>
          </a:p>
          <a:p>
            <a:r>
              <a:rPr lang="nn-NO" sz="3200" dirty="0">
                <a:solidFill>
                  <a:srgbClr val="000000"/>
                </a:solidFill>
                <a:latin typeface="Consolas" panose="020B0609020204030204" pitchFamily="49" charset="0"/>
              </a:rPr>
              <a:t>  </a:t>
            </a:r>
            <a:r>
              <a:rPr lang="nn-NO" sz="3200" dirty="0">
                <a:solidFill>
                  <a:srgbClr val="000000"/>
                </a:solidFill>
                <a:highlight>
                  <a:srgbClr val="00FFFF"/>
                </a:highlight>
                <a:latin typeface="Consolas" panose="020B0609020204030204" pitchFamily="49" charset="0"/>
              </a:rPr>
              <a:t>else</a:t>
            </a:r>
          </a:p>
          <a:p>
            <a:r>
              <a:rPr lang="nn-NO" sz="3200" dirty="0">
                <a:solidFill>
                  <a:srgbClr val="000000"/>
                </a:solidFill>
                <a:latin typeface="Consolas" panose="020B0609020204030204" pitchFamily="49" charset="0"/>
              </a:rPr>
              <a:t>  </a:t>
            </a:r>
            <a:r>
              <a:rPr lang="nn-NO" sz="3200" dirty="0">
                <a:solidFill>
                  <a:srgbClr val="000000"/>
                </a:solidFill>
                <a:highlight>
                  <a:srgbClr val="00FFFF"/>
                </a:highlight>
                <a:latin typeface="Consolas" panose="020B0609020204030204" pitchFamily="49" charset="0"/>
              </a:rPr>
              <a:t>   </a:t>
            </a:r>
            <a:r>
              <a:rPr lang="nn-NO" sz="3200" dirty="0">
                <a:solidFill>
                  <a:srgbClr val="000000"/>
                </a:solidFill>
                <a:highlight>
                  <a:srgbClr val="00FF00"/>
                </a:highlight>
                <a:latin typeface="Consolas" panose="020B0609020204030204" pitchFamily="49" charset="0"/>
              </a:rPr>
              <a:t>i += </a:t>
            </a:r>
            <a:r>
              <a:rPr lang="nn-NO" sz="3200" dirty="0">
                <a:solidFill>
                  <a:srgbClr val="FF0000"/>
                </a:solidFill>
                <a:highlight>
                  <a:srgbClr val="00FF00"/>
                </a:highlight>
                <a:latin typeface="Consolas" panose="020B0609020204030204" pitchFamily="49" charset="0"/>
              </a:rPr>
              <a:t>1</a:t>
            </a:r>
          </a:p>
          <a:p>
            <a:r>
              <a:rPr lang="nn-NO" sz="3200" dirty="0">
                <a:solidFill>
                  <a:srgbClr val="FF0000"/>
                </a:solidFill>
                <a:latin typeface="Consolas" panose="020B0609020204030204" pitchFamily="49" charset="0"/>
              </a:rPr>
              <a:t>     </a:t>
            </a:r>
            <a:r>
              <a:rPr lang="nn-NO" sz="3200" dirty="0">
                <a:solidFill>
                  <a:srgbClr val="FF0000"/>
                </a:solidFill>
                <a:highlight>
                  <a:srgbClr val="00FF00"/>
                </a:highlight>
                <a:latin typeface="Consolas" panose="020B0609020204030204" pitchFamily="49" charset="0"/>
              </a:rPr>
              <a:t>continue</a:t>
            </a:r>
          </a:p>
          <a:p>
            <a:r>
              <a:rPr lang="nn-NO" sz="3200" dirty="0">
                <a:solidFill>
                  <a:srgbClr val="FF0000"/>
                </a:solidFill>
                <a:latin typeface="Consolas" panose="020B0609020204030204" pitchFamily="49" charset="0"/>
              </a:rPr>
              <a:t>  </a:t>
            </a:r>
            <a:r>
              <a:rPr lang="nn-NO" sz="3200" dirty="0">
                <a:solidFill>
                  <a:srgbClr val="FF0000"/>
                </a:solidFill>
                <a:highlight>
                  <a:srgbClr val="00FFFF"/>
                </a:highlight>
                <a:latin typeface="Consolas" panose="020B0609020204030204" pitchFamily="49" charset="0"/>
              </a:rPr>
              <a:t>print(‘I am inside the loop’)	</a:t>
            </a:r>
          </a:p>
          <a:p>
            <a:r>
              <a:rPr lang="nn-NO" sz="3200" dirty="0">
                <a:solidFill>
                  <a:srgbClr val="FF0000"/>
                </a:solidFill>
                <a:latin typeface="Consolas" panose="020B0609020204030204" pitchFamily="49" charset="0"/>
              </a:rPr>
              <a:t>print(‘done’)</a:t>
            </a:r>
            <a:endParaRPr lang="en-US" sz="3200" dirty="0"/>
          </a:p>
        </p:txBody>
      </p:sp>
    </p:spTree>
    <p:extLst>
      <p:ext uri="{BB962C8B-B14F-4D97-AF65-F5344CB8AC3E}">
        <p14:creationId xmlns:p14="http://schemas.microsoft.com/office/powerpoint/2010/main" val="1637815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Control Flow (for Loop)</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11" name="Rectangle 10">
            <a:extLst>
              <a:ext uri="{FF2B5EF4-FFF2-40B4-BE49-F238E27FC236}">
                <a16:creationId xmlns:a16="http://schemas.microsoft.com/office/drawing/2014/main" id="{CB634EF2-0683-43C1-8651-5483E22E1A6E}"/>
              </a:ext>
            </a:extLst>
          </p:cNvPr>
          <p:cNvSpPr/>
          <p:nvPr/>
        </p:nvSpPr>
        <p:spPr>
          <a:xfrm>
            <a:off x="1729576" y="1687912"/>
            <a:ext cx="8218413" cy="3046988"/>
          </a:xfrm>
          <a:prstGeom prst="rect">
            <a:avLst/>
          </a:prstGeom>
        </p:spPr>
        <p:txBody>
          <a:bodyPr wrap="square">
            <a:spAutoFit/>
          </a:bodyPr>
          <a:lstStyle/>
          <a:p>
            <a:r>
              <a:rPr lang="en-US" sz="4800" dirty="0">
                <a:solidFill>
                  <a:srgbClr val="0000CD"/>
                </a:solidFill>
                <a:latin typeface="Consolas" panose="020B0609020204030204" pitchFamily="49" charset="0"/>
              </a:rPr>
              <a:t>L = []</a:t>
            </a:r>
          </a:p>
          <a:p>
            <a:r>
              <a:rPr lang="en-US" sz="4800" dirty="0">
                <a:solidFill>
                  <a:srgbClr val="0000CD"/>
                </a:solidFill>
                <a:latin typeface="Consolas" panose="020B0609020204030204" pitchFamily="49" charset="0"/>
              </a:rPr>
              <a:t>for</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i</a:t>
            </a:r>
            <a:r>
              <a:rPr lang="en-US" sz="4800" dirty="0">
                <a:solidFill>
                  <a:srgbClr val="000000"/>
                </a:solidFill>
                <a:latin typeface="Consolas" panose="020B0609020204030204" pitchFamily="49" charset="0"/>
              </a:rPr>
              <a:t> </a:t>
            </a:r>
            <a:r>
              <a:rPr lang="en-US" sz="4800" dirty="0">
                <a:solidFill>
                  <a:srgbClr val="0000CD"/>
                </a:solidFill>
                <a:latin typeface="Consolas" panose="020B0609020204030204" pitchFamily="49" charset="0"/>
              </a:rPr>
              <a:t>in</a:t>
            </a:r>
            <a:r>
              <a:rPr lang="en-US" sz="4800" dirty="0">
                <a:solidFill>
                  <a:srgbClr val="000000"/>
                </a:solidFill>
                <a:latin typeface="Consolas" panose="020B0609020204030204" pitchFamily="49" charset="0"/>
              </a:rPr>
              <a:t> </a:t>
            </a:r>
            <a:r>
              <a:rPr lang="en-US" sz="4800" dirty="0">
                <a:solidFill>
                  <a:srgbClr val="0000CD"/>
                </a:solidFill>
                <a:latin typeface="Consolas" panose="020B0609020204030204" pitchFamily="49" charset="0"/>
              </a:rPr>
              <a:t>range</a:t>
            </a:r>
            <a:r>
              <a:rPr lang="en-US" sz="4800" dirty="0">
                <a:solidFill>
                  <a:srgbClr val="000000"/>
                </a:solidFill>
                <a:latin typeface="Consolas" panose="020B0609020204030204" pitchFamily="49" charset="0"/>
              </a:rPr>
              <a:t>(</a:t>
            </a:r>
            <a:r>
              <a:rPr lang="en-US" sz="4800" dirty="0">
                <a:solidFill>
                  <a:srgbClr val="FF0000"/>
                </a:solidFill>
                <a:latin typeface="Consolas" panose="020B0609020204030204" pitchFamily="49" charset="0"/>
              </a:rPr>
              <a:t>10</a:t>
            </a:r>
            <a:r>
              <a:rPr lang="en-US" sz="4800" dirty="0">
                <a:solidFill>
                  <a:srgbClr val="000000"/>
                </a:solidFill>
                <a:latin typeface="Consolas" panose="020B0609020204030204" pitchFamily="49" charset="0"/>
              </a:rPr>
              <a:t>):</a:t>
            </a:r>
            <a:br>
              <a:rPr lang="en-US" sz="4800" dirty="0"/>
            </a:br>
            <a:r>
              <a:rPr lang="en-US" sz="4800" dirty="0">
                <a:solidFill>
                  <a:srgbClr val="000000"/>
                </a:solidFill>
                <a:latin typeface="Consolas" panose="020B0609020204030204" pitchFamily="49" charset="0"/>
              </a:rPr>
              <a:t>  </a:t>
            </a:r>
            <a:r>
              <a:rPr lang="en-US" sz="4800" dirty="0">
                <a:solidFill>
                  <a:srgbClr val="0000CD"/>
                </a:solidFill>
                <a:highlight>
                  <a:srgbClr val="00FF00"/>
                </a:highlight>
                <a:latin typeface="Consolas" panose="020B0609020204030204" pitchFamily="49" charset="0"/>
              </a:rPr>
              <a:t>print</a:t>
            </a:r>
            <a:r>
              <a:rPr lang="en-US" sz="4800" dirty="0">
                <a:solidFill>
                  <a:srgbClr val="000000"/>
                </a:solidFill>
                <a:highlight>
                  <a:srgbClr val="00FF00"/>
                </a:highlight>
                <a:latin typeface="Consolas" panose="020B0609020204030204" pitchFamily="49" charset="0"/>
              </a:rPr>
              <a:t>(i+1)</a:t>
            </a:r>
          </a:p>
          <a:p>
            <a:r>
              <a:rPr lang="en-US" sz="4800" dirty="0">
                <a:solidFill>
                  <a:srgbClr val="000000"/>
                </a:solidFill>
                <a:latin typeface="Consolas" panose="020B0609020204030204" pitchFamily="49" charset="0"/>
              </a:rPr>
              <a:t>  </a:t>
            </a:r>
            <a:r>
              <a:rPr lang="en-US" sz="4800" dirty="0" err="1">
                <a:solidFill>
                  <a:srgbClr val="000000"/>
                </a:solidFill>
                <a:highlight>
                  <a:srgbClr val="00FF00"/>
                </a:highlight>
                <a:latin typeface="Consolas" panose="020B0609020204030204" pitchFamily="49" charset="0"/>
              </a:rPr>
              <a:t>L.append</a:t>
            </a:r>
            <a:r>
              <a:rPr lang="en-US" sz="4800" dirty="0">
                <a:solidFill>
                  <a:srgbClr val="000000"/>
                </a:solidFill>
                <a:highlight>
                  <a:srgbClr val="00FF00"/>
                </a:highlight>
                <a:latin typeface="Consolas" panose="020B0609020204030204" pitchFamily="49" charset="0"/>
              </a:rPr>
              <a:t>(</a:t>
            </a:r>
            <a:r>
              <a:rPr lang="en-US" sz="4800" dirty="0" err="1">
                <a:solidFill>
                  <a:srgbClr val="000000"/>
                </a:solidFill>
                <a:highlight>
                  <a:srgbClr val="00FF00"/>
                </a:highlight>
                <a:latin typeface="Consolas" panose="020B0609020204030204" pitchFamily="49" charset="0"/>
              </a:rPr>
              <a:t>i</a:t>
            </a:r>
            <a:r>
              <a:rPr lang="en-US" sz="4800" dirty="0">
                <a:solidFill>
                  <a:srgbClr val="000000"/>
                </a:solidFill>
                <a:highlight>
                  <a:srgbClr val="00FF00"/>
                </a:highlight>
                <a:latin typeface="Consolas" panose="020B0609020204030204" pitchFamily="49" charset="0"/>
              </a:rPr>
              <a:t>**2)</a:t>
            </a:r>
          </a:p>
        </p:txBody>
      </p:sp>
    </p:spTree>
    <p:extLst>
      <p:ext uri="{BB962C8B-B14F-4D97-AF65-F5344CB8AC3E}">
        <p14:creationId xmlns:p14="http://schemas.microsoft.com/office/powerpoint/2010/main" val="132373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EBC9FED-3185-4238-B99D-A01BDFA2E8E8}"/>
              </a:ext>
            </a:extLst>
          </p:cNvPr>
          <p:cNvSpPr>
            <a:spLocks noGrp="1"/>
          </p:cNvSpPr>
          <p:nvPr>
            <p:ph type="title"/>
          </p:nvPr>
        </p:nvSpPr>
        <p:spPr>
          <a:xfrm>
            <a:off x="1189189" y="218114"/>
            <a:ext cx="9729732" cy="696377"/>
          </a:xfrm>
        </p:spPr>
        <p:txBody>
          <a:bodyPr>
            <a:normAutofit/>
          </a:bodyPr>
          <a:lstStyle/>
          <a:p>
            <a:r>
              <a:rPr lang="en-US" sz="4000" dirty="0"/>
              <a:t>What is an IDE</a:t>
            </a:r>
          </a:p>
        </p:txBody>
      </p:sp>
      <p:sp>
        <p:nvSpPr>
          <p:cNvPr id="2" name="TextBox 1">
            <a:extLst>
              <a:ext uri="{FF2B5EF4-FFF2-40B4-BE49-F238E27FC236}">
                <a16:creationId xmlns:a16="http://schemas.microsoft.com/office/drawing/2014/main" id="{045BEE32-60CB-468A-87FC-65AA112123A5}"/>
              </a:ext>
            </a:extLst>
          </p:cNvPr>
          <p:cNvSpPr txBox="1"/>
          <p:nvPr/>
        </p:nvSpPr>
        <p:spPr>
          <a:xfrm>
            <a:off x="880843" y="1778464"/>
            <a:ext cx="4848836" cy="3970318"/>
          </a:xfrm>
          <a:prstGeom prst="rect">
            <a:avLst/>
          </a:prstGeom>
          <a:noFill/>
        </p:spPr>
        <p:txBody>
          <a:bodyPr wrap="square" rtlCol="0">
            <a:spAutoFit/>
          </a:bodyPr>
          <a:lstStyle/>
          <a:p>
            <a:pPr marL="285750" indent="-285750">
              <a:buFont typeface="Arial" panose="020B0604020202020204" pitchFamily="34" charset="0"/>
              <a:buChar char="•"/>
            </a:pPr>
            <a:r>
              <a:rPr lang="en-US" sz="3600" dirty="0"/>
              <a:t> </a:t>
            </a:r>
            <a:r>
              <a:rPr lang="en-US" sz="3600" dirty="0" err="1"/>
              <a:t>Jupyter</a:t>
            </a:r>
            <a:r>
              <a:rPr lang="en-US" sz="3600" dirty="0"/>
              <a:t> Notebook</a:t>
            </a:r>
          </a:p>
          <a:p>
            <a:pPr marL="285750" indent="-285750">
              <a:buFont typeface="Arial" panose="020B0604020202020204" pitchFamily="34" charset="0"/>
              <a:buChar char="•"/>
            </a:pPr>
            <a:r>
              <a:rPr lang="en-US" sz="3600" dirty="0"/>
              <a:t> PyCharm</a:t>
            </a:r>
          </a:p>
          <a:p>
            <a:pPr marL="285750" indent="-285750">
              <a:buFont typeface="Arial" panose="020B0604020202020204" pitchFamily="34" charset="0"/>
              <a:buChar char="•"/>
            </a:pPr>
            <a:r>
              <a:rPr lang="en-US" sz="3600" dirty="0"/>
              <a:t> Spyder</a:t>
            </a:r>
          </a:p>
          <a:p>
            <a:pPr marL="285750" indent="-285750">
              <a:buFont typeface="Arial" panose="020B0604020202020204" pitchFamily="34" charset="0"/>
              <a:buChar char="•"/>
            </a:pPr>
            <a:r>
              <a:rPr lang="en-US" sz="3600" dirty="0"/>
              <a:t> Canopy</a:t>
            </a:r>
          </a:p>
          <a:p>
            <a:pPr marL="285750" indent="-285750">
              <a:buFont typeface="Arial" panose="020B0604020202020204" pitchFamily="34" charset="0"/>
              <a:buChar char="•"/>
            </a:pPr>
            <a:r>
              <a:rPr lang="en-US" sz="3600" dirty="0"/>
              <a:t> VIM</a:t>
            </a:r>
          </a:p>
          <a:p>
            <a:pPr marL="285750" indent="-285750">
              <a:buFont typeface="Arial" panose="020B0604020202020204" pitchFamily="34" charset="0"/>
              <a:buChar char="•"/>
            </a:pPr>
            <a:r>
              <a:rPr lang="en-US" sz="3600"/>
              <a:t> ATOM</a:t>
            </a:r>
            <a:endParaRPr lang="en-US" sz="3600" dirty="0"/>
          </a:p>
          <a:p>
            <a:pPr marL="285750" indent="-285750">
              <a:buFont typeface="Arial" panose="020B0604020202020204" pitchFamily="34" charset="0"/>
              <a:buChar char="•"/>
            </a:pPr>
            <a:r>
              <a:rPr lang="en-US" sz="3600" dirty="0"/>
              <a:t> …..</a:t>
            </a:r>
          </a:p>
        </p:txBody>
      </p:sp>
      <p:pic>
        <p:nvPicPr>
          <p:cNvPr id="4" name="Picture 3">
            <a:extLst>
              <a:ext uri="{FF2B5EF4-FFF2-40B4-BE49-F238E27FC236}">
                <a16:creationId xmlns:a16="http://schemas.microsoft.com/office/drawing/2014/main" id="{F41FFC00-0FF0-4A28-B6B1-7A66C2B57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600" y="6046018"/>
            <a:ext cx="1943371" cy="638264"/>
          </a:xfrm>
          <a:prstGeom prst="rect">
            <a:avLst/>
          </a:prstGeom>
        </p:spPr>
      </p:pic>
    </p:spTree>
    <p:extLst>
      <p:ext uri="{BB962C8B-B14F-4D97-AF65-F5344CB8AC3E}">
        <p14:creationId xmlns:p14="http://schemas.microsoft.com/office/powerpoint/2010/main" val="2710895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Control Flow (</a:t>
            </a:r>
            <a:r>
              <a:rPr lang="en-US" sz="4000" dirty="0">
                <a:highlight>
                  <a:srgbClr val="FFFF00"/>
                </a:highlight>
              </a:rPr>
              <a:t>else</a:t>
            </a:r>
            <a:r>
              <a:rPr lang="en-US" sz="4000" dirty="0"/>
              <a:t> in for Loops)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5" name="Rectangle 4">
            <a:extLst>
              <a:ext uri="{FF2B5EF4-FFF2-40B4-BE49-F238E27FC236}">
                <a16:creationId xmlns:a16="http://schemas.microsoft.com/office/drawing/2014/main" id="{9113124E-ABB5-4B34-88A9-9D46546D02C6}"/>
              </a:ext>
            </a:extLst>
          </p:cNvPr>
          <p:cNvSpPr/>
          <p:nvPr/>
        </p:nvSpPr>
        <p:spPr>
          <a:xfrm>
            <a:off x="2248247" y="1476117"/>
            <a:ext cx="9546674" cy="5016758"/>
          </a:xfrm>
          <a:prstGeom prst="rect">
            <a:avLst/>
          </a:prstGeom>
        </p:spPr>
        <p:txBody>
          <a:bodyPr wrap="square">
            <a:spAutoFit/>
          </a:bodyPr>
          <a:lstStyle/>
          <a:p>
            <a:r>
              <a:rPr lang="en-US" sz="3200" dirty="0">
                <a:solidFill>
                  <a:srgbClr val="000000"/>
                </a:solidFill>
                <a:latin typeface="Consolas" panose="020B0609020204030204" pitchFamily="49" charset="0"/>
              </a:rPr>
              <a:t>S = {</a:t>
            </a:r>
            <a:r>
              <a:rPr lang="en-US" sz="3200" dirty="0">
                <a:solidFill>
                  <a:srgbClr val="A52A2A"/>
                </a:solidFill>
                <a:latin typeface="Consolas" panose="020B0609020204030204" pitchFamily="49" charset="0"/>
              </a:rPr>
              <a:t>"apple"</a:t>
            </a:r>
            <a:r>
              <a:rPr lang="en-US" sz="3200" dirty="0">
                <a:solidFill>
                  <a:srgbClr val="000000"/>
                </a:solidFill>
                <a:latin typeface="Consolas" panose="020B0609020204030204" pitchFamily="49" charset="0"/>
              </a:rPr>
              <a:t>, </a:t>
            </a:r>
            <a:r>
              <a:rPr lang="en-US" sz="3200" dirty="0">
                <a:solidFill>
                  <a:srgbClr val="A52A2A"/>
                </a:solidFill>
                <a:latin typeface="Consolas" panose="020B0609020204030204" pitchFamily="49" charset="0"/>
              </a:rPr>
              <a:t>4.9</a:t>
            </a:r>
            <a:r>
              <a:rPr lang="en-US" sz="3200" dirty="0">
                <a:solidFill>
                  <a:srgbClr val="000000"/>
                </a:solidFill>
                <a:latin typeface="Consolas" panose="020B0609020204030204" pitchFamily="49" charset="0"/>
              </a:rPr>
              <a:t>, </a:t>
            </a:r>
            <a:r>
              <a:rPr lang="en-US" sz="3200" dirty="0">
                <a:solidFill>
                  <a:srgbClr val="A52A2A"/>
                </a:solidFill>
                <a:latin typeface="Consolas" panose="020B0609020204030204" pitchFamily="49" charset="0"/>
              </a:rPr>
              <a:t>"cherry“</a:t>
            </a:r>
            <a:r>
              <a:rPr lang="en-US" sz="3200" dirty="0">
                <a:solidFill>
                  <a:srgbClr val="000000"/>
                </a:solidFill>
                <a:latin typeface="Consolas" panose="020B0609020204030204" pitchFamily="49" charset="0"/>
              </a:rPr>
              <a:t>}</a:t>
            </a:r>
            <a:br>
              <a:rPr lang="en-US" sz="3200" dirty="0"/>
            </a:br>
            <a:r>
              <a:rPr lang="en-US" sz="3200" dirty="0">
                <a:solidFill>
                  <a:srgbClr val="0000CD"/>
                </a:solidFill>
                <a:latin typeface="Consolas" panose="020B0609020204030204" pitchFamily="49" charset="0"/>
              </a:rPr>
              <a:t>for</a:t>
            </a:r>
            <a:r>
              <a:rPr lang="en-US" sz="3200" dirty="0">
                <a:solidFill>
                  <a:srgbClr val="000000"/>
                </a:solidFill>
                <a:latin typeface="Consolas" panose="020B0609020204030204" pitchFamily="49" charset="0"/>
              </a:rPr>
              <a:t> x </a:t>
            </a:r>
            <a:r>
              <a:rPr lang="en-US" sz="3200" dirty="0">
                <a:solidFill>
                  <a:srgbClr val="0000CD"/>
                </a:solidFill>
                <a:latin typeface="Consolas" panose="020B0609020204030204" pitchFamily="49" charset="0"/>
              </a:rPr>
              <a:t>in</a:t>
            </a:r>
            <a:r>
              <a:rPr lang="en-US" sz="3200" dirty="0">
                <a:solidFill>
                  <a:srgbClr val="000000"/>
                </a:solidFill>
                <a:latin typeface="Consolas" panose="020B0609020204030204" pitchFamily="49" charset="0"/>
              </a:rPr>
              <a:t> S:</a:t>
            </a:r>
            <a:br>
              <a:rPr lang="en-US" sz="3200" dirty="0"/>
            </a:br>
            <a:r>
              <a:rPr lang="en-US" sz="3200" dirty="0">
                <a:solidFill>
                  <a:srgbClr val="000000"/>
                </a:solidFill>
                <a:latin typeface="Consolas" panose="020B0609020204030204" pitchFamily="49" charset="0"/>
              </a:rPr>
              <a:t>  </a:t>
            </a:r>
            <a:r>
              <a:rPr lang="en-US" sz="3200" dirty="0">
                <a:solidFill>
                  <a:srgbClr val="0000CD"/>
                </a:solidFill>
                <a:highlight>
                  <a:srgbClr val="00FF00"/>
                </a:highlight>
                <a:latin typeface="Consolas" panose="020B0609020204030204" pitchFamily="49" charset="0"/>
              </a:rPr>
              <a:t>print</a:t>
            </a:r>
            <a:r>
              <a:rPr lang="en-US" sz="3200" dirty="0">
                <a:solidFill>
                  <a:srgbClr val="000000"/>
                </a:solidFill>
                <a:highlight>
                  <a:srgbClr val="00FF00"/>
                </a:highlight>
                <a:latin typeface="Consolas" panose="020B0609020204030204" pitchFamily="49" charset="0"/>
              </a:rPr>
              <a:t>(x)</a:t>
            </a:r>
          </a:p>
          <a:p>
            <a:r>
              <a:rPr lang="en-US" sz="3200" dirty="0">
                <a:solidFill>
                  <a:srgbClr val="000000"/>
                </a:solidFill>
                <a:latin typeface="Consolas" panose="020B0609020204030204" pitchFamily="49" charset="0"/>
              </a:rPr>
              <a:t>else</a:t>
            </a:r>
          </a:p>
          <a:p>
            <a:r>
              <a:rPr lang="en-US" sz="3200" dirty="0">
                <a:solidFill>
                  <a:srgbClr val="000000"/>
                </a:solidFill>
                <a:latin typeface="Consolas" panose="020B0609020204030204" pitchFamily="49" charset="0"/>
              </a:rPr>
              <a:t>  </a:t>
            </a:r>
            <a:r>
              <a:rPr lang="en-US" sz="3200" dirty="0">
                <a:solidFill>
                  <a:srgbClr val="000000"/>
                </a:solidFill>
                <a:highlight>
                  <a:srgbClr val="00FF00"/>
                </a:highlight>
                <a:latin typeface="Consolas" panose="020B0609020204030204" pitchFamily="49" charset="0"/>
              </a:rPr>
              <a:t>print(‘Loop completes its iterations’)</a:t>
            </a:r>
          </a:p>
          <a:p>
            <a:endParaRPr lang="en-US" sz="3200" dirty="0">
              <a:solidFill>
                <a:srgbClr val="000000"/>
              </a:solidFill>
              <a:latin typeface="Consolas" panose="020B0609020204030204" pitchFamily="49" charset="0"/>
            </a:endParaRPr>
          </a:p>
          <a:p>
            <a:r>
              <a:rPr lang="en-US" sz="3200" dirty="0">
                <a:solidFill>
                  <a:srgbClr val="000000"/>
                </a:solidFill>
                <a:latin typeface="Consolas" panose="020B0609020204030204" pitchFamily="49" charset="0"/>
              </a:rPr>
              <a:t>D = {</a:t>
            </a:r>
            <a:r>
              <a:rPr lang="en-US" sz="3200" dirty="0">
                <a:solidFill>
                  <a:srgbClr val="A52A2A"/>
                </a:solidFill>
                <a:latin typeface="Consolas" panose="020B0609020204030204" pitchFamily="49" charset="0"/>
              </a:rPr>
              <a:t>"apple“:44</a:t>
            </a:r>
            <a:r>
              <a:rPr lang="en-US" sz="3200" dirty="0">
                <a:solidFill>
                  <a:srgbClr val="000000"/>
                </a:solidFill>
                <a:latin typeface="Consolas" panose="020B0609020204030204" pitchFamily="49" charset="0"/>
              </a:rPr>
              <a:t>,</a:t>
            </a:r>
            <a:r>
              <a:rPr lang="en-US" sz="3200" dirty="0">
                <a:solidFill>
                  <a:srgbClr val="A52A2A"/>
                </a:solidFill>
                <a:latin typeface="Consolas" panose="020B0609020204030204" pitchFamily="49" charset="0"/>
              </a:rPr>
              <a:t>"cherry“:”game”</a:t>
            </a:r>
            <a:r>
              <a:rPr lang="en-US" sz="3200" dirty="0">
                <a:solidFill>
                  <a:srgbClr val="000000"/>
                </a:solidFill>
                <a:latin typeface="Consolas" panose="020B0609020204030204" pitchFamily="49" charset="0"/>
              </a:rPr>
              <a:t>}</a:t>
            </a:r>
            <a:br>
              <a:rPr lang="en-US" sz="3200" dirty="0"/>
            </a:br>
            <a:r>
              <a:rPr lang="en-US" sz="3200" dirty="0">
                <a:solidFill>
                  <a:srgbClr val="0000CD"/>
                </a:solidFill>
                <a:latin typeface="Consolas" panose="020B0609020204030204" pitchFamily="49" charset="0"/>
              </a:rPr>
              <a:t>for</a:t>
            </a:r>
            <a:r>
              <a:rPr lang="en-US" sz="3200" dirty="0">
                <a:solidFill>
                  <a:srgbClr val="000000"/>
                </a:solidFill>
                <a:latin typeface="Consolas" panose="020B0609020204030204" pitchFamily="49" charset="0"/>
              </a:rPr>
              <a:t> x </a:t>
            </a:r>
            <a:r>
              <a:rPr lang="en-US" sz="3200" dirty="0">
                <a:solidFill>
                  <a:srgbClr val="0000CD"/>
                </a:solidFill>
                <a:latin typeface="Consolas" panose="020B0609020204030204" pitchFamily="49" charset="0"/>
              </a:rPr>
              <a:t>in</a:t>
            </a:r>
            <a:r>
              <a:rPr lang="en-US" sz="3200" dirty="0">
                <a:solidFill>
                  <a:srgbClr val="000000"/>
                </a:solidFill>
                <a:latin typeface="Consolas" panose="020B0609020204030204" pitchFamily="49" charset="0"/>
              </a:rPr>
              <a:t> D:</a:t>
            </a:r>
            <a:br>
              <a:rPr lang="en-US" sz="3200" dirty="0"/>
            </a:br>
            <a:r>
              <a:rPr lang="en-US" sz="3200" dirty="0">
                <a:solidFill>
                  <a:srgbClr val="000000"/>
                </a:solidFill>
                <a:latin typeface="Consolas" panose="020B0609020204030204" pitchFamily="49" charset="0"/>
              </a:rPr>
              <a:t>  </a:t>
            </a:r>
            <a:r>
              <a:rPr lang="en-US" sz="3200" dirty="0">
                <a:solidFill>
                  <a:srgbClr val="0000CD"/>
                </a:solidFill>
                <a:highlight>
                  <a:srgbClr val="00FF00"/>
                </a:highlight>
                <a:latin typeface="Consolas" panose="020B0609020204030204" pitchFamily="49" charset="0"/>
              </a:rPr>
              <a:t>print</a:t>
            </a:r>
            <a:r>
              <a:rPr lang="en-US" sz="3200" dirty="0">
                <a:solidFill>
                  <a:srgbClr val="000000"/>
                </a:solidFill>
                <a:highlight>
                  <a:srgbClr val="00FF00"/>
                </a:highlight>
                <a:latin typeface="Consolas" panose="020B0609020204030204" pitchFamily="49" charset="0"/>
              </a:rPr>
              <a:t>(D[x])</a:t>
            </a:r>
            <a:endParaRPr lang="en-US" sz="3200" dirty="0">
              <a:highlight>
                <a:srgbClr val="00FF00"/>
              </a:highlight>
            </a:endParaRPr>
          </a:p>
          <a:p>
            <a:endParaRPr lang="en-US" sz="3200" dirty="0"/>
          </a:p>
        </p:txBody>
      </p:sp>
    </p:spTree>
    <p:extLst>
      <p:ext uri="{BB962C8B-B14F-4D97-AF65-F5344CB8AC3E}">
        <p14:creationId xmlns:p14="http://schemas.microsoft.com/office/powerpoint/2010/main" val="2840084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Functions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3" name="Rectangle 2">
            <a:extLst>
              <a:ext uri="{FF2B5EF4-FFF2-40B4-BE49-F238E27FC236}">
                <a16:creationId xmlns:a16="http://schemas.microsoft.com/office/drawing/2014/main" id="{1AAEDC4B-C25D-4262-893C-947BA4FAF348}"/>
              </a:ext>
            </a:extLst>
          </p:cNvPr>
          <p:cNvSpPr/>
          <p:nvPr/>
        </p:nvSpPr>
        <p:spPr>
          <a:xfrm>
            <a:off x="774583" y="1545482"/>
            <a:ext cx="9854267" cy="1323439"/>
          </a:xfrm>
          <a:prstGeom prst="rect">
            <a:avLst/>
          </a:prstGeom>
        </p:spPr>
        <p:txBody>
          <a:bodyPr wrap="square">
            <a:spAutoFit/>
          </a:bodyPr>
          <a:lstStyle/>
          <a:p>
            <a:r>
              <a:rPr lang="en-US" sz="4000" dirty="0">
                <a:solidFill>
                  <a:srgbClr val="0000CD"/>
                </a:solidFill>
                <a:latin typeface="Consolas" panose="020B0609020204030204" pitchFamily="49" charset="0"/>
              </a:rPr>
              <a:t>def</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printSuccess</a:t>
            </a:r>
            <a:r>
              <a:rPr lang="en-US" sz="4000" dirty="0">
                <a:solidFill>
                  <a:srgbClr val="000000"/>
                </a:solidFill>
                <a:latin typeface="Consolas" panose="020B0609020204030204" pitchFamily="49" charset="0"/>
              </a:rPr>
              <a:t>():</a:t>
            </a:r>
            <a:br>
              <a:rPr lang="en-US" sz="4000" dirty="0"/>
            </a:br>
            <a:r>
              <a:rPr lang="en-US" sz="4000" dirty="0">
                <a:solidFill>
                  <a:srgbClr val="000000"/>
                </a:solidFill>
                <a:latin typeface="Consolas" panose="020B0609020204030204" pitchFamily="49" charset="0"/>
              </a:rPr>
              <a:t>  </a:t>
            </a:r>
            <a:r>
              <a:rPr lang="en-US" sz="4000" dirty="0">
                <a:solidFill>
                  <a:srgbClr val="0000CD"/>
                </a:solidFill>
                <a:latin typeface="Consolas" panose="020B0609020204030204" pitchFamily="49" charset="0"/>
              </a:rPr>
              <a:t>print</a:t>
            </a:r>
            <a:r>
              <a:rPr lang="en-US" sz="4000" dirty="0">
                <a:solidFill>
                  <a:srgbClr val="000000"/>
                </a:solidFill>
                <a:latin typeface="Consolas" panose="020B0609020204030204" pitchFamily="49" charset="0"/>
              </a:rPr>
              <a:t>(</a:t>
            </a:r>
            <a:r>
              <a:rPr lang="en-US" sz="4000" dirty="0">
                <a:solidFill>
                  <a:srgbClr val="A52A2A"/>
                </a:solidFill>
                <a:latin typeface="Consolas" panose="020B0609020204030204" pitchFamily="49" charset="0"/>
              </a:rPr>
              <a:t>“The task was successful"</a:t>
            </a:r>
            <a:r>
              <a:rPr lang="en-US" sz="4000" dirty="0">
                <a:solidFill>
                  <a:srgbClr val="000000"/>
                </a:solidFill>
                <a:latin typeface="Consolas" panose="020B0609020204030204" pitchFamily="49" charset="0"/>
              </a:rPr>
              <a:t>) </a:t>
            </a:r>
            <a:endParaRPr lang="en-US" sz="4000" dirty="0"/>
          </a:p>
        </p:txBody>
      </p:sp>
      <p:sp>
        <p:nvSpPr>
          <p:cNvPr id="12" name="Rectangle 11">
            <a:extLst>
              <a:ext uri="{FF2B5EF4-FFF2-40B4-BE49-F238E27FC236}">
                <a16:creationId xmlns:a16="http://schemas.microsoft.com/office/drawing/2014/main" id="{5E3778D4-8C3A-4653-A212-A7B7A62FD4F1}"/>
              </a:ext>
            </a:extLst>
          </p:cNvPr>
          <p:cNvSpPr/>
          <p:nvPr/>
        </p:nvSpPr>
        <p:spPr>
          <a:xfrm>
            <a:off x="692091" y="3803521"/>
            <a:ext cx="10515600" cy="1938992"/>
          </a:xfrm>
          <a:prstGeom prst="rect">
            <a:avLst/>
          </a:prstGeom>
        </p:spPr>
        <p:txBody>
          <a:bodyPr wrap="square">
            <a:spAutoFit/>
          </a:bodyPr>
          <a:lstStyle/>
          <a:p>
            <a:r>
              <a:rPr lang="en-US" sz="4000" dirty="0">
                <a:solidFill>
                  <a:srgbClr val="0000CD"/>
                </a:solidFill>
                <a:latin typeface="Consolas" panose="020B0609020204030204" pitchFamily="49" charset="0"/>
              </a:rPr>
              <a:t>def</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printSuccess</a:t>
            </a:r>
            <a:r>
              <a:rPr lang="en-US" sz="4000" dirty="0">
                <a:solidFill>
                  <a:srgbClr val="000000"/>
                </a:solidFill>
                <a:latin typeface="Consolas" panose="020B0609020204030204" pitchFamily="49" charset="0"/>
              </a:rPr>
              <a:t>():</a:t>
            </a:r>
          </a:p>
          <a:p>
            <a:r>
              <a:rPr lang="en-US" sz="4000" dirty="0">
                <a:solidFill>
                  <a:srgbClr val="000000"/>
                </a:solidFill>
                <a:latin typeface="Consolas" panose="020B0609020204030204" pitchFamily="49" charset="0"/>
              </a:rPr>
              <a:t>  “”” this function does nothing”””</a:t>
            </a:r>
            <a:br>
              <a:rPr lang="en-US" sz="4000" dirty="0"/>
            </a:br>
            <a:r>
              <a:rPr lang="en-US" sz="4000" dirty="0">
                <a:solidFill>
                  <a:srgbClr val="000000"/>
                </a:solidFill>
                <a:latin typeface="Consolas" panose="020B0609020204030204" pitchFamily="49" charset="0"/>
              </a:rPr>
              <a:t>  </a:t>
            </a:r>
            <a:r>
              <a:rPr lang="en-US" sz="4000" dirty="0">
                <a:solidFill>
                  <a:srgbClr val="0000CD"/>
                </a:solidFill>
                <a:latin typeface="Consolas" panose="020B0609020204030204" pitchFamily="49" charset="0"/>
              </a:rPr>
              <a:t>print</a:t>
            </a:r>
            <a:r>
              <a:rPr lang="en-US" sz="4000" dirty="0">
                <a:solidFill>
                  <a:srgbClr val="000000"/>
                </a:solidFill>
                <a:latin typeface="Consolas" panose="020B0609020204030204" pitchFamily="49" charset="0"/>
              </a:rPr>
              <a:t>(</a:t>
            </a:r>
            <a:r>
              <a:rPr lang="en-US" sz="4000" dirty="0">
                <a:solidFill>
                  <a:srgbClr val="A52A2A"/>
                </a:solidFill>
                <a:latin typeface="Consolas" panose="020B0609020204030204" pitchFamily="49" charset="0"/>
              </a:rPr>
              <a:t>“The task was successful"</a:t>
            </a:r>
            <a:r>
              <a:rPr lang="en-US" sz="4000" dirty="0">
                <a:solidFill>
                  <a:srgbClr val="000000"/>
                </a:solidFill>
                <a:latin typeface="Consolas" panose="020B0609020204030204" pitchFamily="49" charset="0"/>
              </a:rPr>
              <a:t>) </a:t>
            </a:r>
            <a:endParaRPr lang="en-US" sz="4000" dirty="0"/>
          </a:p>
        </p:txBody>
      </p:sp>
    </p:spTree>
    <p:extLst>
      <p:ext uri="{BB962C8B-B14F-4D97-AF65-F5344CB8AC3E}">
        <p14:creationId xmlns:p14="http://schemas.microsoft.com/office/powerpoint/2010/main" val="765947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Functions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13" name="Rectangle 12">
            <a:extLst>
              <a:ext uri="{FF2B5EF4-FFF2-40B4-BE49-F238E27FC236}">
                <a16:creationId xmlns:a16="http://schemas.microsoft.com/office/drawing/2014/main" id="{BA48B56B-0DAD-4822-95D9-FD44A495AA31}"/>
              </a:ext>
            </a:extLst>
          </p:cNvPr>
          <p:cNvSpPr/>
          <p:nvPr/>
        </p:nvSpPr>
        <p:spPr>
          <a:xfrm>
            <a:off x="1891716" y="1915997"/>
            <a:ext cx="8628077" cy="3785652"/>
          </a:xfrm>
          <a:prstGeom prst="rect">
            <a:avLst/>
          </a:prstGeom>
        </p:spPr>
        <p:txBody>
          <a:bodyPr wrap="square">
            <a:spAutoFit/>
          </a:bodyPr>
          <a:lstStyle/>
          <a:p>
            <a:r>
              <a:rPr lang="en-US" sz="4000" dirty="0">
                <a:solidFill>
                  <a:srgbClr val="0000CD"/>
                </a:solidFill>
                <a:latin typeface="Consolas" panose="020B0609020204030204" pitchFamily="49" charset="0"/>
              </a:rPr>
              <a:t>def</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printMessage</a:t>
            </a:r>
            <a:r>
              <a:rPr lang="en-US" sz="4000" dirty="0">
                <a:solidFill>
                  <a:srgbClr val="000000"/>
                </a:solidFill>
                <a:latin typeface="Consolas" panose="020B0609020204030204" pitchFamily="49" charset="0"/>
              </a:rPr>
              <a:t>(msg):</a:t>
            </a:r>
            <a:br>
              <a:rPr lang="en-US" sz="4000" dirty="0"/>
            </a:br>
            <a:r>
              <a:rPr lang="en-US" sz="4000" dirty="0">
                <a:solidFill>
                  <a:srgbClr val="000000"/>
                </a:solidFill>
                <a:latin typeface="Consolas" panose="020B0609020204030204" pitchFamily="49" charset="0"/>
              </a:rPr>
              <a:t>  </a:t>
            </a:r>
            <a:r>
              <a:rPr lang="en-US" sz="4000" dirty="0">
                <a:solidFill>
                  <a:srgbClr val="0000CD"/>
                </a:solidFill>
                <a:latin typeface="Consolas" panose="020B0609020204030204" pitchFamily="49" charset="0"/>
              </a:rPr>
              <a:t>print</a:t>
            </a:r>
            <a:r>
              <a:rPr lang="en-US" sz="4000" dirty="0">
                <a:solidFill>
                  <a:srgbClr val="000000"/>
                </a:solidFill>
                <a:latin typeface="Consolas" panose="020B0609020204030204" pitchFamily="49" charset="0"/>
              </a:rPr>
              <a:t>(</a:t>
            </a:r>
            <a:r>
              <a:rPr lang="en-US" sz="4000" dirty="0">
                <a:solidFill>
                  <a:srgbClr val="A52A2A"/>
                </a:solidFill>
                <a:latin typeface="Consolas" panose="020B0609020204030204" pitchFamily="49" charset="0"/>
              </a:rPr>
              <a:t>msg</a:t>
            </a:r>
            <a:r>
              <a:rPr lang="en-US" sz="4000" dirty="0">
                <a:solidFill>
                  <a:srgbClr val="000000"/>
                </a:solidFill>
                <a:latin typeface="Consolas" panose="020B0609020204030204" pitchFamily="49" charset="0"/>
              </a:rPr>
              <a:t>)</a:t>
            </a:r>
          </a:p>
          <a:p>
            <a:endParaRPr lang="en-US" sz="4000" dirty="0">
              <a:solidFill>
                <a:srgbClr val="000000"/>
              </a:solidFill>
              <a:latin typeface="Consolas" panose="020B0609020204030204" pitchFamily="49" charset="0"/>
            </a:endParaRPr>
          </a:p>
          <a:p>
            <a:r>
              <a:rPr lang="en-US" sz="4000" dirty="0">
                <a:solidFill>
                  <a:srgbClr val="0000CD"/>
                </a:solidFill>
                <a:latin typeface="Consolas" panose="020B0609020204030204" pitchFamily="49" charset="0"/>
              </a:rPr>
              <a:t>def</a:t>
            </a:r>
            <a:r>
              <a:rPr lang="en-US" sz="4000" dirty="0">
                <a:solidFill>
                  <a:srgbClr val="000000"/>
                </a:solidFill>
                <a:latin typeface="Consolas" panose="020B0609020204030204" pitchFamily="49" charset="0"/>
              </a:rPr>
              <a:t> add(</a:t>
            </a:r>
            <a:r>
              <a:rPr lang="en-US" sz="4000" dirty="0" err="1">
                <a:solidFill>
                  <a:srgbClr val="000000"/>
                </a:solidFill>
                <a:latin typeface="Consolas" panose="020B0609020204030204" pitchFamily="49" charset="0"/>
              </a:rPr>
              <a:t>x,y</a:t>
            </a:r>
            <a:r>
              <a:rPr lang="en-US" sz="4000" dirty="0">
                <a:solidFill>
                  <a:srgbClr val="000000"/>
                </a:solidFill>
                <a:latin typeface="Consolas" panose="020B0609020204030204" pitchFamily="49" charset="0"/>
              </a:rPr>
              <a:t>):</a:t>
            </a:r>
            <a:br>
              <a:rPr lang="en-US" sz="4000" dirty="0"/>
            </a:br>
            <a:r>
              <a:rPr lang="en-US" sz="4000" dirty="0">
                <a:solidFill>
                  <a:srgbClr val="000000"/>
                </a:solidFill>
                <a:latin typeface="Consolas" panose="020B0609020204030204" pitchFamily="49" charset="0"/>
              </a:rPr>
              <a:t>  </a:t>
            </a:r>
            <a:r>
              <a:rPr lang="en-US" sz="4000" dirty="0">
                <a:solidFill>
                  <a:srgbClr val="0000CD"/>
                </a:solidFill>
                <a:latin typeface="Consolas" panose="020B0609020204030204" pitchFamily="49" charset="0"/>
              </a:rPr>
              <a:t>return</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x+y</a:t>
            </a:r>
            <a:endParaRPr lang="en-US" sz="4000" dirty="0"/>
          </a:p>
          <a:p>
            <a:r>
              <a:rPr lang="en-US" sz="4000" dirty="0">
                <a:solidFill>
                  <a:srgbClr val="000000"/>
                </a:solidFill>
                <a:latin typeface="Consolas" panose="020B0609020204030204" pitchFamily="49" charset="0"/>
              </a:rPr>
              <a:t> </a:t>
            </a:r>
            <a:endParaRPr lang="en-US" sz="4000" dirty="0"/>
          </a:p>
        </p:txBody>
      </p:sp>
    </p:spTree>
    <p:extLst>
      <p:ext uri="{BB962C8B-B14F-4D97-AF65-F5344CB8AC3E}">
        <p14:creationId xmlns:p14="http://schemas.microsoft.com/office/powerpoint/2010/main" val="1259554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Functions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15" name="Rectangle 14">
            <a:extLst>
              <a:ext uri="{FF2B5EF4-FFF2-40B4-BE49-F238E27FC236}">
                <a16:creationId xmlns:a16="http://schemas.microsoft.com/office/drawing/2014/main" id="{A7EDF5D9-D634-4C93-AB49-0ED5CCEDA332}"/>
              </a:ext>
            </a:extLst>
          </p:cNvPr>
          <p:cNvSpPr/>
          <p:nvPr/>
        </p:nvSpPr>
        <p:spPr>
          <a:xfrm>
            <a:off x="1270932" y="1847997"/>
            <a:ext cx="7126448" cy="2554545"/>
          </a:xfrm>
          <a:prstGeom prst="rect">
            <a:avLst/>
          </a:prstGeom>
        </p:spPr>
        <p:txBody>
          <a:bodyPr wrap="square">
            <a:spAutoFit/>
          </a:bodyPr>
          <a:lstStyle/>
          <a:p>
            <a:r>
              <a:rPr lang="en-US" sz="3200">
                <a:solidFill>
                  <a:srgbClr val="0000CD"/>
                </a:solidFill>
                <a:latin typeface="Consolas" panose="020B0609020204030204" pitchFamily="49" charset="0"/>
              </a:rPr>
              <a:t>def</a:t>
            </a:r>
            <a:r>
              <a:rPr lang="en-US" sz="3200">
                <a:solidFill>
                  <a:srgbClr val="000000"/>
                </a:solidFill>
                <a:latin typeface="Consolas" panose="020B0609020204030204" pitchFamily="49" charset="0"/>
              </a:rPr>
              <a:t> add(*args):</a:t>
            </a:r>
          </a:p>
          <a:p>
            <a:r>
              <a:rPr lang="en-US" sz="3200">
                <a:solidFill>
                  <a:srgbClr val="000000"/>
                </a:solidFill>
                <a:latin typeface="Consolas" panose="020B0609020204030204" pitchFamily="49" charset="0"/>
              </a:rPr>
              <a:t>  sum = 0</a:t>
            </a:r>
            <a:br>
              <a:rPr lang="en-US" sz="3200"/>
            </a:br>
            <a:r>
              <a:rPr lang="en-US" sz="3200">
                <a:solidFill>
                  <a:srgbClr val="000000"/>
                </a:solidFill>
                <a:latin typeface="Consolas" panose="020B0609020204030204" pitchFamily="49" charset="0"/>
              </a:rPr>
              <a:t>  for i in range(len(args)):</a:t>
            </a:r>
          </a:p>
          <a:p>
            <a:r>
              <a:rPr lang="en-US" sz="3200">
                <a:solidFill>
                  <a:srgbClr val="000000"/>
                </a:solidFill>
                <a:latin typeface="Consolas" panose="020B0609020204030204" pitchFamily="49" charset="0"/>
              </a:rPr>
              <a:t>      sum+=args[i]</a:t>
            </a:r>
          </a:p>
          <a:p>
            <a:r>
              <a:rPr lang="en-US" sz="3200">
                <a:solidFill>
                  <a:srgbClr val="000000"/>
                </a:solidFill>
                <a:latin typeface="Consolas" panose="020B0609020204030204" pitchFamily="49" charset="0"/>
              </a:rPr>
              <a:t>  </a:t>
            </a:r>
            <a:r>
              <a:rPr lang="en-US" sz="3200">
                <a:solidFill>
                  <a:srgbClr val="0000CD"/>
                </a:solidFill>
                <a:latin typeface="Consolas" panose="020B0609020204030204" pitchFamily="49" charset="0"/>
              </a:rPr>
              <a:t>return</a:t>
            </a:r>
            <a:r>
              <a:rPr lang="en-US" sz="3200">
                <a:solidFill>
                  <a:srgbClr val="000000"/>
                </a:solidFill>
                <a:latin typeface="Consolas" panose="020B0609020204030204" pitchFamily="49" charset="0"/>
              </a:rPr>
              <a:t> sum</a:t>
            </a:r>
            <a:endParaRPr lang="en-US" sz="3200" dirty="0"/>
          </a:p>
        </p:txBody>
      </p:sp>
      <p:sp>
        <p:nvSpPr>
          <p:cNvPr id="2" name="Rectangle 1">
            <a:extLst>
              <a:ext uri="{FF2B5EF4-FFF2-40B4-BE49-F238E27FC236}">
                <a16:creationId xmlns:a16="http://schemas.microsoft.com/office/drawing/2014/main" id="{FF44DEBF-EBB9-4873-9EE2-7EB9EF6021C6}"/>
              </a:ext>
            </a:extLst>
          </p:cNvPr>
          <p:cNvSpPr/>
          <p:nvPr/>
        </p:nvSpPr>
        <p:spPr>
          <a:xfrm>
            <a:off x="1270932" y="5114299"/>
            <a:ext cx="4112023" cy="923330"/>
          </a:xfrm>
          <a:prstGeom prst="rect">
            <a:avLst/>
          </a:prstGeom>
        </p:spPr>
        <p:txBody>
          <a:bodyPr wrap="none">
            <a:spAutoFit/>
          </a:bodyPr>
          <a:lstStyle/>
          <a:p>
            <a:r>
              <a:rPr lang="en-US" sz="5400" dirty="0"/>
              <a:t>add(3,4,5,6,7)</a:t>
            </a:r>
          </a:p>
        </p:txBody>
      </p:sp>
    </p:spTree>
    <p:extLst>
      <p:ext uri="{BB962C8B-B14F-4D97-AF65-F5344CB8AC3E}">
        <p14:creationId xmlns:p14="http://schemas.microsoft.com/office/powerpoint/2010/main" val="4102492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Functions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6" name="Rectangle 5">
            <a:extLst>
              <a:ext uri="{FF2B5EF4-FFF2-40B4-BE49-F238E27FC236}">
                <a16:creationId xmlns:a16="http://schemas.microsoft.com/office/drawing/2014/main" id="{5010151A-ACA7-469B-BD46-F0E4AF6A270F}"/>
              </a:ext>
            </a:extLst>
          </p:cNvPr>
          <p:cNvSpPr/>
          <p:nvPr/>
        </p:nvSpPr>
        <p:spPr>
          <a:xfrm>
            <a:off x="2978092" y="1663386"/>
            <a:ext cx="4429387" cy="923330"/>
          </a:xfrm>
          <a:prstGeom prst="rect">
            <a:avLst/>
          </a:prstGeom>
        </p:spPr>
        <p:txBody>
          <a:bodyPr wrap="square">
            <a:spAutoFit/>
          </a:bodyPr>
          <a:lstStyle/>
          <a:p>
            <a:r>
              <a:rPr lang="en-US" dirty="0">
                <a:solidFill>
                  <a:srgbClr val="0000CD"/>
                </a:solidFill>
                <a:latin typeface="Consolas" panose="020B0609020204030204" pitchFamily="49" charset="0"/>
              </a:rPr>
              <a:t>def</a:t>
            </a:r>
            <a:r>
              <a:rPr lang="en-US" dirty="0">
                <a:solidFill>
                  <a:srgbClr val="000000"/>
                </a:solidFill>
                <a:latin typeface="Consolas" panose="020B0609020204030204" pitchFamily="49" charset="0"/>
              </a:rPr>
              <a:t> f(c2, c1, c3):</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c1,c2,c3</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f(c1 = </a:t>
            </a:r>
            <a:r>
              <a:rPr lang="en-US" dirty="0">
                <a:solidFill>
                  <a:srgbClr val="A52A2A"/>
                </a:solidFill>
                <a:latin typeface="Consolas" panose="020B0609020204030204" pitchFamily="49" charset="0"/>
              </a:rPr>
              <a:t>“A"</a:t>
            </a:r>
            <a:r>
              <a:rPr lang="en-US" dirty="0">
                <a:solidFill>
                  <a:srgbClr val="000000"/>
                </a:solidFill>
                <a:latin typeface="Consolas" panose="020B0609020204030204" pitchFamily="49" charset="0"/>
              </a:rPr>
              <a:t>, c2 = </a:t>
            </a:r>
            <a:r>
              <a:rPr lang="en-US" dirty="0">
                <a:solidFill>
                  <a:srgbClr val="A52A2A"/>
                </a:solidFill>
                <a:latin typeface="Consolas" panose="020B0609020204030204" pitchFamily="49" charset="0"/>
              </a:rPr>
              <a:t>“B"</a:t>
            </a:r>
            <a:r>
              <a:rPr lang="en-US" dirty="0">
                <a:solidFill>
                  <a:srgbClr val="000000"/>
                </a:solidFill>
                <a:latin typeface="Consolas" panose="020B0609020204030204" pitchFamily="49" charset="0"/>
              </a:rPr>
              <a:t>, c3 = </a:t>
            </a:r>
            <a:r>
              <a:rPr lang="en-US" dirty="0">
                <a:solidFill>
                  <a:srgbClr val="A52A2A"/>
                </a:solidFill>
                <a:latin typeface="Consolas" panose="020B0609020204030204" pitchFamily="49" charset="0"/>
              </a:rPr>
              <a:t>“C"</a:t>
            </a:r>
            <a:r>
              <a:rPr lang="en-US" dirty="0">
                <a:solidFill>
                  <a:srgbClr val="000000"/>
                </a:solidFill>
                <a:latin typeface="Consolas" panose="020B0609020204030204" pitchFamily="49" charset="0"/>
              </a:rPr>
              <a:t>) </a:t>
            </a:r>
            <a:endParaRPr lang="en-US" dirty="0"/>
          </a:p>
        </p:txBody>
      </p:sp>
      <p:sp>
        <p:nvSpPr>
          <p:cNvPr id="7" name="Rectangle 6">
            <a:extLst>
              <a:ext uri="{FF2B5EF4-FFF2-40B4-BE49-F238E27FC236}">
                <a16:creationId xmlns:a16="http://schemas.microsoft.com/office/drawing/2014/main" id="{CA196682-70B5-4995-B42D-6E67BB321EA4}"/>
              </a:ext>
            </a:extLst>
          </p:cNvPr>
          <p:cNvSpPr/>
          <p:nvPr/>
        </p:nvSpPr>
        <p:spPr>
          <a:xfrm>
            <a:off x="2975296" y="2969345"/>
            <a:ext cx="6096000" cy="1200329"/>
          </a:xfrm>
          <a:prstGeom prst="rect">
            <a:avLst/>
          </a:prstGeom>
        </p:spPr>
        <p:txBody>
          <a:bodyPr>
            <a:spAutoFit/>
          </a:bodyPr>
          <a:lstStyle/>
          <a:p>
            <a:r>
              <a:rPr lang="en-US" dirty="0">
                <a:solidFill>
                  <a:srgbClr val="0000CD"/>
                </a:solidFill>
                <a:latin typeface="Consolas" panose="020B0609020204030204" pitchFamily="49" charset="0"/>
              </a:rPr>
              <a:t>def</a:t>
            </a:r>
            <a:r>
              <a:rPr lang="en-US" dirty="0">
                <a:solidFill>
                  <a:srgbClr val="000000"/>
                </a:solidFill>
                <a:latin typeface="Consolas" panose="020B0609020204030204" pitchFamily="49" charset="0"/>
              </a:rPr>
              <a:t> f(**c):</a:t>
            </a:r>
          </a:p>
          <a:p>
            <a:r>
              <a:rPr lang="en-US" dirty="0">
                <a:solidFill>
                  <a:srgbClr val="000000"/>
                </a:solidFill>
                <a:latin typeface="Consolas" panose="020B0609020204030204" pitchFamily="49" charset="0"/>
              </a:rPr>
              <a:t>  for x in c:</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x,</a:t>
            </a:r>
            <a:r>
              <a:rPr lang="en-US" dirty="0" err="1">
                <a:solidFill>
                  <a:srgbClr val="A52A2A"/>
                </a:solidFill>
                <a:latin typeface="Consolas" panose="020B0609020204030204" pitchFamily="49" charset="0"/>
              </a:rPr>
              <a:t>c</a:t>
            </a:r>
            <a:r>
              <a:rPr lang="en-US" dirty="0">
                <a:solidFill>
                  <a:srgbClr val="A52A2A"/>
                </a:solidFill>
                <a:latin typeface="Consolas" panose="020B0609020204030204" pitchFamily="49" charset="0"/>
              </a:rPr>
              <a:t>[x]</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f(c1 = </a:t>
            </a:r>
            <a:r>
              <a:rPr lang="en-US" dirty="0">
                <a:solidFill>
                  <a:srgbClr val="A52A2A"/>
                </a:solidFill>
                <a:latin typeface="Consolas" panose="020B0609020204030204" pitchFamily="49" charset="0"/>
              </a:rPr>
              <a:t>“A"</a:t>
            </a:r>
            <a:r>
              <a:rPr lang="en-US" dirty="0">
                <a:solidFill>
                  <a:srgbClr val="000000"/>
                </a:solidFill>
                <a:latin typeface="Consolas" panose="020B0609020204030204" pitchFamily="49" charset="0"/>
              </a:rPr>
              <a:t>, c2 = </a:t>
            </a:r>
            <a:r>
              <a:rPr lang="en-US" dirty="0">
                <a:solidFill>
                  <a:srgbClr val="A52A2A"/>
                </a:solidFill>
                <a:latin typeface="Consolas" panose="020B0609020204030204" pitchFamily="49" charset="0"/>
              </a:rPr>
              <a:t>“B"</a:t>
            </a:r>
            <a:r>
              <a:rPr lang="en-US" dirty="0">
                <a:solidFill>
                  <a:srgbClr val="000000"/>
                </a:solidFill>
                <a:latin typeface="Consolas" panose="020B0609020204030204" pitchFamily="49" charset="0"/>
              </a:rPr>
              <a:t>, c3 = </a:t>
            </a:r>
            <a:r>
              <a:rPr lang="en-US" dirty="0">
                <a:solidFill>
                  <a:srgbClr val="A52A2A"/>
                </a:solidFill>
                <a:latin typeface="Consolas" panose="020B0609020204030204" pitchFamily="49" charset="0"/>
              </a:rPr>
              <a:t>“C"</a:t>
            </a:r>
            <a:r>
              <a:rPr lang="en-US" dirty="0">
                <a:solidFill>
                  <a:srgbClr val="000000"/>
                </a:solidFill>
                <a:latin typeface="Consolas" panose="020B0609020204030204" pitchFamily="49" charset="0"/>
              </a:rPr>
              <a:t>)</a:t>
            </a:r>
            <a:endParaRPr lang="en-US" dirty="0"/>
          </a:p>
        </p:txBody>
      </p:sp>
      <p:sp>
        <p:nvSpPr>
          <p:cNvPr id="8" name="Rectangle 7">
            <a:extLst>
              <a:ext uri="{FF2B5EF4-FFF2-40B4-BE49-F238E27FC236}">
                <a16:creationId xmlns:a16="http://schemas.microsoft.com/office/drawing/2014/main" id="{C0876DA7-CAC8-48AF-8021-21D127BCA3B7}"/>
              </a:ext>
            </a:extLst>
          </p:cNvPr>
          <p:cNvSpPr/>
          <p:nvPr/>
        </p:nvSpPr>
        <p:spPr>
          <a:xfrm>
            <a:off x="2975296" y="4989918"/>
            <a:ext cx="3858935" cy="646331"/>
          </a:xfrm>
          <a:prstGeom prst="rect">
            <a:avLst/>
          </a:prstGeom>
        </p:spPr>
        <p:txBody>
          <a:bodyPr wrap="square">
            <a:spAutoFit/>
          </a:bodyPr>
          <a:lstStyle/>
          <a:p>
            <a:r>
              <a:rPr lang="en-US" dirty="0">
                <a:solidFill>
                  <a:srgbClr val="0000CD"/>
                </a:solidFill>
                <a:latin typeface="Consolas" panose="020B0609020204030204" pitchFamily="49" charset="0"/>
              </a:rPr>
              <a:t>def</a:t>
            </a:r>
            <a:r>
              <a:rPr lang="en-US" dirty="0">
                <a:solidFill>
                  <a:srgbClr val="000000"/>
                </a:solidFill>
                <a:latin typeface="Consolas" panose="020B0609020204030204" pitchFamily="49" charset="0"/>
              </a:rPr>
              <a:t> f(</a:t>
            </a:r>
            <a:r>
              <a:rPr lang="en-US" b="1" dirty="0">
                <a:solidFill>
                  <a:srgbClr val="000000"/>
                </a:solidFill>
                <a:latin typeface="Consolas" panose="020B0609020204030204" pitchFamily="49" charset="0"/>
              </a:rPr>
              <a:t>sum = </a:t>
            </a:r>
            <a:r>
              <a:rPr lang="en-US" b="1" dirty="0">
                <a:solidFill>
                  <a:srgbClr val="A52A2A"/>
                </a:solidFill>
                <a:latin typeface="Consolas" panose="020B0609020204030204" pitchFamily="49" charset="0"/>
              </a:rPr>
              <a:t>0</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sum</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985689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Modules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2" name="Rectangle 1">
            <a:extLst>
              <a:ext uri="{FF2B5EF4-FFF2-40B4-BE49-F238E27FC236}">
                <a16:creationId xmlns:a16="http://schemas.microsoft.com/office/drawing/2014/main" id="{1F90972B-3EEA-4611-A4B5-6EFB00794F79}"/>
              </a:ext>
            </a:extLst>
          </p:cNvPr>
          <p:cNvSpPr/>
          <p:nvPr/>
        </p:nvSpPr>
        <p:spPr>
          <a:xfrm>
            <a:off x="612395" y="1884993"/>
            <a:ext cx="9268481" cy="646331"/>
          </a:xfrm>
          <a:prstGeom prst="rect">
            <a:avLst/>
          </a:prstGeom>
        </p:spPr>
        <p:txBody>
          <a:bodyPr wrap="square">
            <a:spAutoFit/>
          </a:bodyPr>
          <a:lstStyle/>
          <a:p>
            <a:r>
              <a:rPr lang="en-US" dirty="0">
                <a:highlight>
                  <a:srgbClr val="FFFF00"/>
                </a:highlight>
              </a:rPr>
              <a:t>def </a:t>
            </a:r>
            <a:r>
              <a:rPr lang="en-US" dirty="0" err="1">
                <a:highlight>
                  <a:srgbClr val="FFFF00"/>
                </a:highlight>
              </a:rPr>
              <a:t>printMe</a:t>
            </a:r>
            <a:r>
              <a:rPr lang="en-US" dirty="0">
                <a:highlight>
                  <a:srgbClr val="FFFF00"/>
                </a:highlight>
              </a:rPr>
              <a:t>(msg='No message was supplied’):</a:t>
            </a:r>
          </a:p>
          <a:p>
            <a:r>
              <a:rPr lang="en-US" dirty="0">
                <a:highlight>
                  <a:srgbClr val="FFFF00"/>
                </a:highlight>
              </a:rPr>
              <a:t>       print(msg)</a:t>
            </a:r>
          </a:p>
        </p:txBody>
      </p:sp>
      <p:sp>
        <p:nvSpPr>
          <p:cNvPr id="3" name="Rectangle 2">
            <a:extLst>
              <a:ext uri="{FF2B5EF4-FFF2-40B4-BE49-F238E27FC236}">
                <a16:creationId xmlns:a16="http://schemas.microsoft.com/office/drawing/2014/main" id="{AFE6A13B-A38A-40D8-96D0-97DBC59756A4}"/>
              </a:ext>
            </a:extLst>
          </p:cNvPr>
          <p:cNvSpPr/>
          <p:nvPr/>
        </p:nvSpPr>
        <p:spPr>
          <a:xfrm>
            <a:off x="612395" y="2710849"/>
            <a:ext cx="8632273" cy="923330"/>
          </a:xfrm>
          <a:prstGeom prst="rect">
            <a:avLst/>
          </a:prstGeom>
        </p:spPr>
        <p:txBody>
          <a:bodyPr wrap="square">
            <a:spAutoFit/>
          </a:bodyPr>
          <a:lstStyle/>
          <a:p>
            <a:r>
              <a:rPr lang="en-US" dirty="0">
                <a:highlight>
                  <a:srgbClr val="00FF00"/>
                </a:highlight>
              </a:rPr>
              <a:t>def </a:t>
            </a:r>
            <a:r>
              <a:rPr lang="en-US" dirty="0" err="1">
                <a:highlight>
                  <a:srgbClr val="00FF00"/>
                </a:highlight>
              </a:rPr>
              <a:t>printList</a:t>
            </a:r>
            <a:r>
              <a:rPr lang="en-US" dirty="0">
                <a:highlight>
                  <a:srgbClr val="00FF00"/>
                </a:highlight>
              </a:rPr>
              <a:t>(L=[]):</a:t>
            </a:r>
          </a:p>
          <a:p>
            <a:r>
              <a:rPr lang="en-US" dirty="0">
                <a:highlight>
                  <a:srgbClr val="00FF00"/>
                </a:highlight>
              </a:rPr>
              <a:t>       for x in L:</a:t>
            </a:r>
          </a:p>
          <a:p>
            <a:r>
              <a:rPr lang="en-US" dirty="0">
                <a:highlight>
                  <a:srgbClr val="00FF00"/>
                </a:highlight>
              </a:rPr>
              <a:t>              print(x)</a:t>
            </a:r>
          </a:p>
        </p:txBody>
      </p:sp>
      <p:sp>
        <p:nvSpPr>
          <p:cNvPr id="5" name="Rectangle 4">
            <a:extLst>
              <a:ext uri="{FF2B5EF4-FFF2-40B4-BE49-F238E27FC236}">
                <a16:creationId xmlns:a16="http://schemas.microsoft.com/office/drawing/2014/main" id="{4F0E53C2-383B-46E4-9A02-F9F09BD10DE7}"/>
              </a:ext>
            </a:extLst>
          </p:cNvPr>
          <p:cNvSpPr/>
          <p:nvPr/>
        </p:nvSpPr>
        <p:spPr>
          <a:xfrm>
            <a:off x="4077050" y="3813704"/>
            <a:ext cx="6402197" cy="1815882"/>
          </a:xfrm>
          <a:prstGeom prst="rect">
            <a:avLst/>
          </a:prstGeom>
        </p:spPr>
        <p:txBody>
          <a:bodyPr wrap="square">
            <a:spAutoFit/>
          </a:bodyPr>
          <a:lstStyle/>
          <a:p>
            <a:r>
              <a:rPr lang="en-US" sz="2800" dirty="0">
                <a:highlight>
                  <a:srgbClr val="00FFFF"/>
                </a:highlight>
              </a:rPr>
              <a:t>import sys</a:t>
            </a:r>
          </a:p>
          <a:p>
            <a:r>
              <a:rPr lang="en-US" sz="2800" dirty="0" err="1">
                <a:highlight>
                  <a:srgbClr val="00FFFF"/>
                </a:highlight>
              </a:rPr>
              <a:t>sys.path.append</a:t>
            </a:r>
            <a:r>
              <a:rPr lang="en-US" sz="2800" dirty="0">
                <a:highlight>
                  <a:srgbClr val="00FFFF"/>
                </a:highlight>
              </a:rPr>
              <a:t>('D:/</a:t>
            </a:r>
            <a:r>
              <a:rPr lang="en-US" sz="2800" dirty="0" err="1">
                <a:highlight>
                  <a:srgbClr val="00FFFF"/>
                </a:highlight>
              </a:rPr>
              <a:t>mymodules</a:t>
            </a:r>
            <a:r>
              <a:rPr lang="en-US" sz="2800" dirty="0">
                <a:highlight>
                  <a:srgbClr val="00FFFF"/>
                </a:highlight>
              </a:rPr>
              <a:t>/')</a:t>
            </a:r>
          </a:p>
          <a:p>
            <a:r>
              <a:rPr lang="en-US" sz="2800" dirty="0">
                <a:highlight>
                  <a:srgbClr val="00FFFF"/>
                </a:highlight>
              </a:rPr>
              <a:t>import </a:t>
            </a:r>
            <a:r>
              <a:rPr lang="en-US" sz="2800" dirty="0" err="1">
                <a:highlight>
                  <a:srgbClr val="00FFFF"/>
                </a:highlight>
              </a:rPr>
              <a:t>myfuncs</a:t>
            </a:r>
            <a:r>
              <a:rPr lang="en-US" sz="2800" dirty="0">
                <a:highlight>
                  <a:srgbClr val="00FFFF"/>
                </a:highlight>
              </a:rPr>
              <a:t> as f</a:t>
            </a:r>
          </a:p>
          <a:p>
            <a:r>
              <a:rPr lang="en-US" sz="2800" dirty="0" err="1">
                <a:highlight>
                  <a:srgbClr val="00FFFF"/>
                </a:highlight>
              </a:rPr>
              <a:t>f.printMe</a:t>
            </a:r>
            <a:r>
              <a:rPr lang="en-US" sz="2800" dirty="0">
                <a:highlight>
                  <a:srgbClr val="00FFFF"/>
                </a:highlight>
              </a:rPr>
              <a:t>(‘</a:t>
            </a:r>
            <a:r>
              <a:rPr lang="en-US" sz="2800" dirty="0" err="1">
                <a:highlight>
                  <a:srgbClr val="00FFFF"/>
                </a:highlight>
              </a:rPr>
              <a:t>hellow</a:t>
            </a:r>
            <a:r>
              <a:rPr lang="en-US" sz="2800" dirty="0">
                <a:highlight>
                  <a:srgbClr val="00FFFF"/>
                </a:highlight>
              </a:rPr>
              <a:t>’)</a:t>
            </a:r>
          </a:p>
        </p:txBody>
      </p:sp>
      <p:sp>
        <p:nvSpPr>
          <p:cNvPr id="9" name="TextBox 8">
            <a:extLst>
              <a:ext uri="{FF2B5EF4-FFF2-40B4-BE49-F238E27FC236}">
                <a16:creationId xmlns:a16="http://schemas.microsoft.com/office/drawing/2014/main" id="{18315FE4-A274-4C2F-89E9-13A3DDCB4F83}"/>
              </a:ext>
            </a:extLst>
          </p:cNvPr>
          <p:cNvSpPr txBox="1"/>
          <p:nvPr/>
        </p:nvSpPr>
        <p:spPr>
          <a:xfrm>
            <a:off x="226501" y="1192434"/>
            <a:ext cx="3313653" cy="369332"/>
          </a:xfrm>
          <a:prstGeom prst="rect">
            <a:avLst/>
          </a:prstGeom>
          <a:noFill/>
        </p:spPr>
        <p:txBody>
          <a:bodyPr wrap="square" rtlCol="0">
            <a:spAutoFit/>
          </a:bodyPr>
          <a:lstStyle/>
          <a:p>
            <a:r>
              <a:rPr lang="en-US" dirty="0"/>
              <a:t>D:/mymodules/myfuncs.py</a:t>
            </a:r>
          </a:p>
        </p:txBody>
      </p:sp>
    </p:spTree>
    <p:extLst>
      <p:ext uri="{BB962C8B-B14F-4D97-AF65-F5344CB8AC3E}">
        <p14:creationId xmlns:p14="http://schemas.microsoft.com/office/powerpoint/2010/main" val="3879803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err="1"/>
              <a:t>Numpy</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6" name="TextBox 5">
            <a:extLst>
              <a:ext uri="{FF2B5EF4-FFF2-40B4-BE49-F238E27FC236}">
                <a16:creationId xmlns:a16="http://schemas.microsoft.com/office/drawing/2014/main" id="{DF1E631E-1C93-46D4-9105-6D6ACFB46D40}"/>
              </a:ext>
            </a:extLst>
          </p:cNvPr>
          <p:cNvSpPr txBox="1"/>
          <p:nvPr/>
        </p:nvSpPr>
        <p:spPr>
          <a:xfrm>
            <a:off x="1082180" y="1602297"/>
            <a:ext cx="6811860" cy="1200329"/>
          </a:xfrm>
          <a:prstGeom prst="rect">
            <a:avLst/>
          </a:prstGeom>
          <a:noFill/>
        </p:spPr>
        <p:txBody>
          <a:bodyPr wrap="square" rtlCol="0">
            <a:spAutoFit/>
          </a:bodyPr>
          <a:lstStyle/>
          <a:p>
            <a:r>
              <a:rPr lang="en-US" sz="3600" dirty="0">
                <a:solidFill>
                  <a:srgbClr val="FF0000"/>
                </a:solidFill>
              </a:rPr>
              <a:t>Why </a:t>
            </a:r>
            <a:r>
              <a:rPr lang="en-US" sz="3600" dirty="0" err="1">
                <a:solidFill>
                  <a:srgbClr val="FF0000"/>
                </a:solidFill>
              </a:rPr>
              <a:t>Numpy</a:t>
            </a:r>
            <a:r>
              <a:rPr lang="en-US" sz="3600" dirty="0">
                <a:solidFill>
                  <a:srgbClr val="FF0000"/>
                </a:solidFill>
              </a:rPr>
              <a:t>?</a:t>
            </a:r>
          </a:p>
          <a:p>
            <a:r>
              <a:rPr lang="en-US" sz="3600" dirty="0">
                <a:solidFill>
                  <a:schemeClr val="accent6">
                    <a:lumMod val="75000"/>
                  </a:schemeClr>
                </a:solidFill>
              </a:rPr>
              <a:t>Quick Answer: </a:t>
            </a:r>
            <a:r>
              <a:rPr lang="en-US" sz="3600" dirty="0" err="1">
                <a:solidFill>
                  <a:schemeClr val="accent6">
                    <a:lumMod val="75000"/>
                  </a:schemeClr>
                </a:solidFill>
              </a:rPr>
              <a:t>Numpy</a:t>
            </a:r>
            <a:r>
              <a:rPr lang="en-US" sz="3600" dirty="0">
                <a:solidFill>
                  <a:schemeClr val="accent6">
                    <a:lumMod val="75000"/>
                  </a:schemeClr>
                </a:solidFill>
              </a:rPr>
              <a:t> is Faster</a:t>
            </a:r>
          </a:p>
        </p:txBody>
      </p:sp>
      <p:sp>
        <p:nvSpPr>
          <p:cNvPr id="7" name="Rectangle 6">
            <a:extLst>
              <a:ext uri="{FF2B5EF4-FFF2-40B4-BE49-F238E27FC236}">
                <a16:creationId xmlns:a16="http://schemas.microsoft.com/office/drawing/2014/main" id="{2B9E8E53-36B0-4D3B-B404-56C943D01A23}"/>
              </a:ext>
            </a:extLst>
          </p:cNvPr>
          <p:cNvSpPr/>
          <p:nvPr/>
        </p:nvSpPr>
        <p:spPr>
          <a:xfrm>
            <a:off x="1006679" y="3264298"/>
            <a:ext cx="6887361" cy="2677656"/>
          </a:xfrm>
          <a:prstGeom prst="rect">
            <a:avLst/>
          </a:prstGeom>
        </p:spPr>
        <p:txBody>
          <a:bodyPr wrap="square">
            <a:spAutoFit/>
          </a:bodyPr>
          <a:lstStyle/>
          <a:p>
            <a:r>
              <a:rPr lang="en-US" sz="2800" dirty="0">
                <a:solidFill>
                  <a:srgbClr val="0000CD"/>
                </a:solidFill>
                <a:latin typeface="Consolas" panose="020B0609020204030204" pitchFamily="49" charset="0"/>
              </a:rPr>
              <a:t>import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numpy</a:t>
            </a:r>
            <a:r>
              <a:rPr lang="en-US" sz="2800" dirty="0">
                <a:solidFill>
                  <a:srgbClr val="000000"/>
                </a:solidFill>
                <a:latin typeface="Consolas" panose="020B0609020204030204" pitchFamily="49" charset="0"/>
              </a:rPr>
              <a:t> </a:t>
            </a:r>
            <a:r>
              <a:rPr lang="en-US" sz="2800" dirty="0">
                <a:solidFill>
                  <a:srgbClr val="0000CD"/>
                </a:solidFill>
                <a:latin typeface="Consolas" panose="020B0609020204030204" pitchFamily="49" charset="0"/>
              </a:rPr>
              <a:t>as</a:t>
            </a:r>
            <a:r>
              <a:rPr lang="en-US" sz="2800" dirty="0">
                <a:solidFill>
                  <a:srgbClr val="000000"/>
                </a:solidFill>
                <a:latin typeface="Consolas" panose="020B0609020204030204" pitchFamily="49" charset="0"/>
              </a:rPr>
              <a:t> np </a:t>
            </a:r>
            <a:br>
              <a:rPr lang="en-US" sz="2800" dirty="0"/>
            </a:br>
            <a:br>
              <a:rPr lang="en-US" sz="2800" dirty="0"/>
            </a:br>
            <a:r>
              <a:rPr lang="en-US" sz="2800" dirty="0">
                <a:solidFill>
                  <a:srgbClr val="000000"/>
                </a:solidFill>
                <a:latin typeface="Consolas" panose="020B0609020204030204" pitchFamily="49" charset="0"/>
              </a:rPr>
              <a:t>a = </a:t>
            </a:r>
            <a:r>
              <a:rPr lang="en-US" sz="2800" dirty="0" err="1">
                <a:solidFill>
                  <a:srgbClr val="000000"/>
                </a:solidFill>
                <a:latin typeface="Consolas" panose="020B0609020204030204" pitchFamily="49" charset="0"/>
              </a:rPr>
              <a:t>np.array</a:t>
            </a:r>
            <a:r>
              <a:rPr lang="en-US" sz="2800" dirty="0">
                <a:solidFill>
                  <a:srgbClr val="000000"/>
                </a:solidFill>
                <a:latin typeface="Consolas" panose="020B0609020204030204" pitchFamily="49" charset="0"/>
              </a:rPr>
              <a:t>([</a:t>
            </a:r>
            <a:r>
              <a:rPr lang="en-US" sz="2800" dirty="0">
                <a:solidFill>
                  <a:srgbClr val="FF0000"/>
                </a:solidFill>
                <a:latin typeface="Consolas" panose="020B0609020204030204" pitchFamily="49" charset="0"/>
              </a:rPr>
              <a:t>1</a:t>
            </a:r>
            <a:r>
              <a:rPr lang="en-US" sz="2800" dirty="0">
                <a:solidFill>
                  <a:srgbClr val="000000"/>
                </a:solidFill>
                <a:latin typeface="Consolas" panose="020B0609020204030204" pitchFamily="49" charset="0"/>
              </a:rPr>
              <a:t>, </a:t>
            </a:r>
            <a:r>
              <a:rPr lang="en-US" sz="2800" dirty="0">
                <a:solidFill>
                  <a:srgbClr val="FF0000"/>
                </a:solidFill>
                <a:latin typeface="Consolas" panose="020B0609020204030204" pitchFamily="49" charset="0"/>
              </a:rPr>
              <a:t>2</a:t>
            </a:r>
            <a:r>
              <a:rPr lang="en-US" sz="2800" dirty="0">
                <a:solidFill>
                  <a:srgbClr val="000000"/>
                </a:solidFill>
                <a:latin typeface="Consolas" panose="020B0609020204030204" pitchFamily="49" charset="0"/>
              </a:rPr>
              <a:t>, </a:t>
            </a:r>
            <a:r>
              <a:rPr lang="en-US" sz="2800" dirty="0">
                <a:solidFill>
                  <a:srgbClr val="FF0000"/>
                </a:solidFill>
                <a:latin typeface="Consolas" panose="020B0609020204030204" pitchFamily="49" charset="0"/>
              </a:rPr>
              <a:t>3</a:t>
            </a:r>
            <a:r>
              <a:rPr lang="en-US" sz="2800" dirty="0">
                <a:solidFill>
                  <a:srgbClr val="000000"/>
                </a:solidFill>
                <a:latin typeface="Consolas" panose="020B0609020204030204" pitchFamily="49" charset="0"/>
              </a:rPr>
              <a:t>, </a:t>
            </a:r>
            <a:r>
              <a:rPr lang="en-US" sz="2800" dirty="0">
                <a:solidFill>
                  <a:srgbClr val="FF0000"/>
                </a:solidFill>
                <a:latin typeface="Consolas" panose="020B0609020204030204" pitchFamily="49" charset="0"/>
              </a:rPr>
              <a:t>4</a:t>
            </a:r>
            <a:r>
              <a:rPr lang="en-US" sz="2800" dirty="0">
                <a:solidFill>
                  <a:srgbClr val="000000"/>
                </a:solidFill>
                <a:latin typeface="Consolas" panose="020B0609020204030204" pitchFamily="49" charset="0"/>
              </a:rPr>
              <a:t>, </a:t>
            </a:r>
            <a:r>
              <a:rPr lang="en-US" sz="2800" dirty="0">
                <a:solidFill>
                  <a:srgbClr val="FF0000"/>
                </a:solidFill>
                <a:latin typeface="Consolas" panose="020B0609020204030204" pitchFamily="49" charset="0"/>
              </a:rPr>
              <a:t>5</a:t>
            </a:r>
            <a:r>
              <a:rPr lang="en-US" sz="2800" dirty="0">
                <a:solidFill>
                  <a:srgbClr val="000000"/>
                </a:solidFill>
                <a:latin typeface="Consolas" panose="020B0609020204030204" pitchFamily="49" charset="0"/>
              </a:rPr>
              <a:t>])</a:t>
            </a:r>
            <a:r>
              <a:rPr lang="en-US" sz="2800" dirty="0">
                <a:solidFill>
                  <a:srgbClr val="FF0000"/>
                </a:solidFill>
                <a:latin typeface="Consolas" panose="020B0609020204030204" pitchFamily="49" charset="0"/>
              </a:rPr>
              <a:t> </a:t>
            </a:r>
            <a:endParaRPr lang="en-US" sz="2800" dirty="0"/>
          </a:p>
          <a:p>
            <a:r>
              <a:rPr lang="en-US" sz="2800" dirty="0">
                <a:solidFill>
                  <a:srgbClr val="000000"/>
                </a:solidFill>
                <a:latin typeface="Consolas" panose="020B0609020204030204" pitchFamily="49" charset="0"/>
              </a:rPr>
              <a:t>b = </a:t>
            </a:r>
            <a:r>
              <a:rPr lang="en-US" sz="2800" dirty="0" err="1">
                <a:solidFill>
                  <a:srgbClr val="000000"/>
                </a:solidFill>
                <a:latin typeface="Consolas" panose="020B0609020204030204" pitchFamily="49" charset="0"/>
              </a:rPr>
              <a:t>np.array</a:t>
            </a:r>
            <a:r>
              <a:rPr lang="en-US" sz="2800" dirty="0">
                <a:solidFill>
                  <a:srgbClr val="000000"/>
                </a:solidFill>
                <a:latin typeface="Consolas" panose="020B0609020204030204" pitchFamily="49" charset="0"/>
              </a:rPr>
              <a:t>((</a:t>
            </a:r>
            <a:r>
              <a:rPr lang="en-US" sz="2800" dirty="0">
                <a:solidFill>
                  <a:srgbClr val="FF0000"/>
                </a:solidFill>
                <a:latin typeface="Consolas" panose="020B0609020204030204" pitchFamily="49" charset="0"/>
              </a:rPr>
              <a:t>1</a:t>
            </a:r>
            <a:r>
              <a:rPr lang="en-US" sz="2800" dirty="0">
                <a:solidFill>
                  <a:srgbClr val="000000"/>
                </a:solidFill>
                <a:latin typeface="Consolas" panose="020B0609020204030204" pitchFamily="49" charset="0"/>
              </a:rPr>
              <a:t>, </a:t>
            </a:r>
            <a:r>
              <a:rPr lang="en-US" sz="2800" dirty="0">
                <a:solidFill>
                  <a:srgbClr val="FF0000"/>
                </a:solidFill>
                <a:latin typeface="Consolas" panose="020B0609020204030204" pitchFamily="49" charset="0"/>
              </a:rPr>
              <a:t>6</a:t>
            </a:r>
            <a:r>
              <a:rPr lang="en-US" sz="2800" dirty="0">
                <a:solidFill>
                  <a:srgbClr val="000000"/>
                </a:solidFill>
                <a:latin typeface="Consolas" panose="020B0609020204030204" pitchFamily="49" charset="0"/>
              </a:rPr>
              <a:t>, </a:t>
            </a:r>
            <a:r>
              <a:rPr lang="en-US" sz="2800" dirty="0">
                <a:solidFill>
                  <a:srgbClr val="FF0000"/>
                </a:solidFill>
                <a:latin typeface="Consolas" panose="020B0609020204030204" pitchFamily="49" charset="0"/>
              </a:rPr>
              <a:t>3</a:t>
            </a:r>
            <a:r>
              <a:rPr lang="en-US" sz="2800" dirty="0">
                <a:solidFill>
                  <a:srgbClr val="000000"/>
                </a:solidFill>
                <a:latin typeface="Consolas" panose="020B0609020204030204" pitchFamily="49" charset="0"/>
              </a:rPr>
              <a:t>, </a:t>
            </a:r>
            <a:r>
              <a:rPr lang="en-US" sz="2800" dirty="0">
                <a:solidFill>
                  <a:srgbClr val="FF0000"/>
                </a:solidFill>
                <a:latin typeface="Consolas" panose="020B0609020204030204" pitchFamily="49" charset="0"/>
              </a:rPr>
              <a:t>4</a:t>
            </a:r>
            <a:r>
              <a:rPr lang="en-US" sz="2800" dirty="0">
                <a:solidFill>
                  <a:srgbClr val="000000"/>
                </a:solidFill>
                <a:latin typeface="Consolas" panose="020B0609020204030204" pitchFamily="49" charset="0"/>
              </a:rPr>
              <a:t>, </a:t>
            </a:r>
            <a:r>
              <a:rPr lang="en-US" sz="2800" dirty="0">
                <a:solidFill>
                  <a:srgbClr val="FF0000"/>
                </a:solidFill>
                <a:latin typeface="Consolas" panose="020B0609020204030204" pitchFamily="49" charset="0"/>
              </a:rPr>
              <a:t>9</a:t>
            </a:r>
            <a:r>
              <a:rPr lang="en-US" sz="2800" dirty="0">
                <a:solidFill>
                  <a:srgbClr val="000000"/>
                </a:solidFill>
                <a:latin typeface="Consolas" panose="020B0609020204030204" pitchFamily="49" charset="0"/>
              </a:rPr>
              <a:t>))</a:t>
            </a:r>
            <a:r>
              <a:rPr lang="en-US" sz="2800" dirty="0">
                <a:solidFill>
                  <a:srgbClr val="FF0000"/>
                </a:solidFill>
                <a:latin typeface="Consolas" panose="020B0609020204030204" pitchFamily="49" charset="0"/>
              </a:rPr>
              <a:t> </a:t>
            </a:r>
            <a:br>
              <a:rPr lang="en-US" sz="2800" dirty="0"/>
            </a:br>
            <a:r>
              <a:rPr lang="en-US" sz="2800" dirty="0">
                <a:solidFill>
                  <a:srgbClr val="0000CD"/>
                </a:solidFill>
                <a:latin typeface="Consolas" panose="020B0609020204030204" pitchFamily="49" charset="0"/>
              </a:rPr>
              <a:t>print</a:t>
            </a:r>
            <a:r>
              <a:rPr lang="en-US" sz="2800" dirty="0">
                <a:solidFill>
                  <a:srgbClr val="000000"/>
                </a:solidFill>
                <a:latin typeface="Consolas" panose="020B0609020204030204" pitchFamily="49" charset="0"/>
              </a:rPr>
              <a:t>(a)</a:t>
            </a:r>
          </a:p>
          <a:p>
            <a:r>
              <a:rPr lang="en-US" sz="2800" dirty="0">
                <a:solidFill>
                  <a:srgbClr val="0000CD"/>
                </a:solidFill>
                <a:latin typeface="Consolas" panose="020B0609020204030204" pitchFamily="49" charset="0"/>
              </a:rPr>
              <a:t>print</a:t>
            </a:r>
            <a:r>
              <a:rPr lang="en-US" sz="2800" dirty="0">
                <a:solidFill>
                  <a:srgbClr val="000000"/>
                </a:solidFill>
                <a:latin typeface="Consolas" panose="020B0609020204030204" pitchFamily="49" charset="0"/>
              </a:rPr>
              <a:t>(b)</a:t>
            </a:r>
          </a:p>
        </p:txBody>
      </p:sp>
    </p:spTree>
    <p:extLst>
      <p:ext uri="{BB962C8B-B14F-4D97-AF65-F5344CB8AC3E}">
        <p14:creationId xmlns:p14="http://schemas.microsoft.com/office/powerpoint/2010/main" val="3917688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err="1"/>
              <a:t>Numpy</a:t>
            </a:r>
            <a:r>
              <a:rPr lang="en-US" sz="4000" dirty="0"/>
              <a:t>(Dimensions)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2" name="Rectangle 1">
            <a:extLst>
              <a:ext uri="{FF2B5EF4-FFF2-40B4-BE49-F238E27FC236}">
                <a16:creationId xmlns:a16="http://schemas.microsoft.com/office/drawing/2014/main" id="{F85B56DE-3AD3-403D-9A38-0F0F90F72BEE}"/>
              </a:ext>
            </a:extLst>
          </p:cNvPr>
          <p:cNvSpPr/>
          <p:nvPr/>
        </p:nvSpPr>
        <p:spPr>
          <a:xfrm>
            <a:off x="1005980" y="2413661"/>
            <a:ext cx="10587605" cy="1938992"/>
          </a:xfrm>
          <a:prstGeom prst="rect">
            <a:avLst/>
          </a:prstGeom>
        </p:spPr>
        <p:txBody>
          <a:bodyPr wrap="square">
            <a:spAutoFit/>
          </a:bodyPr>
          <a:lstStyle/>
          <a:p>
            <a:r>
              <a:rPr lang="en-US" sz="2000" dirty="0">
                <a:solidFill>
                  <a:srgbClr val="000000"/>
                </a:solidFill>
                <a:latin typeface="Consolas" panose="020B0609020204030204" pitchFamily="49" charset="0"/>
              </a:rPr>
              <a:t>a = </a:t>
            </a:r>
            <a:r>
              <a:rPr lang="en-US" sz="2000" dirty="0" err="1">
                <a:solidFill>
                  <a:srgbClr val="000000"/>
                </a:solidFill>
                <a:latin typeface="Consolas" panose="020B0609020204030204" pitchFamily="49" charset="0"/>
              </a:rPr>
              <a:t>np.array</a:t>
            </a:r>
            <a:r>
              <a:rPr lang="en-US" sz="2000" dirty="0">
                <a:solidFill>
                  <a:srgbClr val="000000"/>
                </a:solidFill>
                <a:latin typeface="Consolas" panose="020B0609020204030204" pitchFamily="49" charset="0"/>
              </a:rPr>
              <a:t>([[</a:t>
            </a:r>
            <a:r>
              <a:rPr lang="en-US" sz="2000" dirty="0">
                <a:solidFill>
                  <a:srgbClr val="FF0000"/>
                </a:solidFill>
                <a:latin typeface="Consolas" panose="020B0609020204030204" pitchFamily="49" charset="0"/>
              </a:rPr>
              <a:t>1</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2</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3</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4</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5</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6</a:t>
            </a:r>
            <a:r>
              <a:rPr lang="en-US" sz="2000" dirty="0">
                <a:solidFill>
                  <a:srgbClr val="000000"/>
                </a:solidFill>
                <a:latin typeface="Consolas" panose="020B0609020204030204" pitchFamily="49" charset="0"/>
              </a:rPr>
              <a:t>]])</a:t>
            </a:r>
            <a:br>
              <a:rPr lang="en-US" sz="2000" dirty="0"/>
            </a:br>
            <a:r>
              <a:rPr lang="en-US" sz="2000" dirty="0">
                <a:solidFill>
                  <a:srgbClr val="0000CD"/>
                </a:solidFill>
                <a:latin typeface="Consolas" panose="020B0609020204030204" pitchFamily="49" charset="0"/>
              </a:rPr>
              <a:t>print</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a.ndim</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b = </a:t>
            </a:r>
            <a:r>
              <a:rPr lang="en-US" sz="2000" dirty="0" err="1">
                <a:solidFill>
                  <a:srgbClr val="000000"/>
                </a:solidFill>
                <a:latin typeface="Consolas" panose="020B0609020204030204" pitchFamily="49" charset="0"/>
              </a:rPr>
              <a:t>np.array</a:t>
            </a:r>
            <a:r>
              <a:rPr lang="en-US" sz="2000" dirty="0">
                <a:solidFill>
                  <a:srgbClr val="000000"/>
                </a:solidFill>
                <a:latin typeface="Consolas" panose="020B0609020204030204" pitchFamily="49" charset="0"/>
              </a:rPr>
              <a:t>([[[</a:t>
            </a:r>
            <a:r>
              <a:rPr lang="en-US" sz="2000" dirty="0">
                <a:solidFill>
                  <a:srgbClr val="FF0000"/>
                </a:solidFill>
                <a:latin typeface="Consolas" panose="020B0609020204030204" pitchFamily="49" charset="0"/>
              </a:rPr>
              <a:t>1</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2</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3</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4</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5</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6</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1</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2</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3</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4</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5</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6</a:t>
            </a:r>
            <a:r>
              <a:rPr lang="en-US" sz="2000" dirty="0">
                <a:solidFill>
                  <a:srgbClr val="000000"/>
                </a:solidFill>
                <a:latin typeface="Consolas" panose="020B0609020204030204" pitchFamily="49" charset="0"/>
              </a:rPr>
              <a:t>]]])</a:t>
            </a:r>
          </a:p>
          <a:p>
            <a:r>
              <a:rPr lang="en-US" sz="2000" dirty="0">
                <a:solidFill>
                  <a:srgbClr val="0000CD"/>
                </a:solidFill>
                <a:latin typeface="Consolas" panose="020B0609020204030204" pitchFamily="49" charset="0"/>
              </a:rPr>
              <a:t>print</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b.ndim</a:t>
            </a:r>
            <a:r>
              <a:rPr lang="en-US" sz="2000" dirty="0">
                <a:solidFill>
                  <a:srgbClr val="000000"/>
                </a:solidFill>
                <a:latin typeface="Consolas" panose="020B0609020204030204" pitchFamily="49" charset="0"/>
              </a:rPr>
              <a:t>)</a:t>
            </a:r>
          </a:p>
          <a:p>
            <a:r>
              <a:rPr lang="en-US" sz="2000" dirty="0">
                <a:solidFill>
                  <a:srgbClr val="0000CD"/>
                </a:solidFill>
                <a:latin typeface="Consolas" panose="020B0609020204030204" pitchFamily="49" charset="0"/>
              </a:rPr>
              <a:t>print</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b.shape</a:t>
            </a:r>
            <a:r>
              <a:rPr lang="en-US" sz="2000" dirty="0">
                <a:solidFill>
                  <a:srgbClr val="000000"/>
                </a:solidFill>
                <a:latin typeface="Consolas" panose="020B0609020204030204" pitchFamily="49" charset="0"/>
              </a:rPr>
              <a:t>[0],</a:t>
            </a:r>
            <a:r>
              <a:rPr lang="en-US" sz="2000" dirty="0" err="1">
                <a:solidFill>
                  <a:srgbClr val="000000"/>
                </a:solidFill>
                <a:latin typeface="Consolas" panose="020B0609020204030204" pitchFamily="49" charset="0"/>
              </a:rPr>
              <a:t>b.shape</a:t>
            </a:r>
            <a:r>
              <a:rPr lang="en-US" sz="2000" dirty="0">
                <a:solidFill>
                  <a:srgbClr val="000000"/>
                </a:solidFill>
                <a:latin typeface="Consolas" panose="020B0609020204030204" pitchFamily="49" charset="0"/>
              </a:rPr>
              <a:t>[1],</a:t>
            </a:r>
            <a:r>
              <a:rPr lang="en-US" sz="2000" dirty="0" err="1">
                <a:solidFill>
                  <a:srgbClr val="000000"/>
                </a:solidFill>
                <a:latin typeface="Consolas" panose="020B0609020204030204" pitchFamily="49" charset="0"/>
              </a:rPr>
              <a:t>b.shape</a:t>
            </a:r>
            <a:r>
              <a:rPr lang="en-US" sz="2000" dirty="0">
                <a:solidFill>
                  <a:srgbClr val="000000"/>
                </a:solidFill>
                <a:latin typeface="Consolas" panose="020B0609020204030204" pitchFamily="49" charset="0"/>
              </a:rPr>
              <a:t>[2])</a:t>
            </a:r>
          </a:p>
          <a:p>
            <a:r>
              <a:rPr lang="en-US" sz="2000" dirty="0">
                <a:solidFill>
                  <a:srgbClr val="0000CD"/>
                </a:solidFill>
                <a:latin typeface="Consolas" panose="020B0609020204030204" pitchFamily="49" charset="0"/>
              </a:rPr>
              <a:t>print</a:t>
            </a:r>
            <a:r>
              <a:rPr lang="en-US" sz="2000" dirty="0">
                <a:solidFill>
                  <a:srgbClr val="000000"/>
                </a:solidFill>
                <a:latin typeface="Consolas" panose="020B0609020204030204" pitchFamily="49" charset="0"/>
              </a:rPr>
              <a:t>(b[1,0,2])</a:t>
            </a:r>
          </a:p>
        </p:txBody>
      </p:sp>
    </p:spTree>
    <p:extLst>
      <p:ext uri="{BB962C8B-B14F-4D97-AF65-F5344CB8AC3E}">
        <p14:creationId xmlns:p14="http://schemas.microsoft.com/office/powerpoint/2010/main" val="2229815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err="1"/>
              <a:t>Numpy</a:t>
            </a:r>
            <a:r>
              <a:rPr lang="en-US" sz="4000" dirty="0"/>
              <a:t>(Slicing)</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3" name="Rectangle 2">
            <a:extLst>
              <a:ext uri="{FF2B5EF4-FFF2-40B4-BE49-F238E27FC236}">
                <a16:creationId xmlns:a16="http://schemas.microsoft.com/office/drawing/2014/main" id="{66D8E499-F6B9-4157-BADF-BFFFFE6F3A0E}"/>
              </a:ext>
            </a:extLst>
          </p:cNvPr>
          <p:cNvSpPr/>
          <p:nvPr/>
        </p:nvSpPr>
        <p:spPr>
          <a:xfrm>
            <a:off x="1064521" y="1600092"/>
            <a:ext cx="2337499" cy="369332"/>
          </a:xfrm>
          <a:prstGeom prst="rect">
            <a:avLst/>
          </a:prstGeom>
        </p:spPr>
        <p:txBody>
          <a:bodyPr wrap="none">
            <a:spAutoFit/>
          </a:bodyPr>
          <a:lstStyle/>
          <a:p>
            <a:r>
              <a:rPr lang="en-US" dirty="0">
                <a:solidFill>
                  <a:srgbClr val="DC143C"/>
                </a:solidFill>
                <a:latin typeface="Consolas" panose="020B0609020204030204" pitchFamily="49" charset="0"/>
              </a:rPr>
              <a:t>A[</a:t>
            </a:r>
            <a:r>
              <a:rPr lang="en-US" i="1" dirty="0" err="1">
                <a:solidFill>
                  <a:srgbClr val="DC143C"/>
                </a:solidFill>
                <a:latin typeface="Consolas" panose="020B0609020204030204" pitchFamily="49" charset="0"/>
              </a:rPr>
              <a:t>start</a:t>
            </a:r>
            <a:r>
              <a:rPr lang="en-US" dirty="0" err="1">
                <a:solidFill>
                  <a:srgbClr val="DC143C"/>
                </a:solidFill>
                <a:latin typeface="Consolas" panose="020B0609020204030204" pitchFamily="49" charset="0"/>
              </a:rPr>
              <a:t>:</a:t>
            </a:r>
            <a:r>
              <a:rPr lang="en-US" i="1" dirty="0" err="1">
                <a:solidFill>
                  <a:srgbClr val="DC143C"/>
                </a:solidFill>
                <a:latin typeface="Consolas" panose="020B0609020204030204" pitchFamily="49" charset="0"/>
              </a:rPr>
              <a:t>end</a:t>
            </a:r>
            <a:r>
              <a:rPr lang="en-US" dirty="0" err="1">
                <a:solidFill>
                  <a:srgbClr val="DC143C"/>
                </a:solidFill>
                <a:latin typeface="Consolas" panose="020B0609020204030204" pitchFamily="49" charset="0"/>
              </a:rPr>
              <a:t>:</a:t>
            </a:r>
            <a:r>
              <a:rPr lang="en-US" i="1" dirty="0" err="1">
                <a:solidFill>
                  <a:srgbClr val="DC143C"/>
                </a:solidFill>
                <a:latin typeface="Consolas" panose="020B0609020204030204" pitchFamily="49" charset="0"/>
              </a:rPr>
              <a:t>step</a:t>
            </a:r>
            <a:r>
              <a:rPr lang="en-US" dirty="0">
                <a:solidFill>
                  <a:srgbClr val="DC143C"/>
                </a:solidFill>
                <a:latin typeface="Consolas" panose="020B0609020204030204" pitchFamily="49" charset="0"/>
              </a:rPr>
              <a:t>]</a:t>
            </a:r>
            <a:endParaRPr lang="en-US" dirty="0"/>
          </a:p>
        </p:txBody>
      </p:sp>
      <p:sp>
        <p:nvSpPr>
          <p:cNvPr id="5" name="Rectangle 4">
            <a:extLst>
              <a:ext uri="{FF2B5EF4-FFF2-40B4-BE49-F238E27FC236}">
                <a16:creationId xmlns:a16="http://schemas.microsoft.com/office/drawing/2014/main" id="{428BCAB1-126E-47F5-8E8D-0B1B3989E8CC}"/>
              </a:ext>
            </a:extLst>
          </p:cNvPr>
          <p:cNvSpPr/>
          <p:nvPr/>
        </p:nvSpPr>
        <p:spPr>
          <a:xfrm>
            <a:off x="1064521" y="2128599"/>
            <a:ext cx="6516528" cy="3970318"/>
          </a:xfrm>
          <a:prstGeom prst="rect">
            <a:avLst/>
          </a:prstGeom>
        </p:spPr>
        <p:txBody>
          <a:bodyPr wrap="none">
            <a:spAutoFit/>
          </a:bodyPr>
          <a:lstStyle/>
          <a:p>
            <a:r>
              <a:rPr lang="en-US" dirty="0">
                <a:solidFill>
                  <a:srgbClr val="000000"/>
                </a:solidFill>
                <a:latin typeface="Consolas" panose="020B0609020204030204" pitchFamily="49" charset="0"/>
              </a:rPr>
              <a:t>a[</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5</a:t>
            </a:r>
            <a:r>
              <a:rPr lang="en-US" dirty="0">
                <a:solidFill>
                  <a:srgbClr val="000000"/>
                </a:solidFill>
                <a:latin typeface="Consolas" panose="020B0609020204030204" pitchFamily="49" charset="0"/>
              </a:rPr>
              <a:t>] # index 1 till 5 but not 5</a:t>
            </a:r>
          </a:p>
          <a:p>
            <a:endParaRPr lang="en-US" dirty="0"/>
          </a:p>
          <a:p>
            <a:r>
              <a:rPr lang="en-US" dirty="0">
                <a:solidFill>
                  <a:srgbClr val="000000"/>
                </a:solidFill>
                <a:latin typeface="Consolas" panose="020B0609020204030204" pitchFamily="49" charset="0"/>
              </a:rPr>
              <a:t>a[:</a:t>
            </a:r>
            <a:r>
              <a:rPr lang="en-US" dirty="0">
                <a:solidFill>
                  <a:srgbClr val="FF0000"/>
                </a:solidFill>
                <a:latin typeface="Consolas" panose="020B0609020204030204" pitchFamily="49" charset="0"/>
              </a:rPr>
              <a:t>5</a:t>
            </a:r>
            <a:r>
              <a:rPr lang="en-US" dirty="0">
                <a:solidFill>
                  <a:srgbClr val="000000"/>
                </a:solidFill>
                <a:latin typeface="Consolas" panose="020B0609020204030204" pitchFamily="49" charset="0"/>
              </a:rPr>
              <a:t>] # index 0 till 5 but not 5</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a:t>
            </a:r>
            <a:r>
              <a:rPr lang="en-US" dirty="0">
                <a:solidFill>
                  <a:srgbClr val="FF0000"/>
                </a:solidFill>
                <a:latin typeface="Consolas" panose="020B0609020204030204" pitchFamily="49" charset="0"/>
              </a:rPr>
              <a:t>5</a:t>
            </a:r>
            <a:r>
              <a:rPr lang="en-US" dirty="0">
                <a:solidFill>
                  <a:srgbClr val="000000"/>
                </a:solidFill>
                <a:latin typeface="Consolas" panose="020B0609020204030204" pitchFamily="49" charset="0"/>
              </a:rPr>
              <a:t>] # index 0 till 5 but not 5</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a[2:] # index 2 till end including last element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 # from end till start (reverse the array)</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a:t>
            </a:r>
            <a:r>
              <a:rPr lang="en-US" dirty="0">
                <a:solidFill>
                  <a:srgbClr val="FF0000"/>
                </a:solidFill>
                <a:latin typeface="Consolas" panose="020B0609020204030204" pitchFamily="49" charset="0"/>
              </a:rPr>
              <a:t>::2</a:t>
            </a:r>
            <a:r>
              <a:rPr lang="en-US" dirty="0">
                <a:solidFill>
                  <a:srgbClr val="000000"/>
                </a:solidFill>
                <a:latin typeface="Consolas" panose="020B0609020204030204" pitchFamily="49" charset="0"/>
              </a:rPr>
              <a:t>] # from start till end every other element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a:t>
            </a:r>
            <a:r>
              <a:rPr lang="en-US" dirty="0">
                <a:solidFill>
                  <a:srgbClr val="FF0000"/>
                </a:solidFill>
                <a:latin typeface="Consolas" panose="020B0609020204030204" pitchFamily="49" charset="0"/>
              </a:rPr>
              <a:t>::2,:</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72477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err="1"/>
              <a:t>Numpy</a:t>
            </a:r>
            <a:r>
              <a:rPr lang="en-US" sz="4000" dirty="0"/>
              <a:t>(More Indexing)</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3" name="Rectangle 2">
            <a:extLst>
              <a:ext uri="{FF2B5EF4-FFF2-40B4-BE49-F238E27FC236}">
                <a16:creationId xmlns:a16="http://schemas.microsoft.com/office/drawing/2014/main" id="{66D8E499-F6B9-4157-BADF-BFFFFE6F3A0E}"/>
              </a:ext>
            </a:extLst>
          </p:cNvPr>
          <p:cNvSpPr/>
          <p:nvPr/>
        </p:nvSpPr>
        <p:spPr>
          <a:xfrm>
            <a:off x="1064521" y="1600092"/>
            <a:ext cx="1957587" cy="369332"/>
          </a:xfrm>
          <a:prstGeom prst="rect">
            <a:avLst/>
          </a:prstGeom>
        </p:spPr>
        <p:txBody>
          <a:bodyPr wrap="none">
            <a:spAutoFit/>
          </a:bodyPr>
          <a:lstStyle/>
          <a:p>
            <a:r>
              <a:rPr lang="en-US" dirty="0">
                <a:solidFill>
                  <a:srgbClr val="DC143C"/>
                </a:solidFill>
                <a:latin typeface="Consolas" panose="020B0609020204030204" pitchFamily="49" charset="0"/>
              </a:rPr>
              <a:t>A[</a:t>
            </a:r>
            <a:r>
              <a:rPr lang="en-US" i="1" dirty="0" err="1">
                <a:solidFill>
                  <a:srgbClr val="DC143C"/>
                </a:solidFill>
                <a:latin typeface="Consolas" panose="020B0609020204030204" pitchFamily="49" charset="0"/>
              </a:rPr>
              <a:t>index_array</a:t>
            </a:r>
            <a:r>
              <a:rPr lang="en-US" dirty="0">
                <a:solidFill>
                  <a:srgbClr val="DC143C"/>
                </a:solidFill>
                <a:latin typeface="Consolas" panose="020B0609020204030204" pitchFamily="49" charset="0"/>
              </a:rPr>
              <a:t>]</a:t>
            </a:r>
            <a:endParaRPr lang="en-US" dirty="0"/>
          </a:p>
        </p:txBody>
      </p:sp>
      <p:sp>
        <p:nvSpPr>
          <p:cNvPr id="5" name="Rectangle 4">
            <a:extLst>
              <a:ext uri="{FF2B5EF4-FFF2-40B4-BE49-F238E27FC236}">
                <a16:creationId xmlns:a16="http://schemas.microsoft.com/office/drawing/2014/main" id="{428BCAB1-126E-47F5-8E8D-0B1B3989E8CC}"/>
              </a:ext>
            </a:extLst>
          </p:cNvPr>
          <p:cNvSpPr/>
          <p:nvPr/>
        </p:nvSpPr>
        <p:spPr>
          <a:xfrm>
            <a:off x="1064521" y="2132218"/>
            <a:ext cx="6769802" cy="3416320"/>
          </a:xfrm>
          <a:prstGeom prst="rect">
            <a:avLst/>
          </a:prstGeom>
        </p:spPr>
        <p:txBody>
          <a:bodyPr wrap="none">
            <a:spAutoFit/>
          </a:bodyPr>
          <a:lstStyle/>
          <a:p>
            <a:r>
              <a:rPr lang="en-US" dirty="0">
                <a:solidFill>
                  <a:srgbClr val="000000"/>
                </a:solidFill>
                <a:latin typeface="Consolas" panose="020B0609020204030204" pitchFamily="49" charset="0"/>
              </a:rPr>
              <a:t>a[</a:t>
            </a:r>
            <a:r>
              <a:rPr lang="en-US" dirty="0">
                <a:solidFill>
                  <a:srgbClr val="FF0000"/>
                </a:solidFill>
                <a:latin typeface="Consolas" panose="020B0609020204030204" pitchFamily="49" charset="0"/>
              </a:rPr>
              <a:t>[1,4,6]</a:t>
            </a:r>
            <a:r>
              <a:rPr lang="en-US" dirty="0">
                <a:solidFill>
                  <a:srgbClr val="000000"/>
                </a:solidFill>
                <a:latin typeface="Consolas" panose="020B0609020204030204" pitchFamily="49" charset="0"/>
              </a:rPr>
              <a:t>] # index 1, 4 and 6 elements</a:t>
            </a:r>
          </a:p>
          <a:p>
            <a:endParaRPr lang="en-US" dirty="0"/>
          </a:p>
          <a:p>
            <a:r>
              <a:rPr lang="en-US" dirty="0">
                <a:solidFill>
                  <a:srgbClr val="000000"/>
                </a:solidFill>
                <a:latin typeface="Consolas" panose="020B0609020204030204" pitchFamily="49" charset="0"/>
              </a:rPr>
              <a:t>a[</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True,True,False,False,True,True,True,False</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Assuming array has 8 elements, the above returns all</a:t>
            </a:r>
          </a:p>
          <a:p>
            <a:r>
              <a:rPr lang="en-US" dirty="0">
                <a:solidFill>
                  <a:srgbClr val="000000"/>
                </a:solidFill>
                <a:latin typeface="Consolas" panose="020B0609020204030204" pitchFamily="49" charset="0"/>
              </a:rPr>
              <a:t>the elements corresponding to True index</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a:t>
            </a:r>
            <a:r>
              <a:rPr lang="en-US" dirty="0">
                <a:solidFill>
                  <a:srgbClr val="FF0000"/>
                </a:solidFill>
                <a:latin typeface="Consolas" panose="020B0609020204030204" pitchFamily="49" charset="0"/>
              </a:rPr>
              <a:t>a&lt;8</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a:t>
            </a:r>
            <a:r>
              <a:rPr lang="en-US" dirty="0">
                <a:solidFill>
                  <a:srgbClr val="FF0000"/>
                </a:solidFill>
                <a:latin typeface="Consolas" panose="020B0609020204030204" pitchFamily="49" charset="0"/>
              </a:rPr>
              <a:t>a&lt;8 &amp; a&gt;4</a:t>
            </a:r>
            <a:r>
              <a:rPr lang="en-US" dirty="0">
                <a:solidFill>
                  <a:srgbClr val="000000"/>
                </a:solidFill>
                <a:latin typeface="Consolas" panose="020B0609020204030204" pitchFamily="49" charset="0"/>
              </a:rPr>
              <a:t>] # difference between(and,&amp;)?</a:t>
            </a:r>
          </a:p>
          <a:p>
            <a:r>
              <a:rPr lang="en-US" dirty="0">
                <a:solidFill>
                  <a:srgbClr val="000000"/>
                </a:solidFill>
                <a:latin typeface="Consolas" panose="020B0609020204030204" pitchFamily="49" charset="0"/>
              </a:rPr>
              <a:t>a[</a:t>
            </a:r>
            <a:r>
              <a:rPr lang="en-US" dirty="0">
                <a:solidFill>
                  <a:srgbClr val="FF0000"/>
                </a:solidFill>
                <a:latin typeface="Consolas" panose="020B0609020204030204" pitchFamily="49" charset="0"/>
              </a:rPr>
              <a:t>a&lt;8 and a&gt;4</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p:txBody>
      </p:sp>
      <p:sp>
        <p:nvSpPr>
          <p:cNvPr id="6" name="Google Shape;137;g73072dd2d6_0_95">
            <a:extLst>
              <a:ext uri="{FF2B5EF4-FFF2-40B4-BE49-F238E27FC236}">
                <a16:creationId xmlns:a16="http://schemas.microsoft.com/office/drawing/2014/main" id="{034466F6-C7B0-430E-86E5-F2371379D9AB}"/>
              </a:ext>
            </a:extLst>
          </p:cNvPr>
          <p:cNvSpPr txBox="1">
            <a:spLocks/>
          </p:cNvSpPr>
          <p:nvPr/>
        </p:nvSpPr>
        <p:spPr>
          <a:xfrm>
            <a:off x="404074" y="5548538"/>
            <a:ext cx="10515600" cy="775500"/>
          </a:xfrm>
          <a:prstGeom prst="rect">
            <a:avLst/>
          </a:prstGeom>
          <a:noFill/>
          <a:ln>
            <a:noFill/>
          </a:ln>
        </p:spPr>
        <p:txBody>
          <a:bodyPr spcFirstLastPara="1" vert="horz" wrap="square" lIns="91425" tIns="45700" rIns="91425" bIns="45700" rtlCol="0" anchor="ctr" anchorCtr="0">
            <a:noAutofit/>
          </a:bodyPr>
          <a:lstStyle>
            <a:lvl1pPr algn="ctr" defTabSz="914400" rtl="0" eaLnBrk="1" latinLnBrk="0" hangingPunct="1">
              <a:lnSpc>
                <a:spcPct val="90000"/>
              </a:lnSpc>
              <a:spcBef>
                <a:spcPct val="0"/>
              </a:spcBef>
              <a:buNone/>
              <a:defRPr sz="3600" b="1" kern="1200">
                <a:solidFill>
                  <a:srgbClr val="125DA2"/>
                </a:solidFill>
                <a:latin typeface="Arial" panose="020B0604020202020204" pitchFamily="34" charset="0"/>
                <a:ea typeface="+mj-ea"/>
                <a:cs typeface="Arial" panose="020B0604020202020204" pitchFamily="34" charset="0"/>
              </a:defRPr>
            </a:lvl1pPr>
          </a:lstStyle>
          <a:p>
            <a:pPr>
              <a:spcBef>
                <a:spcPts val="0"/>
              </a:spcBef>
              <a:buClr>
                <a:srgbClr val="125DA2"/>
              </a:buClr>
              <a:buSzPts val="4000"/>
              <a:buFont typeface="Arial"/>
              <a:buNone/>
            </a:pPr>
            <a:r>
              <a:rPr lang="en-US" sz="4000" dirty="0"/>
              <a:t>Copy vs View</a:t>
            </a:r>
          </a:p>
        </p:txBody>
      </p:sp>
    </p:spTree>
    <p:extLst>
      <p:ext uri="{BB962C8B-B14F-4D97-AF65-F5344CB8AC3E}">
        <p14:creationId xmlns:p14="http://schemas.microsoft.com/office/powerpoint/2010/main" val="167453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8800FBA-2C65-4147-9874-6D0E2722913E}"/>
              </a:ext>
            </a:extLst>
          </p:cNvPr>
          <p:cNvSpPr>
            <a:spLocks noGrp="1"/>
          </p:cNvSpPr>
          <p:nvPr>
            <p:ph type="title"/>
          </p:nvPr>
        </p:nvSpPr>
        <p:spPr>
          <a:xfrm>
            <a:off x="1231134" y="218114"/>
            <a:ext cx="9729732" cy="696377"/>
          </a:xfrm>
        </p:spPr>
        <p:txBody>
          <a:bodyPr>
            <a:normAutofit/>
          </a:bodyPr>
          <a:lstStyle/>
          <a:p>
            <a:r>
              <a:rPr lang="en-US" sz="4000" dirty="0"/>
              <a:t>Installing Python </a:t>
            </a:r>
            <a:r>
              <a:rPr lang="en-US" sz="4000"/>
              <a:t>on Windows</a:t>
            </a:r>
            <a:endParaRPr lang="en-US" sz="4000" dirty="0"/>
          </a:p>
        </p:txBody>
      </p:sp>
      <p:sp>
        <p:nvSpPr>
          <p:cNvPr id="2" name="Rectangle 1">
            <a:extLst>
              <a:ext uri="{FF2B5EF4-FFF2-40B4-BE49-F238E27FC236}">
                <a16:creationId xmlns:a16="http://schemas.microsoft.com/office/drawing/2014/main" id="{5AC45FC1-5248-42DA-B3A3-69C465E9AC58}"/>
              </a:ext>
            </a:extLst>
          </p:cNvPr>
          <p:cNvSpPr/>
          <p:nvPr/>
        </p:nvSpPr>
        <p:spPr>
          <a:xfrm>
            <a:off x="4067314" y="6406987"/>
            <a:ext cx="4090928" cy="369332"/>
          </a:xfrm>
          <a:prstGeom prst="rect">
            <a:avLst/>
          </a:prstGeom>
        </p:spPr>
        <p:txBody>
          <a:bodyPr wrap="none">
            <a:spAutoFit/>
          </a:bodyPr>
          <a:lstStyle/>
          <a:p>
            <a:r>
              <a:rPr lang="en-US" u="sng" dirty="0">
                <a:solidFill>
                  <a:srgbClr val="0070C0"/>
                </a:solidFill>
              </a:rPr>
              <a:t>https://www.anaconda.com/distribution</a:t>
            </a:r>
            <a:r>
              <a:rPr lang="en-US" dirty="0"/>
              <a:t>/</a:t>
            </a:r>
          </a:p>
        </p:txBody>
      </p:sp>
      <p:pic>
        <p:nvPicPr>
          <p:cNvPr id="4" name="Picture 3">
            <a:extLst>
              <a:ext uri="{FF2B5EF4-FFF2-40B4-BE49-F238E27FC236}">
                <a16:creationId xmlns:a16="http://schemas.microsoft.com/office/drawing/2014/main" id="{9CE00E62-09B7-45F0-9077-748707265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361" y="872911"/>
            <a:ext cx="8095376" cy="5559968"/>
          </a:xfrm>
          <a:prstGeom prst="rect">
            <a:avLst/>
          </a:prstGeom>
        </p:spPr>
      </p:pic>
      <p:pic>
        <p:nvPicPr>
          <p:cNvPr id="5" name="Picture 4">
            <a:extLst>
              <a:ext uri="{FF2B5EF4-FFF2-40B4-BE49-F238E27FC236}">
                <a16:creationId xmlns:a16="http://schemas.microsoft.com/office/drawing/2014/main" id="{8ECE8C1E-895C-4E14-A26D-B05F3A7A3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extLst>
      <p:ext uri="{BB962C8B-B14F-4D97-AF65-F5344CB8AC3E}">
        <p14:creationId xmlns:p14="http://schemas.microsoft.com/office/powerpoint/2010/main" val="691149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err="1"/>
              <a:t>Numpy</a:t>
            </a:r>
            <a:r>
              <a:rPr lang="en-US" sz="4000" dirty="0"/>
              <a:t>(</a:t>
            </a:r>
            <a:r>
              <a:rPr lang="en-US" sz="4000" dirty="0" err="1"/>
              <a:t>ufuncs</a:t>
            </a:r>
            <a:r>
              <a:rPr lang="en-US" sz="4000" dirty="0"/>
              <a:t>)</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6" name="Google Shape;137;g73072dd2d6_0_95">
            <a:extLst>
              <a:ext uri="{FF2B5EF4-FFF2-40B4-BE49-F238E27FC236}">
                <a16:creationId xmlns:a16="http://schemas.microsoft.com/office/drawing/2014/main" id="{034466F6-C7B0-430E-86E5-F2371379D9AB}"/>
              </a:ext>
            </a:extLst>
          </p:cNvPr>
          <p:cNvSpPr txBox="1">
            <a:spLocks/>
          </p:cNvSpPr>
          <p:nvPr/>
        </p:nvSpPr>
        <p:spPr>
          <a:xfrm>
            <a:off x="370518" y="5577120"/>
            <a:ext cx="10515600" cy="775500"/>
          </a:xfrm>
          <a:prstGeom prst="rect">
            <a:avLst/>
          </a:prstGeom>
          <a:noFill/>
          <a:ln>
            <a:noFill/>
          </a:ln>
        </p:spPr>
        <p:txBody>
          <a:bodyPr spcFirstLastPara="1" vert="horz" wrap="square" lIns="91425" tIns="45700" rIns="91425" bIns="45700" rtlCol="0" anchor="ctr" anchorCtr="0">
            <a:noAutofit/>
          </a:bodyPr>
          <a:lstStyle>
            <a:lvl1pPr algn="ctr" defTabSz="914400" rtl="0" eaLnBrk="1" latinLnBrk="0" hangingPunct="1">
              <a:lnSpc>
                <a:spcPct val="90000"/>
              </a:lnSpc>
              <a:spcBef>
                <a:spcPct val="0"/>
              </a:spcBef>
              <a:buNone/>
              <a:defRPr sz="3600" b="1" kern="1200">
                <a:solidFill>
                  <a:srgbClr val="125DA2"/>
                </a:solidFill>
                <a:latin typeface="Arial" panose="020B0604020202020204" pitchFamily="34" charset="0"/>
                <a:ea typeface="+mj-ea"/>
                <a:cs typeface="Arial" panose="020B0604020202020204" pitchFamily="34" charset="0"/>
              </a:defRPr>
            </a:lvl1pPr>
          </a:lstStyle>
          <a:p>
            <a:pPr>
              <a:spcBef>
                <a:spcPts val="0"/>
              </a:spcBef>
              <a:buClr>
                <a:srgbClr val="125DA2"/>
              </a:buClr>
              <a:buSzPts val="4000"/>
              <a:buFont typeface="Arial"/>
              <a:buNone/>
            </a:pPr>
            <a:r>
              <a:rPr lang="en-US" sz="4000" dirty="0"/>
              <a:t>Speed Test %</a:t>
            </a:r>
            <a:r>
              <a:rPr lang="en-US" sz="4000" dirty="0" err="1"/>
              <a:t>timeit</a:t>
            </a:r>
            <a:endParaRPr lang="en-US" sz="4000" dirty="0"/>
          </a:p>
        </p:txBody>
      </p:sp>
      <p:sp>
        <p:nvSpPr>
          <p:cNvPr id="8" name="Rectangle 7">
            <a:extLst>
              <a:ext uri="{FF2B5EF4-FFF2-40B4-BE49-F238E27FC236}">
                <a16:creationId xmlns:a16="http://schemas.microsoft.com/office/drawing/2014/main" id="{C5836FD7-9C38-499E-BF05-9583766E425D}"/>
              </a:ext>
            </a:extLst>
          </p:cNvPr>
          <p:cNvSpPr/>
          <p:nvPr/>
        </p:nvSpPr>
        <p:spPr>
          <a:xfrm>
            <a:off x="2888608" y="2229103"/>
            <a:ext cx="7513740" cy="1569660"/>
          </a:xfrm>
          <a:prstGeom prst="rect">
            <a:avLst/>
          </a:prstGeom>
        </p:spPr>
        <p:txBody>
          <a:bodyPr wrap="square">
            <a:spAutoFit/>
          </a:bodyPr>
          <a:lstStyle/>
          <a:p>
            <a:r>
              <a:rPr lang="en-US" sz="3200" dirty="0">
                <a:solidFill>
                  <a:srgbClr val="000089"/>
                </a:solidFill>
                <a:latin typeface="UbuntuMono-Regular"/>
              </a:rPr>
              <a:t>b </a:t>
            </a:r>
            <a:r>
              <a:rPr lang="en-US" sz="3200" dirty="0">
                <a:solidFill>
                  <a:srgbClr val="555555"/>
                </a:solidFill>
                <a:latin typeface="UbuntuMono-Regular"/>
              </a:rPr>
              <a:t>= </a:t>
            </a:r>
            <a:r>
              <a:rPr lang="en-US" sz="3200" dirty="0" err="1">
                <a:solidFill>
                  <a:srgbClr val="000089"/>
                </a:solidFill>
                <a:latin typeface="UbuntuMono-Regular"/>
              </a:rPr>
              <a:t>np</a:t>
            </a:r>
            <a:r>
              <a:rPr lang="en-US" sz="3200" dirty="0" err="1">
                <a:solidFill>
                  <a:srgbClr val="555555"/>
                </a:solidFill>
                <a:latin typeface="UbuntuMono-Regular"/>
              </a:rPr>
              <a:t>.</a:t>
            </a:r>
            <a:r>
              <a:rPr lang="en-US" sz="3200" dirty="0" err="1">
                <a:solidFill>
                  <a:srgbClr val="000089"/>
                </a:solidFill>
                <a:latin typeface="UbuntuMono-Regular"/>
              </a:rPr>
              <a:t>random</a:t>
            </a:r>
            <a:r>
              <a:rPr lang="en-US" sz="3200" dirty="0" err="1">
                <a:solidFill>
                  <a:srgbClr val="555555"/>
                </a:solidFill>
                <a:latin typeface="UbuntuMono-Regular"/>
              </a:rPr>
              <a:t>.</a:t>
            </a:r>
            <a:r>
              <a:rPr lang="en-US" sz="3200" dirty="0" err="1">
                <a:solidFill>
                  <a:srgbClr val="000089"/>
                </a:solidFill>
                <a:latin typeface="UbuntuMono-Regular"/>
              </a:rPr>
              <a:t>rand</a:t>
            </a:r>
            <a:r>
              <a:rPr lang="en-US" sz="3200" dirty="0">
                <a:solidFill>
                  <a:srgbClr val="000000"/>
                </a:solidFill>
                <a:latin typeface="UbuntuMono-Regular"/>
              </a:rPr>
              <a:t>(</a:t>
            </a:r>
            <a:r>
              <a:rPr lang="en-US" sz="3200" dirty="0">
                <a:solidFill>
                  <a:srgbClr val="FF6600"/>
                </a:solidFill>
                <a:latin typeface="UbuntuMono-Regular"/>
              </a:rPr>
              <a:t>1000000</a:t>
            </a:r>
            <a:r>
              <a:rPr lang="en-US" sz="3200" dirty="0">
                <a:solidFill>
                  <a:srgbClr val="000000"/>
                </a:solidFill>
                <a:latin typeface="UbuntuMono-Regular"/>
              </a:rPr>
              <a:t>)</a:t>
            </a:r>
          </a:p>
          <a:p>
            <a:r>
              <a:rPr lang="en-US" sz="3200" dirty="0">
                <a:solidFill>
                  <a:srgbClr val="555555"/>
                </a:solidFill>
                <a:latin typeface="UbuntuMono-Regular"/>
              </a:rPr>
              <a:t>%</a:t>
            </a:r>
            <a:r>
              <a:rPr lang="en-US" sz="3200" dirty="0" err="1">
                <a:solidFill>
                  <a:srgbClr val="000089"/>
                </a:solidFill>
                <a:latin typeface="UbuntuMono-Regular"/>
              </a:rPr>
              <a:t>timeit</a:t>
            </a:r>
            <a:r>
              <a:rPr lang="en-US" sz="3200" dirty="0">
                <a:solidFill>
                  <a:srgbClr val="000089"/>
                </a:solidFill>
                <a:latin typeface="UbuntuMono-Regular"/>
              </a:rPr>
              <a:t> </a:t>
            </a:r>
            <a:r>
              <a:rPr lang="en-US" sz="3200" dirty="0">
                <a:solidFill>
                  <a:srgbClr val="336666"/>
                </a:solidFill>
                <a:latin typeface="UbuntuMono-Regular"/>
              </a:rPr>
              <a:t>sum</a:t>
            </a:r>
            <a:r>
              <a:rPr lang="en-US" sz="3200" dirty="0">
                <a:solidFill>
                  <a:srgbClr val="000000"/>
                </a:solidFill>
                <a:latin typeface="UbuntuMono-Regular"/>
              </a:rPr>
              <a:t>(</a:t>
            </a:r>
            <a:r>
              <a:rPr lang="en-US" sz="3200" dirty="0">
                <a:solidFill>
                  <a:srgbClr val="000089"/>
                </a:solidFill>
                <a:latin typeface="UbuntuMono-Regular"/>
              </a:rPr>
              <a:t>b</a:t>
            </a:r>
            <a:r>
              <a:rPr lang="en-US" sz="3200" dirty="0">
                <a:solidFill>
                  <a:srgbClr val="000000"/>
                </a:solidFill>
                <a:latin typeface="UbuntuMono-Regular"/>
              </a:rPr>
              <a:t>)</a:t>
            </a:r>
          </a:p>
          <a:p>
            <a:r>
              <a:rPr lang="en-US" sz="3200" dirty="0">
                <a:solidFill>
                  <a:srgbClr val="555555"/>
                </a:solidFill>
                <a:latin typeface="UbuntuMono-Regular"/>
              </a:rPr>
              <a:t>%</a:t>
            </a:r>
            <a:r>
              <a:rPr lang="en-US" sz="3200" dirty="0" err="1">
                <a:solidFill>
                  <a:srgbClr val="000089"/>
                </a:solidFill>
                <a:latin typeface="UbuntuMono-Regular"/>
              </a:rPr>
              <a:t>timeit</a:t>
            </a:r>
            <a:r>
              <a:rPr lang="en-US" sz="3200" dirty="0">
                <a:solidFill>
                  <a:srgbClr val="000089"/>
                </a:solidFill>
                <a:latin typeface="UbuntuMono-Regular"/>
              </a:rPr>
              <a:t> </a:t>
            </a:r>
            <a:r>
              <a:rPr lang="en-US" sz="3200" dirty="0" err="1">
                <a:solidFill>
                  <a:srgbClr val="000089"/>
                </a:solidFill>
                <a:latin typeface="UbuntuMono-Regular"/>
              </a:rPr>
              <a:t>np</a:t>
            </a:r>
            <a:r>
              <a:rPr lang="en-US" sz="3200" dirty="0" err="1">
                <a:solidFill>
                  <a:srgbClr val="555555"/>
                </a:solidFill>
                <a:latin typeface="UbuntuMono-Regular"/>
              </a:rPr>
              <a:t>.</a:t>
            </a:r>
            <a:r>
              <a:rPr lang="en-US" sz="3200" dirty="0" err="1">
                <a:solidFill>
                  <a:srgbClr val="000089"/>
                </a:solidFill>
                <a:latin typeface="UbuntuMono-Regular"/>
              </a:rPr>
              <a:t>sum</a:t>
            </a:r>
            <a:r>
              <a:rPr lang="en-US" sz="3200" dirty="0">
                <a:solidFill>
                  <a:srgbClr val="000000"/>
                </a:solidFill>
                <a:latin typeface="UbuntuMono-Regular"/>
              </a:rPr>
              <a:t>(</a:t>
            </a:r>
            <a:r>
              <a:rPr lang="en-US" sz="3200" dirty="0">
                <a:solidFill>
                  <a:srgbClr val="000089"/>
                </a:solidFill>
                <a:latin typeface="UbuntuMono-Regular"/>
              </a:rPr>
              <a:t>b</a:t>
            </a:r>
            <a:r>
              <a:rPr lang="en-US" sz="3200" dirty="0">
                <a:solidFill>
                  <a:srgbClr val="000000"/>
                </a:solidFill>
                <a:latin typeface="UbuntuMono-Regular"/>
              </a:rPr>
              <a:t>)</a:t>
            </a:r>
            <a:endParaRPr lang="en-US" sz="3200" dirty="0"/>
          </a:p>
        </p:txBody>
      </p:sp>
      <p:sp>
        <p:nvSpPr>
          <p:cNvPr id="9" name="Rectangle 8">
            <a:extLst>
              <a:ext uri="{FF2B5EF4-FFF2-40B4-BE49-F238E27FC236}">
                <a16:creationId xmlns:a16="http://schemas.microsoft.com/office/drawing/2014/main" id="{F158F85E-DF31-407C-89C4-A265277A6337}"/>
              </a:ext>
            </a:extLst>
          </p:cNvPr>
          <p:cNvSpPr/>
          <p:nvPr/>
        </p:nvSpPr>
        <p:spPr>
          <a:xfrm>
            <a:off x="2888608" y="3798763"/>
            <a:ext cx="6096000" cy="1815882"/>
          </a:xfrm>
          <a:prstGeom prst="rect">
            <a:avLst/>
          </a:prstGeom>
        </p:spPr>
        <p:txBody>
          <a:bodyPr>
            <a:spAutoFit/>
          </a:bodyPr>
          <a:lstStyle/>
          <a:p>
            <a:r>
              <a:rPr lang="en-US" sz="2800" dirty="0">
                <a:highlight>
                  <a:srgbClr val="00FF00"/>
                </a:highlight>
              </a:rPr>
              <a:t>%%</a:t>
            </a:r>
            <a:r>
              <a:rPr lang="en-US" sz="2800" dirty="0" err="1">
                <a:highlight>
                  <a:srgbClr val="00FF00"/>
                </a:highlight>
              </a:rPr>
              <a:t>timeit</a:t>
            </a:r>
            <a:endParaRPr lang="en-US" sz="2800" dirty="0">
              <a:highlight>
                <a:srgbClr val="00FF00"/>
              </a:highlight>
            </a:endParaRPr>
          </a:p>
          <a:p>
            <a:r>
              <a:rPr lang="en-US" sz="2800" dirty="0">
                <a:highlight>
                  <a:srgbClr val="00FF00"/>
                </a:highlight>
              </a:rPr>
              <a:t>s = 0</a:t>
            </a:r>
          </a:p>
          <a:p>
            <a:r>
              <a:rPr lang="en-US" sz="2800" dirty="0">
                <a:highlight>
                  <a:srgbClr val="00FF00"/>
                </a:highlight>
              </a:rPr>
              <a:t>for x in b:</a:t>
            </a:r>
          </a:p>
          <a:p>
            <a:r>
              <a:rPr lang="en-US" sz="2800" dirty="0">
                <a:highlight>
                  <a:srgbClr val="00FF00"/>
                </a:highlight>
              </a:rPr>
              <a:t>    s+=x</a:t>
            </a:r>
          </a:p>
        </p:txBody>
      </p:sp>
    </p:spTree>
    <p:extLst>
      <p:ext uri="{BB962C8B-B14F-4D97-AF65-F5344CB8AC3E}">
        <p14:creationId xmlns:p14="http://schemas.microsoft.com/office/powerpoint/2010/main" val="3262673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Pandas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2" name="Rectangle 1">
            <a:extLst>
              <a:ext uri="{FF2B5EF4-FFF2-40B4-BE49-F238E27FC236}">
                <a16:creationId xmlns:a16="http://schemas.microsoft.com/office/drawing/2014/main" id="{2909A58F-9693-4E21-BB43-52DC6A8BF8FF}"/>
              </a:ext>
            </a:extLst>
          </p:cNvPr>
          <p:cNvSpPr/>
          <p:nvPr/>
        </p:nvSpPr>
        <p:spPr>
          <a:xfrm>
            <a:off x="1688983" y="1503537"/>
            <a:ext cx="7949967" cy="369332"/>
          </a:xfrm>
          <a:prstGeom prst="rect">
            <a:avLst/>
          </a:prstGeom>
        </p:spPr>
        <p:txBody>
          <a:bodyPr wrap="square">
            <a:spAutoFit/>
          </a:bodyPr>
          <a:lstStyle/>
          <a:p>
            <a:r>
              <a:rPr lang="en-US" dirty="0">
                <a:solidFill>
                  <a:srgbClr val="000089"/>
                </a:solidFill>
                <a:latin typeface="UbuntuMono-Regular"/>
              </a:rPr>
              <a:t>data </a:t>
            </a:r>
            <a:r>
              <a:rPr lang="en-US" dirty="0">
                <a:solidFill>
                  <a:srgbClr val="555555"/>
                </a:solidFill>
                <a:latin typeface="UbuntuMono-Regular"/>
              </a:rPr>
              <a:t>= </a:t>
            </a:r>
            <a:r>
              <a:rPr lang="en-US" dirty="0" err="1">
                <a:solidFill>
                  <a:srgbClr val="000089"/>
                </a:solidFill>
                <a:latin typeface="UbuntuMono-Regular"/>
              </a:rPr>
              <a:t>pd</a:t>
            </a:r>
            <a:r>
              <a:rPr lang="en-US" dirty="0" err="1">
                <a:solidFill>
                  <a:srgbClr val="555555"/>
                </a:solidFill>
                <a:latin typeface="UbuntuMono-Regular"/>
              </a:rPr>
              <a:t>.</a:t>
            </a:r>
            <a:r>
              <a:rPr lang="en-US" dirty="0" err="1">
                <a:solidFill>
                  <a:srgbClr val="000089"/>
                </a:solidFill>
                <a:latin typeface="UbuntuMono-Regular"/>
              </a:rPr>
              <a:t>Series</a:t>
            </a:r>
            <a:r>
              <a:rPr lang="en-US" dirty="0">
                <a:solidFill>
                  <a:srgbClr val="000000"/>
                </a:solidFill>
                <a:latin typeface="UbuntuMono-Regular"/>
              </a:rPr>
              <a:t>([</a:t>
            </a:r>
            <a:r>
              <a:rPr lang="en-US" dirty="0">
                <a:solidFill>
                  <a:srgbClr val="FF6600"/>
                </a:solidFill>
                <a:latin typeface="UbuntuMono-Regular"/>
              </a:rPr>
              <a:t>0.25</a:t>
            </a:r>
            <a:r>
              <a:rPr lang="en-US" dirty="0">
                <a:solidFill>
                  <a:srgbClr val="000000"/>
                </a:solidFill>
                <a:latin typeface="UbuntuMono-Regular"/>
              </a:rPr>
              <a:t>, </a:t>
            </a:r>
            <a:r>
              <a:rPr lang="en-US" dirty="0">
                <a:solidFill>
                  <a:srgbClr val="FF6600"/>
                </a:solidFill>
                <a:latin typeface="UbuntuMono-Regular"/>
              </a:rPr>
              <a:t>0.5</a:t>
            </a:r>
            <a:r>
              <a:rPr lang="en-US" dirty="0">
                <a:solidFill>
                  <a:srgbClr val="000000"/>
                </a:solidFill>
                <a:latin typeface="UbuntuMono-Regular"/>
              </a:rPr>
              <a:t>, </a:t>
            </a:r>
            <a:r>
              <a:rPr lang="en-US" dirty="0">
                <a:solidFill>
                  <a:srgbClr val="FF6600"/>
                </a:solidFill>
                <a:latin typeface="UbuntuMono-Regular"/>
              </a:rPr>
              <a:t>0.75</a:t>
            </a:r>
            <a:r>
              <a:rPr lang="en-US" dirty="0">
                <a:solidFill>
                  <a:srgbClr val="000000"/>
                </a:solidFill>
                <a:latin typeface="UbuntuMono-Regular"/>
              </a:rPr>
              <a:t>, </a:t>
            </a:r>
            <a:r>
              <a:rPr lang="en-US" dirty="0">
                <a:solidFill>
                  <a:srgbClr val="FF6600"/>
                </a:solidFill>
                <a:latin typeface="UbuntuMono-Regular"/>
              </a:rPr>
              <a:t>1.0</a:t>
            </a:r>
            <a:r>
              <a:rPr lang="en-US" dirty="0">
                <a:solidFill>
                  <a:srgbClr val="000000"/>
                </a:solidFill>
                <a:latin typeface="UbuntuMono-Regular"/>
              </a:rPr>
              <a:t>],</a:t>
            </a:r>
            <a:r>
              <a:rPr lang="en-US" dirty="0">
                <a:solidFill>
                  <a:srgbClr val="000089"/>
                </a:solidFill>
                <a:latin typeface="UbuntuMono-Regular"/>
              </a:rPr>
              <a:t>index</a:t>
            </a:r>
            <a:r>
              <a:rPr lang="en-US" dirty="0">
                <a:solidFill>
                  <a:srgbClr val="555555"/>
                </a:solidFill>
                <a:latin typeface="UbuntuMono-Regular"/>
              </a:rPr>
              <a:t>=</a:t>
            </a:r>
            <a:r>
              <a:rPr lang="en-US" dirty="0">
                <a:solidFill>
                  <a:srgbClr val="000000"/>
                </a:solidFill>
                <a:latin typeface="UbuntuMono-Regular"/>
              </a:rPr>
              <a:t>[</a:t>
            </a:r>
            <a:r>
              <a:rPr lang="en-US" dirty="0">
                <a:solidFill>
                  <a:srgbClr val="CD3300"/>
                </a:solidFill>
                <a:latin typeface="UbuntuMono-Regular"/>
              </a:rPr>
              <a:t>'a'</a:t>
            </a:r>
            <a:r>
              <a:rPr lang="en-US" dirty="0">
                <a:solidFill>
                  <a:srgbClr val="000000"/>
                </a:solidFill>
                <a:latin typeface="UbuntuMono-Regular"/>
              </a:rPr>
              <a:t>, </a:t>
            </a:r>
            <a:r>
              <a:rPr lang="en-US" dirty="0">
                <a:solidFill>
                  <a:srgbClr val="CD3300"/>
                </a:solidFill>
                <a:latin typeface="UbuntuMono-Regular"/>
              </a:rPr>
              <a:t>'b'</a:t>
            </a:r>
            <a:r>
              <a:rPr lang="en-US" dirty="0">
                <a:solidFill>
                  <a:srgbClr val="000000"/>
                </a:solidFill>
                <a:latin typeface="UbuntuMono-Regular"/>
              </a:rPr>
              <a:t>, </a:t>
            </a:r>
            <a:r>
              <a:rPr lang="en-US" dirty="0">
                <a:solidFill>
                  <a:srgbClr val="CD3300"/>
                </a:solidFill>
                <a:latin typeface="UbuntuMono-Regular"/>
              </a:rPr>
              <a:t>'c'</a:t>
            </a:r>
            <a:r>
              <a:rPr lang="en-US" dirty="0">
                <a:solidFill>
                  <a:srgbClr val="000000"/>
                </a:solidFill>
                <a:latin typeface="UbuntuMono-Regular"/>
              </a:rPr>
              <a:t>, </a:t>
            </a:r>
            <a:r>
              <a:rPr lang="en-US" dirty="0">
                <a:solidFill>
                  <a:srgbClr val="CD3300"/>
                </a:solidFill>
                <a:latin typeface="UbuntuMono-Regular"/>
              </a:rPr>
              <a:t>'d'</a:t>
            </a:r>
            <a:r>
              <a:rPr lang="en-US" dirty="0">
                <a:solidFill>
                  <a:srgbClr val="000000"/>
                </a:solidFill>
                <a:latin typeface="UbuntuMono-Regular"/>
              </a:rPr>
              <a:t>])</a:t>
            </a:r>
            <a:endParaRPr lang="en-US" dirty="0"/>
          </a:p>
        </p:txBody>
      </p:sp>
      <p:sp>
        <p:nvSpPr>
          <p:cNvPr id="3" name="Rectangle 2">
            <a:extLst>
              <a:ext uri="{FF2B5EF4-FFF2-40B4-BE49-F238E27FC236}">
                <a16:creationId xmlns:a16="http://schemas.microsoft.com/office/drawing/2014/main" id="{FDA34214-A88F-43B3-BC98-E65433F391C3}"/>
              </a:ext>
            </a:extLst>
          </p:cNvPr>
          <p:cNvSpPr/>
          <p:nvPr/>
        </p:nvSpPr>
        <p:spPr>
          <a:xfrm>
            <a:off x="1688983" y="1969208"/>
            <a:ext cx="1240083" cy="369332"/>
          </a:xfrm>
          <a:prstGeom prst="rect">
            <a:avLst/>
          </a:prstGeom>
        </p:spPr>
        <p:txBody>
          <a:bodyPr wrap="none">
            <a:spAutoFit/>
          </a:bodyPr>
          <a:lstStyle/>
          <a:p>
            <a:r>
              <a:rPr lang="en-US" dirty="0" err="1">
                <a:solidFill>
                  <a:srgbClr val="000089"/>
                </a:solidFill>
                <a:latin typeface="UbuntuMono-Regular"/>
              </a:rPr>
              <a:t>data</a:t>
            </a:r>
            <a:r>
              <a:rPr lang="en-US" dirty="0" err="1">
                <a:solidFill>
                  <a:srgbClr val="555555"/>
                </a:solidFill>
                <a:latin typeface="UbuntuMono-Regular"/>
              </a:rPr>
              <a:t>.</a:t>
            </a:r>
            <a:r>
              <a:rPr lang="en-US" dirty="0" err="1">
                <a:solidFill>
                  <a:srgbClr val="000089"/>
                </a:solidFill>
                <a:latin typeface="UbuntuMono-Regular"/>
              </a:rPr>
              <a:t>values</a:t>
            </a:r>
            <a:endParaRPr lang="en-US" dirty="0"/>
          </a:p>
        </p:txBody>
      </p:sp>
      <p:sp>
        <p:nvSpPr>
          <p:cNvPr id="5" name="Rectangle 4">
            <a:extLst>
              <a:ext uri="{FF2B5EF4-FFF2-40B4-BE49-F238E27FC236}">
                <a16:creationId xmlns:a16="http://schemas.microsoft.com/office/drawing/2014/main" id="{5702380B-4ED4-4CC2-AEEB-39DE888D4964}"/>
              </a:ext>
            </a:extLst>
          </p:cNvPr>
          <p:cNvSpPr/>
          <p:nvPr/>
        </p:nvSpPr>
        <p:spPr>
          <a:xfrm>
            <a:off x="1688983" y="2548048"/>
            <a:ext cx="1165319" cy="369332"/>
          </a:xfrm>
          <a:prstGeom prst="rect">
            <a:avLst/>
          </a:prstGeom>
        </p:spPr>
        <p:txBody>
          <a:bodyPr wrap="none">
            <a:spAutoFit/>
          </a:bodyPr>
          <a:lstStyle/>
          <a:p>
            <a:r>
              <a:rPr lang="en-US" dirty="0" err="1">
                <a:solidFill>
                  <a:srgbClr val="000089"/>
                </a:solidFill>
                <a:latin typeface="UbuntuMono-Regular"/>
              </a:rPr>
              <a:t>data</a:t>
            </a:r>
            <a:r>
              <a:rPr lang="en-US" dirty="0" err="1">
                <a:solidFill>
                  <a:srgbClr val="555555"/>
                </a:solidFill>
                <a:latin typeface="UbuntuMono-Regular"/>
              </a:rPr>
              <a:t>.</a:t>
            </a:r>
            <a:r>
              <a:rPr lang="en-US" dirty="0" err="1">
                <a:solidFill>
                  <a:srgbClr val="000089"/>
                </a:solidFill>
                <a:latin typeface="UbuntuMono-Regular"/>
              </a:rPr>
              <a:t>index</a:t>
            </a:r>
            <a:endParaRPr lang="en-US" dirty="0"/>
          </a:p>
        </p:txBody>
      </p:sp>
      <p:sp>
        <p:nvSpPr>
          <p:cNvPr id="6" name="Rectangle 5">
            <a:extLst>
              <a:ext uri="{FF2B5EF4-FFF2-40B4-BE49-F238E27FC236}">
                <a16:creationId xmlns:a16="http://schemas.microsoft.com/office/drawing/2014/main" id="{8277AF57-648F-4524-B821-AB4FE5330260}"/>
              </a:ext>
            </a:extLst>
          </p:cNvPr>
          <p:cNvSpPr/>
          <p:nvPr/>
        </p:nvSpPr>
        <p:spPr>
          <a:xfrm>
            <a:off x="1630260" y="3076555"/>
            <a:ext cx="6096000" cy="3693319"/>
          </a:xfrm>
          <a:prstGeom prst="rect">
            <a:avLst/>
          </a:prstGeom>
        </p:spPr>
        <p:txBody>
          <a:bodyPr>
            <a:spAutoFit/>
          </a:bodyPr>
          <a:lstStyle/>
          <a:p>
            <a:r>
              <a:rPr lang="en-US" dirty="0" err="1">
                <a:solidFill>
                  <a:srgbClr val="000089"/>
                </a:solidFill>
                <a:latin typeface="UbuntuMono-Regular"/>
              </a:rPr>
              <a:t>grades_dict</a:t>
            </a:r>
            <a:r>
              <a:rPr lang="en-US" dirty="0">
                <a:solidFill>
                  <a:srgbClr val="000089"/>
                </a:solidFill>
                <a:latin typeface="UbuntuMono-Regular"/>
              </a:rPr>
              <a:t> </a:t>
            </a:r>
            <a:r>
              <a:rPr lang="en-US" dirty="0">
                <a:solidFill>
                  <a:srgbClr val="555555"/>
                </a:solidFill>
                <a:latin typeface="UbuntuMono-Regular"/>
              </a:rPr>
              <a:t>= </a:t>
            </a:r>
            <a:r>
              <a:rPr lang="en-US" dirty="0">
                <a:solidFill>
                  <a:srgbClr val="000000"/>
                </a:solidFill>
                <a:latin typeface="UbuntuMono-Regular"/>
              </a:rPr>
              <a:t>{</a:t>
            </a:r>
            <a:r>
              <a:rPr lang="en-US" dirty="0">
                <a:solidFill>
                  <a:srgbClr val="CD3300"/>
                </a:solidFill>
                <a:latin typeface="UbuntuMono-Regular"/>
              </a:rPr>
              <a:t>‘A’</a:t>
            </a:r>
            <a:r>
              <a:rPr lang="en-US" dirty="0">
                <a:solidFill>
                  <a:srgbClr val="000000"/>
                </a:solidFill>
                <a:latin typeface="UbuntuMono-Regular"/>
              </a:rPr>
              <a:t>: </a:t>
            </a:r>
            <a:r>
              <a:rPr lang="en-US" dirty="0">
                <a:solidFill>
                  <a:srgbClr val="FF6600"/>
                </a:solidFill>
                <a:latin typeface="UbuntuMono-Regular"/>
              </a:rPr>
              <a:t>4</a:t>
            </a:r>
            <a:r>
              <a:rPr lang="en-US" dirty="0">
                <a:solidFill>
                  <a:srgbClr val="000000"/>
                </a:solidFill>
                <a:latin typeface="UbuntuMono-Regular"/>
              </a:rPr>
              <a:t>,</a:t>
            </a:r>
            <a:r>
              <a:rPr lang="en-US" dirty="0">
                <a:solidFill>
                  <a:srgbClr val="CD3300"/>
                </a:solidFill>
                <a:latin typeface="UbuntuMono-Regular"/>
              </a:rPr>
              <a:t>‘A-’</a:t>
            </a:r>
            <a:r>
              <a:rPr lang="en-US" dirty="0">
                <a:solidFill>
                  <a:srgbClr val="000000"/>
                </a:solidFill>
                <a:latin typeface="UbuntuMono-Regular"/>
              </a:rPr>
              <a:t>: </a:t>
            </a:r>
            <a:r>
              <a:rPr lang="en-US" dirty="0">
                <a:solidFill>
                  <a:srgbClr val="FF6600"/>
                </a:solidFill>
                <a:latin typeface="UbuntuMono-Regular"/>
              </a:rPr>
              <a:t>3.5</a:t>
            </a:r>
            <a:r>
              <a:rPr lang="en-US" dirty="0">
                <a:solidFill>
                  <a:srgbClr val="000000"/>
                </a:solidFill>
                <a:latin typeface="UbuntuMono-Regular"/>
              </a:rPr>
              <a:t>,</a:t>
            </a:r>
            <a:r>
              <a:rPr lang="en-US" dirty="0">
                <a:solidFill>
                  <a:srgbClr val="CD3300"/>
                </a:solidFill>
                <a:latin typeface="UbuntuMono-Regular"/>
              </a:rPr>
              <a:t>‘B’</a:t>
            </a:r>
            <a:r>
              <a:rPr lang="en-US" dirty="0">
                <a:solidFill>
                  <a:srgbClr val="000000"/>
                </a:solidFill>
                <a:latin typeface="UbuntuMono-Regular"/>
              </a:rPr>
              <a:t>: </a:t>
            </a:r>
            <a:r>
              <a:rPr lang="en-US" dirty="0">
                <a:solidFill>
                  <a:srgbClr val="FF6600"/>
                </a:solidFill>
                <a:latin typeface="UbuntuMono-Regular"/>
              </a:rPr>
              <a:t>3</a:t>
            </a:r>
            <a:r>
              <a:rPr lang="en-US" dirty="0">
                <a:solidFill>
                  <a:srgbClr val="000000"/>
                </a:solidFill>
                <a:latin typeface="UbuntuMono-Regular"/>
              </a:rPr>
              <a:t>,</a:t>
            </a:r>
            <a:r>
              <a:rPr lang="en-US" dirty="0">
                <a:solidFill>
                  <a:srgbClr val="CD3300"/>
                </a:solidFill>
                <a:latin typeface="UbuntuMono-Regular"/>
              </a:rPr>
              <a:t>‘B-’</a:t>
            </a:r>
            <a:r>
              <a:rPr lang="en-US" dirty="0">
                <a:solidFill>
                  <a:srgbClr val="000000"/>
                </a:solidFill>
                <a:latin typeface="UbuntuMono-Regular"/>
              </a:rPr>
              <a:t>: </a:t>
            </a:r>
            <a:r>
              <a:rPr lang="en-US" dirty="0">
                <a:solidFill>
                  <a:srgbClr val="FF6600"/>
                </a:solidFill>
                <a:latin typeface="UbuntuMono-Regular"/>
              </a:rPr>
              <a:t>2.5</a:t>
            </a:r>
            <a:r>
              <a:rPr lang="en-US" dirty="0">
                <a:solidFill>
                  <a:srgbClr val="000000"/>
                </a:solidFill>
                <a:latin typeface="UbuntuMono-Regular"/>
              </a:rPr>
              <a:t>,</a:t>
            </a:r>
            <a:r>
              <a:rPr lang="en-US" dirty="0">
                <a:solidFill>
                  <a:srgbClr val="CD3300"/>
                </a:solidFill>
                <a:latin typeface="UbuntuMono-Regular"/>
              </a:rPr>
              <a:t>‘B’</a:t>
            </a:r>
            <a:r>
              <a:rPr lang="en-US" dirty="0">
                <a:solidFill>
                  <a:srgbClr val="000000"/>
                </a:solidFill>
                <a:latin typeface="UbuntuMono-Regular"/>
              </a:rPr>
              <a:t>: </a:t>
            </a:r>
            <a:r>
              <a:rPr lang="en-US" dirty="0">
                <a:solidFill>
                  <a:srgbClr val="FF6600"/>
                </a:solidFill>
                <a:latin typeface="UbuntuMono-Regular"/>
              </a:rPr>
              <a:t>2</a:t>
            </a:r>
            <a:r>
              <a:rPr lang="en-US" dirty="0">
                <a:solidFill>
                  <a:srgbClr val="000000"/>
                </a:solidFill>
                <a:latin typeface="UbuntuMono-Regular"/>
              </a:rPr>
              <a:t>}</a:t>
            </a:r>
          </a:p>
          <a:p>
            <a:r>
              <a:rPr lang="fr-FR" dirty="0">
                <a:solidFill>
                  <a:srgbClr val="000089"/>
                </a:solidFill>
                <a:latin typeface="UbuntuMono-Regular"/>
              </a:rPr>
              <a:t>grades </a:t>
            </a:r>
            <a:r>
              <a:rPr lang="fr-FR" dirty="0">
                <a:solidFill>
                  <a:srgbClr val="555555"/>
                </a:solidFill>
                <a:latin typeface="UbuntuMono-Regular"/>
              </a:rPr>
              <a:t>= </a:t>
            </a:r>
            <a:r>
              <a:rPr lang="fr-FR" dirty="0" err="1">
                <a:solidFill>
                  <a:srgbClr val="000089"/>
                </a:solidFill>
                <a:latin typeface="UbuntuMono-Regular"/>
              </a:rPr>
              <a:t>pd</a:t>
            </a:r>
            <a:r>
              <a:rPr lang="fr-FR" dirty="0" err="1">
                <a:solidFill>
                  <a:srgbClr val="555555"/>
                </a:solidFill>
                <a:latin typeface="UbuntuMono-Regular"/>
              </a:rPr>
              <a:t>.</a:t>
            </a:r>
            <a:r>
              <a:rPr lang="fr-FR" dirty="0" err="1">
                <a:solidFill>
                  <a:srgbClr val="000089"/>
                </a:solidFill>
                <a:latin typeface="UbuntuMono-Regular"/>
              </a:rPr>
              <a:t>Series</a:t>
            </a:r>
            <a:r>
              <a:rPr lang="fr-FR" dirty="0">
                <a:solidFill>
                  <a:srgbClr val="000000"/>
                </a:solidFill>
                <a:latin typeface="UbuntuMono-Regular"/>
              </a:rPr>
              <a:t>(</a:t>
            </a:r>
            <a:r>
              <a:rPr lang="fr-FR" dirty="0" err="1">
                <a:solidFill>
                  <a:srgbClr val="000089"/>
                </a:solidFill>
                <a:latin typeface="UbuntuMono-Regular"/>
              </a:rPr>
              <a:t>grades_dict</a:t>
            </a:r>
            <a:r>
              <a:rPr lang="fr-FR" dirty="0">
                <a:solidFill>
                  <a:srgbClr val="000000"/>
                </a:solidFill>
                <a:latin typeface="UbuntuMono-Regular"/>
              </a:rPr>
              <a:t>)</a:t>
            </a:r>
          </a:p>
          <a:p>
            <a:endParaRPr lang="fr-FR" dirty="0">
              <a:solidFill>
                <a:srgbClr val="000000"/>
              </a:solidFill>
              <a:latin typeface="UbuntuMono-Regular"/>
            </a:endParaRPr>
          </a:p>
          <a:p>
            <a:r>
              <a:rPr lang="en-US" dirty="0" err="1">
                <a:solidFill>
                  <a:srgbClr val="000089"/>
                </a:solidFill>
                <a:latin typeface="UbuntuMono-Regular"/>
              </a:rPr>
              <a:t>marks_dict</a:t>
            </a:r>
            <a:r>
              <a:rPr lang="en-US" dirty="0">
                <a:solidFill>
                  <a:srgbClr val="000089"/>
                </a:solidFill>
                <a:latin typeface="UbuntuMono-Regular"/>
              </a:rPr>
              <a:t> </a:t>
            </a:r>
            <a:r>
              <a:rPr lang="en-US" dirty="0">
                <a:solidFill>
                  <a:srgbClr val="555555"/>
                </a:solidFill>
                <a:latin typeface="UbuntuMono-Regular"/>
              </a:rPr>
              <a:t>= </a:t>
            </a:r>
            <a:r>
              <a:rPr lang="en-US" dirty="0">
                <a:solidFill>
                  <a:srgbClr val="000000"/>
                </a:solidFill>
                <a:latin typeface="UbuntuMono-Regular"/>
              </a:rPr>
              <a:t>{</a:t>
            </a:r>
            <a:r>
              <a:rPr lang="en-US" dirty="0">
                <a:solidFill>
                  <a:srgbClr val="CD3300"/>
                </a:solidFill>
                <a:latin typeface="UbuntuMono-Regular"/>
              </a:rPr>
              <a:t>‘A’</a:t>
            </a:r>
            <a:r>
              <a:rPr lang="en-US" dirty="0">
                <a:solidFill>
                  <a:srgbClr val="000000"/>
                </a:solidFill>
                <a:latin typeface="UbuntuMono-Regular"/>
              </a:rPr>
              <a:t>: </a:t>
            </a:r>
            <a:r>
              <a:rPr lang="en-US" dirty="0">
                <a:solidFill>
                  <a:srgbClr val="FF6600"/>
                </a:solidFill>
                <a:latin typeface="UbuntuMono-Regular"/>
              </a:rPr>
              <a:t>85</a:t>
            </a:r>
            <a:r>
              <a:rPr lang="en-US" dirty="0">
                <a:solidFill>
                  <a:srgbClr val="000000"/>
                </a:solidFill>
                <a:latin typeface="UbuntuMono-Regular"/>
              </a:rPr>
              <a:t>,</a:t>
            </a:r>
            <a:r>
              <a:rPr lang="en-US" dirty="0">
                <a:solidFill>
                  <a:srgbClr val="CD3300"/>
                </a:solidFill>
                <a:latin typeface="UbuntuMono-Regular"/>
              </a:rPr>
              <a:t>‘A-’</a:t>
            </a:r>
            <a:r>
              <a:rPr lang="en-US" dirty="0">
                <a:solidFill>
                  <a:srgbClr val="000000"/>
                </a:solidFill>
                <a:latin typeface="UbuntuMono-Regular"/>
              </a:rPr>
              <a:t>: </a:t>
            </a:r>
            <a:r>
              <a:rPr lang="en-US" dirty="0">
                <a:solidFill>
                  <a:srgbClr val="FF6600"/>
                </a:solidFill>
                <a:latin typeface="UbuntuMono-Regular"/>
              </a:rPr>
              <a:t>80</a:t>
            </a:r>
            <a:r>
              <a:rPr lang="en-US" dirty="0">
                <a:solidFill>
                  <a:srgbClr val="000000"/>
                </a:solidFill>
                <a:latin typeface="UbuntuMono-Regular"/>
              </a:rPr>
              <a:t>,</a:t>
            </a:r>
            <a:r>
              <a:rPr lang="en-US" dirty="0">
                <a:solidFill>
                  <a:srgbClr val="CD3300"/>
                </a:solidFill>
                <a:latin typeface="UbuntuMono-Regular"/>
              </a:rPr>
              <a:t>‘B’</a:t>
            </a:r>
            <a:r>
              <a:rPr lang="en-US" dirty="0">
                <a:solidFill>
                  <a:srgbClr val="000000"/>
                </a:solidFill>
                <a:latin typeface="UbuntuMono-Regular"/>
              </a:rPr>
              <a:t>: </a:t>
            </a:r>
            <a:r>
              <a:rPr lang="en-US" dirty="0">
                <a:solidFill>
                  <a:srgbClr val="FF6600"/>
                </a:solidFill>
                <a:latin typeface="UbuntuMono-Regular"/>
              </a:rPr>
              <a:t>75</a:t>
            </a:r>
            <a:r>
              <a:rPr lang="en-US" dirty="0">
                <a:solidFill>
                  <a:srgbClr val="000000"/>
                </a:solidFill>
                <a:latin typeface="UbuntuMono-Regular"/>
              </a:rPr>
              <a:t>,</a:t>
            </a:r>
            <a:r>
              <a:rPr lang="en-US" dirty="0">
                <a:solidFill>
                  <a:srgbClr val="CD3300"/>
                </a:solidFill>
                <a:latin typeface="UbuntuMono-Regular"/>
              </a:rPr>
              <a:t>‘B-’</a:t>
            </a:r>
            <a:r>
              <a:rPr lang="en-US" dirty="0">
                <a:solidFill>
                  <a:srgbClr val="000000"/>
                </a:solidFill>
                <a:latin typeface="UbuntuMono-Regular"/>
              </a:rPr>
              <a:t>: </a:t>
            </a:r>
            <a:r>
              <a:rPr lang="en-US" dirty="0">
                <a:solidFill>
                  <a:srgbClr val="FF6600"/>
                </a:solidFill>
                <a:latin typeface="UbuntuMono-Regular"/>
              </a:rPr>
              <a:t>70</a:t>
            </a:r>
            <a:r>
              <a:rPr lang="en-US" dirty="0">
                <a:solidFill>
                  <a:srgbClr val="000000"/>
                </a:solidFill>
                <a:latin typeface="UbuntuMono-Regular"/>
              </a:rPr>
              <a:t>,</a:t>
            </a:r>
            <a:r>
              <a:rPr lang="en-US" dirty="0">
                <a:solidFill>
                  <a:srgbClr val="CD3300"/>
                </a:solidFill>
                <a:latin typeface="UbuntuMono-Regular"/>
              </a:rPr>
              <a:t>‘B’</a:t>
            </a:r>
            <a:r>
              <a:rPr lang="en-US" dirty="0">
                <a:solidFill>
                  <a:srgbClr val="000000"/>
                </a:solidFill>
                <a:latin typeface="UbuntuMono-Regular"/>
              </a:rPr>
              <a:t>: </a:t>
            </a:r>
            <a:r>
              <a:rPr lang="en-US" dirty="0">
                <a:solidFill>
                  <a:srgbClr val="FF6600"/>
                </a:solidFill>
                <a:latin typeface="UbuntuMono-Regular"/>
              </a:rPr>
              <a:t>65</a:t>
            </a:r>
            <a:r>
              <a:rPr lang="en-US" dirty="0">
                <a:solidFill>
                  <a:srgbClr val="000000"/>
                </a:solidFill>
                <a:latin typeface="UbuntuMono-Regular"/>
              </a:rPr>
              <a:t>}</a:t>
            </a:r>
          </a:p>
          <a:p>
            <a:r>
              <a:rPr lang="fr-FR" dirty="0">
                <a:solidFill>
                  <a:srgbClr val="000089"/>
                </a:solidFill>
                <a:latin typeface="UbuntuMono-Regular"/>
              </a:rPr>
              <a:t>marks </a:t>
            </a:r>
            <a:r>
              <a:rPr lang="fr-FR" dirty="0">
                <a:solidFill>
                  <a:srgbClr val="555555"/>
                </a:solidFill>
                <a:latin typeface="UbuntuMono-Regular"/>
              </a:rPr>
              <a:t>= </a:t>
            </a:r>
            <a:r>
              <a:rPr lang="fr-FR" dirty="0" err="1">
                <a:solidFill>
                  <a:srgbClr val="000089"/>
                </a:solidFill>
                <a:latin typeface="UbuntuMono-Regular"/>
              </a:rPr>
              <a:t>pd</a:t>
            </a:r>
            <a:r>
              <a:rPr lang="fr-FR" dirty="0" err="1">
                <a:solidFill>
                  <a:srgbClr val="555555"/>
                </a:solidFill>
                <a:latin typeface="UbuntuMono-Regular"/>
              </a:rPr>
              <a:t>.</a:t>
            </a:r>
            <a:r>
              <a:rPr lang="fr-FR" dirty="0" err="1">
                <a:solidFill>
                  <a:srgbClr val="000089"/>
                </a:solidFill>
                <a:latin typeface="UbuntuMono-Regular"/>
              </a:rPr>
              <a:t>Series</a:t>
            </a:r>
            <a:r>
              <a:rPr lang="fr-FR" dirty="0">
                <a:solidFill>
                  <a:srgbClr val="000000"/>
                </a:solidFill>
                <a:latin typeface="UbuntuMono-Regular"/>
              </a:rPr>
              <a:t>(</a:t>
            </a:r>
            <a:r>
              <a:rPr lang="fr-FR" dirty="0" err="1">
                <a:solidFill>
                  <a:srgbClr val="000089"/>
                </a:solidFill>
                <a:latin typeface="UbuntuMono-Regular"/>
              </a:rPr>
              <a:t>marks_dict</a:t>
            </a:r>
            <a:r>
              <a:rPr lang="fr-FR" dirty="0">
                <a:solidFill>
                  <a:srgbClr val="000000"/>
                </a:solidFill>
                <a:latin typeface="UbuntuMono-Regular"/>
              </a:rPr>
              <a:t>)</a:t>
            </a:r>
          </a:p>
          <a:p>
            <a:endParaRPr lang="fr-FR" dirty="0">
              <a:solidFill>
                <a:srgbClr val="000000"/>
              </a:solidFill>
              <a:latin typeface="UbuntuMono-Regular"/>
            </a:endParaRPr>
          </a:p>
          <a:p>
            <a:r>
              <a:rPr lang="fr-FR" dirty="0" err="1">
                <a:solidFill>
                  <a:srgbClr val="000089"/>
                </a:solidFill>
                <a:latin typeface="UbuntuMono-Regular"/>
              </a:rPr>
              <a:t>rs</a:t>
            </a:r>
            <a:r>
              <a:rPr lang="fr-FR" dirty="0">
                <a:solidFill>
                  <a:srgbClr val="000089"/>
                </a:solidFill>
                <a:latin typeface="UbuntuMono-Regular"/>
              </a:rPr>
              <a:t> </a:t>
            </a:r>
            <a:r>
              <a:rPr lang="fr-FR" dirty="0">
                <a:solidFill>
                  <a:srgbClr val="555555"/>
                </a:solidFill>
                <a:latin typeface="UbuntuMono-Regular"/>
              </a:rPr>
              <a:t>= </a:t>
            </a:r>
            <a:r>
              <a:rPr lang="fr-FR" dirty="0" err="1">
                <a:solidFill>
                  <a:srgbClr val="000089"/>
                </a:solidFill>
                <a:latin typeface="UbuntuMono-Regular"/>
              </a:rPr>
              <a:t>pd</a:t>
            </a:r>
            <a:r>
              <a:rPr lang="fr-FR" dirty="0" err="1">
                <a:solidFill>
                  <a:srgbClr val="555555"/>
                </a:solidFill>
                <a:latin typeface="UbuntuMono-Regular"/>
              </a:rPr>
              <a:t>.</a:t>
            </a:r>
            <a:r>
              <a:rPr lang="fr-FR" dirty="0" err="1">
                <a:solidFill>
                  <a:srgbClr val="000089"/>
                </a:solidFill>
                <a:latin typeface="UbuntuMono-Regular"/>
              </a:rPr>
              <a:t>DataFrame</a:t>
            </a:r>
            <a:r>
              <a:rPr lang="fr-FR" dirty="0">
                <a:solidFill>
                  <a:srgbClr val="000000"/>
                </a:solidFill>
                <a:latin typeface="UbuntuMono-Regular"/>
              </a:rPr>
              <a:t>(</a:t>
            </a:r>
            <a:r>
              <a:rPr lang="fr-FR" dirty="0">
                <a:solidFill>
                  <a:srgbClr val="000089"/>
                </a:solidFill>
                <a:latin typeface="UbuntuMono-Regular"/>
              </a:rPr>
              <a:t>{‘</a:t>
            </a:r>
            <a:r>
              <a:rPr lang="fr-FR" dirty="0" err="1">
                <a:solidFill>
                  <a:srgbClr val="000089"/>
                </a:solidFill>
                <a:latin typeface="UbuntuMono-Regular"/>
              </a:rPr>
              <a:t>grades’:grades,’marks’:marks</a:t>
            </a:r>
            <a:r>
              <a:rPr lang="fr-FR" dirty="0">
                <a:solidFill>
                  <a:srgbClr val="000089"/>
                </a:solidFill>
                <a:latin typeface="UbuntuMono-Regular"/>
              </a:rPr>
              <a:t>}</a:t>
            </a:r>
            <a:r>
              <a:rPr lang="fr-FR" dirty="0">
                <a:solidFill>
                  <a:srgbClr val="000000"/>
                </a:solidFill>
                <a:latin typeface="UbuntuMono-Regular"/>
              </a:rPr>
              <a:t>)</a:t>
            </a:r>
          </a:p>
          <a:p>
            <a:r>
              <a:rPr lang="fr-FR" dirty="0" err="1">
                <a:solidFill>
                  <a:srgbClr val="000000"/>
                </a:solidFill>
                <a:latin typeface="UbuntuMono-Regular"/>
              </a:rPr>
              <a:t>rs</a:t>
            </a:r>
            <a:r>
              <a:rPr lang="fr-FR" dirty="0">
                <a:solidFill>
                  <a:srgbClr val="000000"/>
                </a:solidFill>
                <a:latin typeface="UbuntuMono-Regular"/>
              </a:rPr>
              <a:t>['percentage'] = </a:t>
            </a:r>
            <a:r>
              <a:rPr lang="fr-FR" dirty="0" err="1">
                <a:solidFill>
                  <a:srgbClr val="000000"/>
                </a:solidFill>
                <a:latin typeface="UbuntuMono-Regular"/>
              </a:rPr>
              <a:t>rs</a:t>
            </a:r>
            <a:r>
              <a:rPr lang="fr-FR" dirty="0">
                <a:solidFill>
                  <a:srgbClr val="000000"/>
                </a:solidFill>
                <a:latin typeface="UbuntuMono-Regular"/>
              </a:rPr>
              <a:t>['marks']/100</a:t>
            </a:r>
          </a:p>
          <a:p>
            <a:r>
              <a:rPr lang="en-US" dirty="0" err="1"/>
              <a:t>rs.index</a:t>
            </a:r>
            <a:endParaRPr lang="en-US" dirty="0"/>
          </a:p>
          <a:p>
            <a:r>
              <a:rPr lang="en-US" dirty="0" err="1">
                <a:solidFill>
                  <a:srgbClr val="000000"/>
                </a:solidFill>
                <a:latin typeface="UbuntuMono-Regular"/>
              </a:rPr>
              <a:t>rs.columns</a:t>
            </a:r>
            <a:endParaRPr lang="en-US" dirty="0">
              <a:solidFill>
                <a:srgbClr val="000000"/>
              </a:solidFill>
              <a:latin typeface="UbuntuMono-Regular"/>
            </a:endParaRPr>
          </a:p>
          <a:p>
            <a:r>
              <a:rPr lang="en-US" dirty="0" err="1"/>
              <a:t>rs.values</a:t>
            </a:r>
            <a:r>
              <a:rPr lang="en-US" dirty="0"/>
              <a:t>[2,:]</a:t>
            </a:r>
            <a:endParaRPr lang="en-US" dirty="0">
              <a:solidFill>
                <a:srgbClr val="000000"/>
              </a:solidFill>
              <a:latin typeface="UbuntuMono-Regular"/>
            </a:endParaRPr>
          </a:p>
          <a:p>
            <a:r>
              <a:rPr lang="en-US" dirty="0" err="1"/>
              <a:t>pd.DataFrame</a:t>
            </a:r>
            <a:r>
              <a:rPr lang="en-US" dirty="0"/>
              <a:t>([{'a': 1, 'b': 2}, {'b': 3, 'c': 4}])</a:t>
            </a:r>
            <a:endParaRPr lang="fr-FR" dirty="0">
              <a:solidFill>
                <a:srgbClr val="000000"/>
              </a:solidFill>
              <a:latin typeface="UbuntuMono-Regular"/>
            </a:endParaRPr>
          </a:p>
          <a:p>
            <a:endParaRPr lang="fr-FR" dirty="0">
              <a:solidFill>
                <a:srgbClr val="000000"/>
              </a:solidFill>
              <a:latin typeface="UbuntuMono-Regular"/>
            </a:endParaRPr>
          </a:p>
        </p:txBody>
      </p:sp>
    </p:spTree>
    <p:extLst>
      <p:ext uri="{BB962C8B-B14F-4D97-AF65-F5344CB8AC3E}">
        <p14:creationId xmlns:p14="http://schemas.microsoft.com/office/powerpoint/2010/main" val="470207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Pandas (Indexing)</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7" name="Rectangle 6">
            <a:extLst>
              <a:ext uri="{FF2B5EF4-FFF2-40B4-BE49-F238E27FC236}">
                <a16:creationId xmlns:a16="http://schemas.microsoft.com/office/drawing/2014/main" id="{028D5632-A53F-4F06-BB64-48C32D76839F}"/>
              </a:ext>
            </a:extLst>
          </p:cNvPr>
          <p:cNvSpPr/>
          <p:nvPr/>
        </p:nvSpPr>
        <p:spPr>
          <a:xfrm>
            <a:off x="974352" y="1340034"/>
            <a:ext cx="9931336" cy="3970318"/>
          </a:xfrm>
          <a:prstGeom prst="rect">
            <a:avLst/>
          </a:prstGeom>
        </p:spPr>
        <p:txBody>
          <a:bodyPr wrap="square">
            <a:spAutoFit/>
          </a:bodyPr>
          <a:lstStyle/>
          <a:p>
            <a:r>
              <a:rPr lang="en-US" sz="3600" dirty="0">
                <a:solidFill>
                  <a:srgbClr val="000089"/>
                </a:solidFill>
                <a:latin typeface="UbuntuMono-Regular"/>
              </a:rPr>
              <a:t>data </a:t>
            </a:r>
            <a:r>
              <a:rPr lang="en-US" sz="3600" dirty="0">
                <a:solidFill>
                  <a:srgbClr val="555555"/>
                </a:solidFill>
                <a:latin typeface="UbuntuMono-Regular"/>
              </a:rPr>
              <a:t>= </a:t>
            </a:r>
            <a:r>
              <a:rPr lang="en-US" sz="3600" dirty="0" err="1">
                <a:solidFill>
                  <a:srgbClr val="000089"/>
                </a:solidFill>
                <a:latin typeface="UbuntuMono-Regular"/>
              </a:rPr>
              <a:t>pd</a:t>
            </a:r>
            <a:r>
              <a:rPr lang="en-US" sz="3600" dirty="0" err="1">
                <a:solidFill>
                  <a:srgbClr val="555555"/>
                </a:solidFill>
                <a:latin typeface="UbuntuMono-Regular"/>
              </a:rPr>
              <a:t>.</a:t>
            </a:r>
            <a:r>
              <a:rPr lang="en-US" sz="3600" dirty="0" err="1">
                <a:solidFill>
                  <a:srgbClr val="000089"/>
                </a:solidFill>
                <a:latin typeface="UbuntuMono-Regular"/>
              </a:rPr>
              <a:t>Series</a:t>
            </a:r>
            <a:r>
              <a:rPr lang="en-US" sz="3600" dirty="0">
                <a:solidFill>
                  <a:srgbClr val="000000"/>
                </a:solidFill>
                <a:latin typeface="UbuntuMono-Regular"/>
              </a:rPr>
              <a:t>([</a:t>
            </a:r>
            <a:r>
              <a:rPr lang="en-US" sz="3600" dirty="0">
                <a:solidFill>
                  <a:srgbClr val="CD3300"/>
                </a:solidFill>
                <a:latin typeface="UbuntuMono-Regular"/>
              </a:rPr>
              <a:t>'a'</a:t>
            </a:r>
            <a:r>
              <a:rPr lang="en-US" sz="3600" dirty="0">
                <a:solidFill>
                  <a:srgbClr val="000000"/>
                </a:solidFill>
                <a:latin typeface="UbuntuMono-Regular"/>
              </a:rPr>
              <a:t>, </a:t>
            </a:r>
            <a:r>
              <a:rPr lang="en-US" sz="3600" dirty="0">
                <a:solidFill>
                  <a:srgbClr val="CD3300"/>
                </a:solidFill>
                <a:latin typeface="UbuntuMono-Regular"/>
              </a:rPr>
              <a:t>'b'</a:t>
            </a:r>
            <a:r>
              <a:rPr lang="en-US" sz="3600" dirty="0">
                <a:solidFill>
                  <a:srgbClr val="000000"/>
                </a:solidFill>
                <a:latin typeface="UbuntuMono-Regular"/>
              </a:rPr>
              <a:t>, </a:t>
            </a:r>
            <a:r>
              <a:rPr lang="en-US" sz="3600" dirty="0">
                <a:solidFill>
                  <a:srgbClr val="CD3300"/>
                </a:solidFill>
                <a:latin typeface="UbuntuMono-Regular"/>
              </a:rPr>
              <a:t>'c'</a:t>
            </a:r>
            <a:r>
              <a:rPr lang="en-US" sz="3600" dirty="0">
                <a:solidFill>
                  <a:srgbClr val="000000"/>
                </a:solidFill>
                <a:latin typeface="UbuntuMono-Regular"/>
              </a:rPr>
              <a:t>], </a:t>
            </a:r>
            <a:r>
              <a:rPr lang="en-US" sz="3600" dirty="0">
                <a:solidFill>
                  <a:srgbClr val="000089"/>
                </a:solidFill>
                <a:latin typeface="UbuntuMono-Regular"/>
              </a:rPr>
              <a:t>index</a:t>
            </a:r>
            <a:r>
              <a:rPr lang="en-US" sz="3600" dirty="0">
                <a:solidFill>
                  <a:srgbClr val="555555"/>
                </a:solidFill>
                <a:latin typeface="UbuntuMono-Regular"/>
              </a:rPr>
              <a:t>=</a:t>
            </a:r>
            <a:r>
              <a:rPr lang="en-US" sz="3600" dirty="0">
                <a:solidFill>
                  <a:srgbClr val="000000"/>
                </a:solidFill>
                <a:latin typeface="UbuntuMono-Regular"/>
              </a:rPr>
              <a:t>[</a:t>
            </a:r>
            <a:r>
              <a:rPr lang="en-US" sz="3600" dirty="0">
                <a:solidFill>
                  <a:srgbClr val="FF6600"/>
                </a:solidFill>
                <a:latin typeface="UbuntuMono-Regular"/>
              </a:rPr>
              <a:t>1</a:t>
            </a:r>
            <a:r>
              <a:rPr lang="en-US" sz="3600" dirty="0">
                <a:solidFill>
                  <a:srgbClr val="000000"/>
                </a:solidFill>
                <a:latin typeface="UbuntuMono-Regular"/>
              </a:rPr>
              <a:t>, </a:t>
            </a:r>
            <a:r>
              <a:rPr lang="en-US" sz="3600" dirty="0">
                <a:solidFill>
                  <a:srgbClr val="FF6600"/>
                </a:solidFill>
                <a:latin typeface="UbuntuMono-Regular"/>
              </a:rPr>
              <a:t>3</a:t>
            </a:r>
            <a:r>
              <a:rPr lang="en-US" sz="3600" dirty="0">
                <a:solidFill>
                  <a:srgbClr val="000000"/>
                </a:solidFill>
                <a:latin typeface="UbuntuMono-Regular"/>
              </a:rPr>
              <a:t>, </a:t>
            </a:r>
            <a:r>
              <a:rPr lang="en-US" sz="3600" dirty="0">
                <a:solidFill>
                  <a:srgbClr val="FF6600"/>
                </a:solidFill>
                <a:latin typeface="UbuntuMono-Regular"/>
              </a:rPr>
              <a:t>5</a:t>
            </a:r>
            <a:r>
              <a:rPr lang="en-US" sz="3600" dirty="0">
                <a:solidFill>
                  <a:srgbClr val="000000"/>
                </a:solidFill>
                <a:latin typeface="UbuntuMono-Regular"/>
              </a:rPr>
              <a:t>])</a:t>
            </a:r>
          </a:p>
          <a:p>
            <a:endParaRPr lang="en-US" sz="3600" dirty="0"/>
          </a:p>
          <a:p>
            <a:r>
              <a:rPr lang="en-US" sz="3600" dirty="0"/>
              <a:t>data[1] # explicit index  , use </a:t>
            </a:r>
            <a:r>
              <a:rPr lang="en-US" sz="3600" i="1" dirty="0">
                <a:highlight>
                  <a:srgbClr val="FFFF00"/>
                </a:highlight>
              </a:rPr>
              <a:t>loc</a:t>
            </a:r>
            <a:r>
              <a:rPr lang="en-US" sz="3600" dirty="0"/>
              <a:t> instead</a:t>
            </a:r>
          </a:p>
          <a:p>
            <a:r>
              <a:rPr lang="en-US" sz="3600" dirty="0"/>
              <a:t>data[1:3] # implicit index , use </a:t>
            </a:r>
            <a:r>
              <a:rPr lang="en-US" sz="3600" i="1" dirty="0" err="1">
                <a:highlight>
                  <a:srgbClr val="FFFF00"/>
                </a:highlight>
              </a:rPr>
              <a:t>iloc</a:t>
            </a:r>
            <a:r>
              <a:rPr lang="en-US" sz="3600" dirty="0"/>
              <a:t> instead</a:t>
            </a:r>
          </a:p>
          <a:p>
            <a:endParaRPr lang="en-US" sz="3600" dirty="0"/>
          </a:p>
          <a:p>
            <a:r>
              <a:rPr lang="en-US" sz="3600" dirty="0" err="1"/>
              <a:t>rs.iloc</a:t>
            </a:r>
            <a:r>
              <a:rPr lang="en-US" sz="3600" dirty="0"/>
              <a:t>[2,3]</a:t>
            </a:r>
          </a:p>
          <a:p>
            <a:endParaRPr lang="en-US" sz="3600" dirty="0"/>
          </a:p>
        </p:txBody>
      </p:sp>
    </p:spTree>
    <p:extLst>
      <p:ext uri="{BB962C8B-B14F-4D97-AF65-F5344CB8AC3E}">
        <p14:creationId xmlns:p14="http://schemas.microsoft.com/office/powerpoint/2010/main" val="1042041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Pandas (csv files)</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pic>
        <p:nvPicPr>
          <p:cNvPr id="3" name="Picture 2">
            <a:extLst>
              <a:ext uri="{FF2B5EF4-FFF2-40B4-BE49-F238E27FC236}">
                <a16:creationId xmlns:a16="http://schemas.microsoft.com/office/drawing/2014/main" id="{50B31952-057B-49E1-9450-ACFAF1CC77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 y="2418859"/>
            <a:ext cx="11292840" cy="3678142"/>
          </a:xfrm>
          <a:prstGeom prst="rect">
            <a:avLst/>
          </a:prstGeom>
        </p:spPr>
      </p:pic>
      <p:sp>
        <p:nvSpPr>
          <p:cNvPr id="5" name="Rectangle 4">
            <a:extLst>
              <a:ext uri="{FF2B5EF4-FFF2-40B4-BE49-F238E27FC236}">
                <a16:creationId xmlns:a16="http://schemas.microsoft.com/office/drawing/2014/main" id="{4EBF2B54-C68C-4D07-BA24-4C50EA29AB0C}"/>
              </a:ext>
            </a:extLst>
          </p:cNvPr>
          <p:cNvSpPr/>
          <p:nvPr/>
        </p:nvSpPr>
        <p:spPr>
          <a:xfrm>
            <a:off x="411480" y="1177202"/>
            <a:ext cx="6096000" cy="1200329"/>
          </a:xfrm>
          <a:prstGeom prst="rect">
            <a:avLst/>
          </a:prstGeom>
        </p:spPr>
        <p:txBody>
          <a:bodyPr>
            <a:spAutoFit/>
          </a:bodyPr>
          <a:lstStyle/>
          <a:p>
            <a:r>
              <a:rPr lang="en-US" dirty="0"/>
              <a:t>import pandas as pd</a:t>
            </a:r>
          </a:p>
          <a:p>
            <a:r>
              <a:rPr lang="en-US" dirty="0"/>
              <a:t>import </a:t>
            </a:r>
            <a:r>
              <a:rPr lang="en-US" dirty="0" err="1"/>
              <a:t>numpy</a:t>
            </a:r>
            <a:r>
              <a:rPr lang="en-US" dirty="0"/>
              <a:t> as np</a:t>
            </a:r>
          </a:p>
          <a:p>
            <a:r>
              <a:rPr lang="en-US" dirty="0"/>
              <a:t>from </a:t>
            </a:r>
            <a:r>
              <a:rPr lang="en-US" dirty="0" err="1"/>
              <a:t>sklearn.impute</a:t>
            </a:r>
            <a:r>
              <a:rPr lang="en-US" dirty="0"/>
              <a:t> import </a:t>
            </a:r>
            <a:r>
              <a:rPr lang="en-US" dirty="0" err="1"/>
              <a:t>SimpleImputer</a:t>
            </a:r>
            <a:endParaRPr lang="en-US" dirty="0"/>
          </a:p>
          <a:p>
            <a:r>
              <a:rPr lang="en-US" dirty="0"/>
              <a:t>df = pd.read_csv('covid_19_data.csv</a:t>
            </a:r>
          </a:p>
        </p:txBody>
      </p:sp>
    </p:spTree>
    <p:extLst>
      <p:ext uri="{BB962C8B-B14F-4D97-AF65-F5344CB8AC3E}">
        <p14:creationId xmlns:p14="http://schemas.microsoft.com/office/powerpoint/2010/main" val="976240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73072dd2d6_0_95"/>
          <p:cNvSpPr txBox="1">
            <a:spLocks noGrp="1"/>
          </p:cNvSpPr>
          <p:nvPr>
            <p:ph type="title"/>
          </p:nvPr>
        </p:nvSpPr>
        <p:spPr>
          <a:xfrm>
            <a:off x="838200" y="365125"/>
            <a:ext cx="10515600" cy="775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dirty="0"/>
              <a:t>Matplotlib</a:t>
            </a:r>
            <a:endParaRPr sz="4000" dirty="0"/>
          </a:p>
        </p:txBody>
      </p:sp>
      <p:pic>
        <p:nvPicPr>
          <p:cNvPr id="4" name="Picture 3">
            <a:extLst>
              <a:ext uri="{FF2B5EF4-FFF2-40B4-BE49-F238E27FC236}">
                <a16:creationId xmlns:a16="http://schemas.microsoft.com/office/drawing/2014/main" id="{919022B8-4ADA-483B-B921-D94B659E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7989" y="6037629"/>
            <a:ext cx="1943371" cy="638264"/>
          </a:xfrm>
          <a:prstGeom prst="rect">
            <a:avLst/>
          </a:prstGeom>
        </p:spPr>
      </p:pic>
      <p:sp>
        <p:nvSpPr>
          <p:cNvPr id="2" name="Rectangle 1">
            <a:extLst>
              <a:ext uri="{FF2B5EF4-FFF2-40B4-BE49-F238E27FC236}">
                <a16:creationId xmlns:a16="http://schemas.microsoft.com/office/drawing/2014/main" id="{8D809EF4-9A71-4271-96AE-396D5288C07E}"/>
              </a:ext>
            </a:extLst>
          </p:cNvPr>
          <p:cNvSpPr/>
          <p:nvPr/>
        </p:nvSpPr>
        <p:spPr>
          <a:xfrm>
            <a:off x="1348740" y="1922056"/>
            <a:ext cx="6096000" cy="1754326"/>
          </a:xfrm>
          <a:prstGeom prst="rect">
            <a:avLst/>
          </a:prstGeom>
        </p:spPr>
        <p:txBody>
          <a:bodyPr>
            <a:spAutoFit/>
          </a:bodyPr>
          <a:lstStyle/>
          <a:p>
            <a:r>
              <a:rPr lang="en-US" dirty="0">
                <a:solidFill>
                  <a:srgbClr val="000089"/>
                </a:solidFill>
                <a:latin typeface="UbuntuMono-Regular"/>
              </a:rPr>
              <a:t>import </a:t>
            </a:r>
            <a:r>
              <a:rPr lang="en-US" dirty="0" err="1">
                <a:solidFill>
                  <a:srgbClr val="000089"/>
                </a:solidFill>
                <a:latin typeface="UbuntuMono-Regular"/>
              </a:rPr>
              <a:t>matplotlib.pyplot</a:t>
            </a:r>
            <a:r>
              <a:rPr lang="en-US" dirty="0">
                <a:solidFill>
                  <a:srgbClr val="000089"/>
                </a:solidFill>
                <a:latin typeface="UbuntuMono-Regular"/>
              </a:rPr>
              <a:t> as </a:t>
            </a:r>
            <a:r>
              <a:rPr lang="en-US" dirty="0" err="1">
                <a:solidFill>
                  <a:srgbClr val="000089"/>
                </a:solidFill>
                <a:latin typeface="UbuntuMono-Regular"/>
              </a:rPr>
              <a:t>plt</a:t>
            </a:r>
            <a:endParaRPr lang="en-US" dirty="0">
              <a:solidFill>
                <a:srgbClr val="000089"/>
              </a:solidFill>
              <a:latin typeface="UbuntuMono-Regular"/>
            </a:endParaRPr>
          </a:p>
          <a:p>
            <a:r>
              <a:rPr lang="en-US" dirty="0">
                <a:solidFill>
                  <a:srgbClr val="000089"/>
                </a:solidFill>
                <a:latin typeface="UbuntuMono-Regular"/>
              </a:rPr>
              <a:t>%matplotlib inline</a:t>
            </a:r>
          </a:p>
          <a:p>
            <a:r>
              <a:rPr lang="en-US" dirty="0">
                <a:solidFill>
                  <a:srgbClr val="000089"/>
                </a:solidFill>
                <a:latin typeface="UbuntuMono-Regular"/>
              </a:rPr>
              <a:t>fig </a:t>
            </a:r>
            <a:r>
              <a:rPr lang="en-US" dirty="0">
                <a:solidFill>
                  <a:srgbClr val="555555"/>
                </a:solidFill>
                <a:latin typeface="UbuntuMono-Regular"/>
              </a:rPr>
              <a:t>= </a:t>
            </a:r>
            <a:r>
              <a:rPr lang="en-US" dirty="0" err="1">
                <a:solidFill>
                  <a:srgbClr val="000089"/>
                </a:solidFill>
                <a:latin typeface="UbuntuMono-Regular"/>
              </a:rPr>
              <a:t>plt</a:t>
            </a:r>
            <a:r>
              <a:rPr lang="en-US" dirty="0" err="1">
                <a:solidFill>
                  <a:srgbClr val="555555"/>
                </a:solidFill>
                <a:latin typeface="UbuntuMono-Regular"/>
              </a:rPr>
              <a:t>.</a:t>
            </a:r>
            <a:r>
              <a:rPr lang="en-US" dirty="0" err="1">
                <a:solidFill>
                  <a:srgbClr val="000089"/>
                </a:solidFill>
                <a:latin typeface="UbuntuMono-Regular"/>
              </a:rPr>
              <a:t>figure</a:t>
            </a:r>
            <a:r>
              <a:rPr lang="en-US" dirty="0">
                <a:solidFill>
                  <a:srgbClr val="000000"/>
                </a:solidFill>
                <a:latin typeface="UbuntuMono-Regular"/>
              </a:rPr>
              <a:t>()</a:t>
            </a:r>
          </a:p>
          <a:p>
            <a:r>
              <a:rPr lang="en-US" dirty="0">
                <a:solidFill>
                  <a:srgbClr val="000089"/>
                </a:solidFill>
                <a:latin typeface="UbuntuMono-Regular"/>
              </a:rPr>
              <a:t>ax </a:t>
            </a:r>
            <a:r>
              <a:rPr lang="en-US" dirty="0">
                <a:solidFill>
                  <a:srgbClr val="555555"/>
                </a:solidFill>
                <a:latin typeface="UbuntuMono-Regular"/>
              </a:rPr>
              <a:t>= </a:t>
            </a:r>
            <a:r>
              <a:rPr lang="en-US" dirty="0" err="1">
                <a:solidFill>
                  <a:srgbClr val="000089"/>
                </a:solidFill>
                <a:latin typeface="UbuntuMono-Regular"/>
              </a:rPr>
              <a:t>plt</a:t>
            </a:r>
            <a:r>
              <a:rPr lang="en-US" dirty="0" err="1">
                <a:solidFill>
                  <a:srgbClr val="555555"/>
                </a:solidFill>
                <a:latin typeface="UbuntuMono-Regular"/>
              </a:rPr>
              <a:t>.</a:t>
            </a:r>
            <a:r>
              <a:rPr lang="en-US" dirty="0" err="1">
                <a:solidFill>
                  <a:srgbClr val="000089"/>
                </a:solidFill>
                <a:latin typeface="UbuntuMono-Regular"/>
              </a:rPr>
              <a:t>axes</a:t>
            </a:r>
            <a:r>
              <a:rPr lang="en-US" dirty="0">
                <a:solidFill>
                  <a:srgbClr val="000000"/>
                </a:solidFill>
                <a:latin typeface="UbuntuMono-Regular"/>
              </a:rPr>
              <a:t>()</a:t>
            </a:r>
          </a:p>
          <a:p>
            <a:r>
              <a:rPr lang="en-US" dirty="0">
                <a:solidFill>
                  <a:srgbClr val="000089"/>
                </a:solidFill>
                <a:latin typeface="UbuntuMono-Regular"/>
              </a:rPr>
              <a:t>x </a:t>
            </a:r>
            <a:r>
              <a:rPr lang="en-US" dirty="0">
                <a:solidFill>
                  <a:srgbClr val="555555"/>
                </a:solidFill>
                <a:latin typeface="UbuntuMono-Regular"/>
              </a:rPr>
              <a:t>= </a:t>
            </a:r>
            <a:r>
              <a:rPr lang="en-US" dirty="0" err="1">
                <a:solidFill>
                  <a:srgbClr val="000089"/>
                </a:solidFill>
                <a:latin typeface="UbuntuMono-Regular"/>
              </a:rPr>
              <a:t>np</a:t>
            </a:r>
            <a:r>
              <a:rPr lang="en-US" dirty="0" err="1">
                <a:solidFill>
                  <a:srgbClr val="555555"/>
                </a:solidFill>
                <a:latin typeface="UbuntuMono-Regular"/>
              </a:rPr>
              <a:t>.</a:t>
            </a:r>
            <a:r>
              <a:rPr lang="en-US" dirty="0" err="1">
                <a:solidFill>
                  <a:srgbClr val="000089"/>
                </a:solidFill>
                <a:latin typeface="UbuntuMono-Regular"/>
              </a:rPr>
              <a:t>linspace</a:t>
            </a:r>
            <a:r>
              <a:rPr lang="en-US" dirty="0">
                <a:solidFill>
                  <a:srgbClr val="000000"/>
                </a:solidFill>
                <a:latin typeface="UbuntuMono-Regular"/>
              </a:rPr>
              <a:t>(</a:t>
            </a:r>
            <a:r>
              <a:rPr lang="en-US" dirty="0">
                <a:solidFill>
                  <a:srgbClr val="FF6600"/>
                </a:solidFill>
                <a:latin typeface="UbuntuMono-Regular"/>
              </a:rPr>
              <a:t>0</a:t>
            </a:r>
            <a:r>
              <a:rPr lang="en-US" dirty="0">
                <a:solidFill>
                  <a:srgbClr val="000000"/>
                </a:solidFill>
                <a:latin typeface="UbuntuMono-Regular"/>
              </a:rPr>
              <a:t>, </a:t>
            </a:r>
            <a:r>
              <a:rPr lang="en-US" dirty="0">
                <a:solidFill>
                  <a:srgbClr val="FF6600"/>
                </a:solidFill>
                <a:latin typeface="UbuntuMono-Regular"/>
              </a:rPr>
              <a:t>10</a:t>
            </a:r>
            <a:r>
              <a:rPr lang="en-US" dirty="0">
                <a:solidFill>
                  <a:srgbClr val="000000"/>
                </a:solidFill>
                <a:latin typeface="UbuntuMono-Regular"/>
              </a:rPr>
              <a:t>, </a:t>
            </a:r>
            <a:r>
              <a:rPr lang="en-US" dirty="0">
                <a:solidFill>
                  <a:srgbClr val="FF6600"/>
                </a:solidFill>
                <a:latin typeface="UbuntuMono-Regular"/>
              </a:rPr>
              <a:t>1000</a:t>
            </a:r>
            <a:r>
              <a:rPr lang="en-US" dirty="0">
                <a:solidFill>
                  <a:srgbClr val="000000"/>
                </a:solidFill>
                <a:latin typeface="UbuntuMono-Regular"/>
              </a:rPr>
              <a:t>)</a:t>
            </a:r>
          </a:p>
          <a:p>
            <a:r>
              <a:rPr lang="en-US" dirty="0" err="1">
                <a:solidFill>
                  <a:srgbClr val="000089"/>
                </a:solidFill>
                <a:latin typeface="UbuntuMono-Regular"/>
              </a:rPr>
              <a:t>ax</a:t>
            </a:r>
            <a:r>
              <a:rPr lang="en-US" dirty="0" err="1">
                <a:solidFill>
                  <a:srgbClr val="555555"/>
                </a:solidFill>
                <a:latin typeface="UbuntuMono-Regular"/>
              </a:rPr>
              <a:t>.</a:t>
            </a:r>
            <a:r>
              <a:rPr lang="en-US" dirty="0" err="1">
                <a:solidFill>
                  <a:srgbClr val="000089"/>
                </a:solidFill>
                <a:latin typeface="UbuntuMono-Regular"/>
              </a:rPr>
              <a:t>plot</a:t>
            </a:r>
            <a:r>
              <a:rPr lang="en-US" dirty="0">
                <a:solidFill>
                  <a:srgbClr val="000000"/>
                </a:solidFill>
                <a:latin typeface="UbuntuMono-Regular"/>
              </a:rPr>
              <a:t>(</a:t>
            </a:r>
            <a:r>
              <a:rPr lang="en-US" dirty="0">
                <a:solidFill>
                  <a:srgbClr val="000089"/>
                </a:solidFill>
                <a:latin typeface="UbuntuMono-Regular"/>
              </a:rPr>
              <a:t>x</a:t>
            </a:r>
            <a:r>
              <a:rPr lang="en-US" dirty="0">
                <a:solidFill>
                  <a:srgbClr val="000000"/>
                </a:solidFill>
                <a:latin typeface="UbuntuMono-Regular"/>
              </a:rPr>
              <a:t>, </a:t>
            </a:r>
            <a:r>
              <a:rPr lang="en-US" dirty="0" err="1">
                <a:solidFill>
                  <a:srgbClr val="000089"/>
                </a:solidFill>
                <a:latin typeface="UbuntuMono-Regular"/>
              </a:rPr>
              <a:t>np</a:t>
            </a:r>
            <a:r>
              <a:rPr lang="en-US" dirty="0" err="1">
                <a:solidFill>
                  <a:srgbClr val="555555"/>
                </a:solidFill>
                <a:latin typeface="UbuntuMono-Regular"/>
              </a:rPr>
              <a:t>.</a:t>
            </a:r>
            <a:r>
              <a:rPr lang="en-US" dirty="0" err="1">
                <a:solidFill>
                  <a:srgbClr val="000089"/>
                </a:solidFill>
                <a:latin typeface="UbuntuMono-Regular"/>
              </a:rPr>
              <a:t>sin</a:t>
            </a:r>
            <a:r>
              <a:rPr lang="en-US" dirty="0">
                <a:solidFill>
                  <a:srgbClr val="000000"/>
                </a:solidFill>
                <a:latin typeface="UbuntuMono-Regular"/>
              </a:rPr>
              <a:t>(</a:t>
            </a:r>
            <a:r>
              <a:rPr lang="en-US" dirty="0">
                <a:solidFill>
                  <a:srgbClr val="000089"/>
                </a:solidFill>
                <a:latin typeface="UbuntuMono-Regular"/>
              </a:rPr>
              <a:t>x</a:t>
            </a:r>
            <a:r>
              <a:rPr lang="en-US" dirty="0">
                <a:solidFill>
                  <a:srgbClr val="000000"/>
                </a:solidFill>
                <a:latin typeface="UbuntuMono-Regular"/>
              </a:rPr>
              <a:t>));</a:t>
            </a:r>
            <a:endParaRPr lang="en-US" dirty="0"/>
          </a:p>
        </p:txBody>
      </p:sp>
      <p:sp>
        <p:nvSpPr>
          <p:cNvPr id="6" name="Rectangle 5">
            <a:extLst>
              <a:ext uri="{FF2B5EF4-FFF2-40B4-BE49-F238E27FC236}">
                <a16:creationId xmlns:a16="http://schemas.microsoft.com/office/drawing/2014/main" id="{4AEF15C0-3CAB-4275-8226-C4E8E89D8710}"/>
              </a:ext>
            </a:extLst>
          </p:cNvPr>
          <p:cNvSpPr/>
          <p:nvPr/>
        </p:nvSpPr>
        <p:spPr>
          <a:xfrm>
            <a:off x="1348740" y="4088479"/>
            <a:ext cx="6096000" cy="1200329"/>
          </a:xfrm>
          <a:prstGeom prst="rect">
            <a:avLst/>
          </a:prstGeom>
        </p:spPr>
        <p:txBody>
          <a:bodyPr>
            <a:spAutoFit/>
          </a:bodyPr>
          <a:lstStyle/>
          <a:p>
            <a:r>
              <a:rPr lang="en-US" dirty="0" err="1">
                <a:solidFill>
                  <a:srgbClr val="000089"/>
                </a:solidFill>
                <a:latin typeface="UbuntuMono-Regular"/>
              </a:rPr>
              <a:t>plt</a:t>
            </a:r>
            <a:r>
              <a:rPr lang="en-US" dirty="0" err="1">
                <a:solidFill>
                  <a:srgbClr val="555555"/>
                </a:solidFill>
                <a:latin typeface="UbuntuMono-Regular"/>
              </a:rPr>
              <a:t>.</a:t>
            </a:r>
            <a:r>
              <a:rPr lang="en-US" dirty="0" err="1">
                <a:solidFill>
                  <a:srgbClr val="000089"/>
                </a:solidFill>
                <a:latin typeface="UbuntuMono-Regular"/>
              </a:rPr>
              <a:t>plot</a:t>
            </a:r>
            <a:r>
              <a:rPr lang="en-US" dirty="0">
                <a:solidFill>
                  <a:srgbClr val="000000"/>
                </a:solidFill>
                <a:latin typeface="UbuntuMono-Regular"/>
              </a:rPr>
              <a:t>(</a:t>
            </a:r>
            <a:r>
              <a:rPr lang="en-US" dirty="0">
                <a:solidFill>
                  <a:srgbClr val="000089"/>
                </a:solidFill>
                <a:latin typeface="UbuntuMono-Regular"/>
              </a:rPr>
              <a:t>x</a:t>
            </a:r>
            <a:r>
              <a:rPr lang="en-US" dirty="0">
                <a:solidFill>
                  <a:srgbClr val="000000"/>
                </a:solidFill>
                <a:latin typeface="UbuntuMono-Regular"/>
              </a:rPr>
              <a:t>, </a:t>
            </a:r>
            <a:r>
              <a:rPr lang="en-US" dirty="0">
                <a:solidFill>
                  <a:srgbClr val="000089"/>
                </a:solidFill>
                <a:latin typeface="UbuntuMono-Regular"/>
              </a:rPr>
              <a:t>x </a:t>
            </a:r>
            <a:r>
              <a:rPr lang="en-US" dirty="0">
                <a:solidFill>
                  <a:srgbClr val="555555"/>
                </a:solidFill>
                <a:latin typeface="UbuntuMono-Regular"/>
              </a:rPr>
              <a:t>+ </a:t>
            </a:r>
            <a:r>
              <a:rPr lang="en-US" dirty="0">
                <a:solidFill>
                  <a:srgbClr val="FF6600"/>
                </a:solidFill>
                <a:latin typeface="UbuntuMono-Regular"/>
              </a:rPr>
              <a:t>0</a:t>
            </a:r>
            <a:r>
              <a:rPr lang="en-US" dirty="0">
                <a:solidFill>
                  <a:srgbClr val="000000"/>
                </a:solidFill>
                <a:latin typeface="UbuntuMono-Regular"/>
              </a:rPr>
              <a:t>, </a:t>
            </a:r>
            <a:r>
              <a:rPr lang="en-US" dirty="0">
                <a:solidFill>
                  <a:srgbClr val="CD3300"/>
                </a:solidFill>
                <a:latin typeface="UbuntuMono-Regular"/>
              </a:rPr>
              <a:t>'-g'</a:t>
            </a:r>
            <a:r>
              <a:rPr lang="en-US" dirty="0">
                <a:solidFill>
                  <a:srgbClr val="000000"/>
                </a:solidFill>
                <a:latin typeface="UbuntuMono-Regular"/>
              </a:rPr>
              <a:t>) </a:t>
            </a:r>
            <a:r>
              <a:rPr lang="en-US" i="1" dirty="0">
                <a:solidFill>
                  <a:srgbClr val="35586C"/>
                </a:solidFill>
                <a:latin typeface="UbuntuMono-Italic"/>
              </a:rPr>
              <a:t># solid green</a:t>
            </a:r>
          </a:p>
          <a:p>
            <a:r>
              <a:rPr lang="en-US" dirty="0" err="1">
                <a:solidFill>
                  <a:srgbClr val="000089"/>
                </a:solidFill>
                <a:latin typeface="UbuntuMono-Regular"/>
              </a:rPr>
              <a:t>plt</a:t>
            </a:r>
            <a:r>
              <a:rPr lang="en-US" dirty="0" err="1">
                <a:solidFill>
                  <a:srgbClr val="555555"/>
                </a:solidFill>
                <a:latin typeface="UbuntuMono-Regular"/>
              </a:rPr>
              <a:t>.</a:t>
            </a:r>
            <a:r>
              <a:rPr lang="en-US" dirty="0" err="1">
                <a:solidFill>
                  <a:srgbClr val="000089"/>
                </a:solidFill>
                <a:latin typeface="UbuntuMono-Regular"/>
              </a:rPr>
              <a:t>plot</a:t>
            </a:r>
            <a:r>
              <a:rPr lang="en-US" dirty="0">
                <a:solidFill>
                  <a:srgbClr val="000000"/>
                </a:solidFill>
                <a:latin typeface="UbuntuMono-Regular"/>
              </a:rPr>
              <a:t>(</a:t>
            </a:r>
            <a:r>
              <a:rPr lang="en-US" dirty="0">
                <a:solidFill>
                  <a:srgbClr val="000089"/>
                </a:solidFill>
                <a:latin typeface="UbuntuMono-Regular"/>
              </a:rPr>
              <a:t>x</a:t>
            </a:r>
            <a:r>
              <a:rPr lang="en-US" dirty="0">
                <a:solidFill>
                  <a:srgbClr val="000000"/>
                </a:solidFill>
                <a:latin typeface="UbuntuMono-Regular"/>
              </a:rPr>
              <a:t>, </a:t>
            </a:r>
            <a:r>
              <a:rPr lang="en-US" dirty="0">
                <a:solidFill>
                  <a:srgbClr val="000089"/>
                </a:solidFill>
                <a:latin typeface="UbuntuMono-Regular"/>
              </a:rPr>
              <a:t>x </a:t>
            </a:r>
            <a:r>
              <a:rPr lang="en-US" dirty="0">
                <a:solidFill>
                  <a:srgbClr val="555555"/>
                </a:solidFill>
                <a:latin typeface="UbuntuMono-Regular"/>
              </a:rPr>
              <a:t>+ </a:t>
            </a:r>
            <a:r>
              <a:rPr lang="en-US" dirty="0">
                <a:solidFill>
                  <a:srgbClr val="FF6600"/>
                </a:solidFill>
                <a:latin typeface="UbuntuMono-Regular"/>
              </a:rPr>
              <a:t>1</a:t>
            </a:r>
            <a:r>
              <a:rPr lang="en-US" dirty="0">
                <a:solidFill>
                  <a:srgbClr val="000000"/>
                </a:solidFill>
                <a:latin typeface="UbuntuMono-Regular"/>
              </a:rPr>
              <a:t>, </a:t>
            </a:r>
            <a:r>
              <a:rPr lang="en-US" dirty="0">
                <a:solidFill>
                  <a:srgbClr val="CD3300"/>
                </a:solidFill>
                <a:latin typeface="UbuntuMono-Regular"/>
              </a:rPr>
              <a:t>'--c'</a:t>
            </a:r>
            <a:r>
              <a:rPr lang="en-US" dirty="0">
                <a:solidFill>
                  <a:srgbClr val="000000"/>
                </a:solidFill>
                <a:latin typeface="UbuntuMono-Regular"/>
              </a:rPr>
              <a:t>) </a:t>
            </a:r>
            <a:r>
              <a:rPr lang="en-US" i="1" dirty="0">
                <a:solidFill>
                  <a:srgbClr val="35586C"/>
                </a:solidFill>
                <a:latin typeface="UbuntuMono-Italic"/>
              </a:rPr>
              <a:t># dashed cyan</a:t>
            </a:r>
          </a:p>
          <a:p>
            <a:r>
              <a:rPr lang="en-US" dirty="0" err="1">
                <a:solidFill>
                  <a:srgbClr val="000089"/>
                </a:solidFill>
                <a:latin typeface="UbuntuMono-Regular"/>
              </a:rPr>
              <a:t>plt</a:t>
            </a:r>
            <a:r>
              <a:rPr lang="en-US" dirty="0" err="1">
                <a:solidFill>
                  <a:srgbClr val="555555"/>
                </a:solidFill>
                <a:latin typeface="UbuntuMono-Regular"/>
              </a:rPr>
              <a:t>.</a:t>
            </a:r>
            <a:r>
              <a:rPr lang="en-US" dirty="0" err="1">
                <a:solidFill>
                  <a:srgbClr val="000089"/>
                </a:solidFill>
                <a:latin typeface="UbuntuMono-Regular"/>
              </a:rPr>
              <a:t>plot</a:t>
            </a:r>
            <a:r>
              <a:rPr lang="en-US" dirty="0">
                <a:solidFill>
                  <a:srgbClr val="000000"/>
                </a:solidFill>
                <a:latin typeface="UbuntuMono-Regular"/>
              </a:rPr>
              <a:t>(</a:t>
            </a:r>
            <a:r>
              <a:rPr lang="en-US" dirty="0">
                <a:solidFill>
                  <a:srgbClr val="000089"/>
                </a:solidFill>
                <a:latin typeface="UbuntuMono-Regular"/>
              </a:rPr>
              <a:t>x</a:t>
            </a:r>
            <a:r>
              <a:rPr lang="en-US" dirty="0">
                <a:solidFill>
                  <a:srgbClr val="000000"/>
                </a:solidFill>
                <a:latin typeface="UbuntuMono-Regular"/>
              </a:rPr>
              <a:t>, </a:t>
            </a:r>
            <a:r>
              <a:rPr lang="en-US" dirty="0">
                <a:solidFill>
                  <a:srgbClr val="000089"/>
                </a:solidFill>
                <a:latin typeface="UbuntuMono-Regular"/>
              </a:rPr>
              <a:t>x </a:t>
            </a:r>
            <a:r>
              <a:rPr lang="en-US" dirty="0">
                <a:solidFill>
                  <a:srgbClr val="555555"/>
                </a:solidFill>
                <a:latin typeface="UbuntuMono-Regular"/>
              </a:rPr>
              <a:t>+ </a:t>
            </a:r>
            <a:r>
              <a:rPr lang="en-US" dirty="0">
                <a:solidFill>
                  <a:srgbClr val="FF6600"/>
                </a:solidFill>
                <a:latin typeface="UbuntuMono-Regular"/>
              </a:rPr>
              <a:t>2</a:t>
            </a:r>
            <a:r>
              <a:rPr lang="en-US" dirty="0">
                <a:solidFill>
                  <a:srgbClr val="000000"/>
                </a:solidFill>
                <a:latin typeface="UbuntuMono-Regular"/>
              </a:rPr>
              <a:t>, </a:t>
            </a:r>
            <a:r>
              <a:rPr lang="en-US" dirty="0">
                <a:solidFill>
                  <a:srgbClr val="CD3300"/>
                </a:solidFill>
                <a:latin typeface="UbuntuMono-Regular"/>
              </a:rPr>
              <a:t>'-.k'</a:t>
            </a:r>
            <a:r>
              <a:rPr lang="en-US" dirty="0">
                <a:solidFill>
                  <a:srgbClr val="000000"/>
                </a:solidFill>
                <a:latin typeface="UbuntuMono-Regular"/>
              </a:rPr>
              <a:t>) </a:t>
            </a:r>
            <a:r>
              <a:rPr lang="en-US" i="1" dirty="0">
                <a:solidFill>
                  <a:srgbClr val="35586C"/>
                </a:solidFill>
                <a:latin typeface="UbuntuMono-Italic"/>
              </a:rPr>
              <a:t># </a:t>
            </a:r>
            <a:r>
              <a:rPr lang="en-US" i="1" dirty="0" err="1">
                <a:solidFill>
                  <a:srgbClr val="35586C"/>
                </a:solidFill>
                <a:latin typeface="UbuntuMono-Italic"/>
              </a:rPr>
              <a:t>dashdot</a:t>
            </a:r>
            <a:r>
              <a:rPr lang="en-US" i="1" dirty="0">
                <a:solidFill>
                  <a:srgbClr val="35586C"/>
                </a:solidFill>
                <a:latin typeface="UbuntuMono-Italic"/>
              </a:rPr>
              <a:t> black</a:t>
            </a:r>
          </a:p>
          <a:p>
            <a:r>
              <a:rPr lang="en-US" dirty="0" err="1">
                <a:solidFill>
                  <a:srgbClr val="000089"/>
                </a:solidFill>
                <a:latin typeface="UbuntuMono-Regular"/>
              </a:rPr>
              <a:t>plt</a:t>
            </a:r>
            <a:r>
              <a:rPr lang="en-US" dirty="0" err="1">
                <a:solidFill>
                  <a:srgbClr val="555555"/>
                </a:solidFill>
                <a:latin typeface="UbuntuMono-Regular"/>
              </a:rPr>
              <a:t>.</a:t>
            </a:r>
            <a:r>
              <a:rPr lang="en-US" dirty="0" err="1">
                <a:solidFill>
                  <a:srgbClr val="000089"/>
                </a:solidFill>
                <a:latin typeface="UbuntuMono-Regular"/>
              </a:rPr>
              <a:t>plot</a:t>
            </a:r>
            <a:r>
              <a:rPr lang="en-US" dirty="0">
                <a:solidFill>
                  <a:srgbClr val="000000"/>
                </a:solidFill>
                <a:latin typeface="UbuntuMono-Regular"/>
              </a:rPr>
              <a:t>(</a:t>
            </a:r>
            <a:r>
              <a:rPr lang="en-US" dirty="0">
                <a:solidFill>
                  <a:srgbClr val="000089"/>
                </a:solidFill>
                <a:latin typeface="UbuntuMono-Regular"/>
              </a:rPr>
              <a:t>x</a:t>
            </a:r>
            <a:r>
              <a:rPr lang="en-US" dirty="0">
                <a:solidFill>
                  <a:srgbClr val="000000"/>
                </a:solidFill>
                <a:latin typeface="UbuntuMono-Regular"/>
              </a:rPr>
              <a:t>, </a:t>
            </a:r>
            <a:r>
              <a:rPr lang="en-US" dirty="0">
                <a:solidFill>
                  <a:srgbClr val="000089"/>
                </a:solidFill>
                <a:latin typeface="UbuntuMono-Regular"/>
              </a:rPr>
              <a:t>x </a:t>
            </a:r>
            <a:r>
              <a:rPr lang="en-US" dirty="0">
                <a:solidFill>
                  <a:srgbClr val="555555"/>
                </a:solidFill>
                <a:latin typeface="UbuntuMono-Regular"/>
              </a:rPr>
              <a:t>+ </a:t>
            </a:r>
            <a:r>
              <a:rPr lang="en-US" dirty="0">
                <a:solidFill>
                  <a:srgbClr val="FF6600"/>
                </a:solidFill>
                <a:latin typeface="UbuntuMono-Regular"/>
              </a:rPr>
              <a:t>3</a:t>
            </a:r>
            <a:r>
              <a:rPr lang="en-US" dirty="0">
                <a:solidFill>
                  <a:srgbClr val="000000"/>
                </a:solidFill>
                <a:latin typeface="UbuntuMono-Regular"/>
              </a:rPr>
              <a:t>, </a:t>
            </a:r>
            <a:r>
              <a:rPr lang="en-US" dirty="0">
                <a:solidFill>
                  <a:srgbClr val="CD3300"/>
                </a:solidFill>
                <a:latin typeface="UbuntuMono-Regular"/>
              </a:rPr>
              <a:t>':r'</a:t>
            </a:r>
            <a:r>
              <a:rPr lang="en-US" dirty="0">
                <a:solidFill>
                  <a:srgbClr val="000000"/>
                </a:solidFill>
                <a:latin typeface="UbuntuMono-Regular"/>
              </a:rPr>
              <a:t>); </a:t>
            </a:r>
            <a:r>
              <a:rPr lang="en-US" i="1" dirty="0">
                <a:solidFill>
                  <a:srgbClr val="35586C"/>
                </a:solidFill>
                <a:latin typeface="UbuntuMono-Italic"/>
              </a:rPr>
              <a:t># dotted red</a:t>
            </a:r>
            <a:endParaRPr lang="en-US" dirty="0"/>
          </a:p>
        </p:txBody>
      </p:sp>
      <p:sp>
        <p:nvSpPr>
          <p:cNvPr id="7" name="Rectangle 6">
            <a:extLst>
              <a:ext uri="{FF2B5EF4-FFF2-40B4-BE49-F238E27FC236}">
                <a16:creationId xmlns:a16="http://schemas.microsoft.com/office/drawing/2014/main" id="{5EF9C192-858A-49D8-99E6-6C4BD4CF18E8}"/>
              </a:ext>
            </a:extLst>
          </p:cNvPr>
          <p:cNvSpPr/>
          <p:nvPr/>
        </p:nvSpPr>
        <p:spPr>
          <a:xfrm>
            <a:off x="5311140" y="2843685"/>
            <a:ext cx="6880860" cy="923330"/>
          </a:xfrm>
          <a:prstGeom prst="rect">
            <a:avLst/>
          </a:prstGeom>
        </p:spPr>
        <p:txBody>
          <a:bodyPr wrap="square">
            <a:spAutoFit/>
          </a:bodyPr>
          <a:lstStyle/>
          <a:p>
            <a:r>
              <a:rPr lang="en-US" dirty="0" err="1">
                <a:solidFill>
                  <a:srgbClr val="000089"/>
                </a:solidFill>
                <a:latin typeface="UbuntuMono-Regular"/>
              </a:rPr>
              <a:t>plt</a:t>
            </a:r>
            <a:r>
              <a:rPr lang="en-US" dirty="0" err="1">
                <a:solidFill>
                  <a:srgbClr val="555555"/>
                </a:solidFill>
                <a:latin typeface="UbuntuMono-Regular"/>
              </a:rPr>
              <a:t>.</a:t>
            </a:r>
            <a:r>
              <a:rPr lang="en-US" dirty="0" err="1">
                <a:solidFill>
                  <a:srgbClr val="000089"/>
                </a:solidFill>
                <a:latin typeface="UbuntuMono-Regular"/>
              </a:rPr>
              <a:t>plot</a:t>
            </a:r>
            <a:r>
              <a:rPr lang="en-US" dirty="0">
                <a:solidFill>
                  <a:srgbClr val="000000"/>
                </a:solidFill>
                <a:latin typeface="UbuntuMono-Regular"/>
              </a:rPr>
              <a:t>(</a:t>
            </a:r>
            <a:r>
              <a:rPr lang="en-US" dirty="0">
                <a:solidFill>
                  <a:srgbClr val="000089"/>
                </a:solidFill>
                <a:latin typeface="UbuntuMono-Regular"/>
              </a:rPr>
              <a:t>x</a:t>
            </a:r>
            <a:r>
              <a:rPr lang="en-US" dirty="0">
                <a:solidFill>
                  <a:srgbClr val="000000"/>
                </a:solidFill>
                <a:latin typeface="UbuntuMono-Regular"/>
              </a:rPr>
              <a:t>, </a:t>
            </a:r>
            <a:r>
              <a:rPr lang="en-US" dirty="0" err="1">
                <a:solidFill>
                  <a:srgbClr val="000089"/>
                </a:solidFill>
                <a:latin typeface="UbuntuMono-Regular"/>
              </a:rPr>
              <a:t>np</a:t>
            </a:r>
            <a:r>
              <a:rPr lang="en-US" dirty="0" err="1">
                <a:solidFill>
                  <a:srgbClr val="555555"/>
                </a:solidFill>
                <a:latin typeface="UbuntuMono-Regular"/>
              </a:rPr>
              <a:t>.</a:t>
            </a:r>
            <a:r>
              <a:rPr lang="en-US" dirty="0" err="1">
                <a:solidFill>
                  <a:srgbClr val="000089"/>
                </a:solidFill>
                <a:latin typeface="UbuntuMono-Regular"/>
              </a:rPr>
              <a:t>sin</a:t>
            </a:r>
            <a:r>
              <a:rPr lang="en-US" dirty="0">
                <a:solidFill>
                  <a:srgbClr val="000000"/>
                </a:solidFill>
                <a:latin typeface="UbuntuMono-Regular"/>
              </a:rPr>
              <a:t>(</a:t>
            </a:r>
            <a:r>
              <a:rPr lang="en-US" dirty="0">
                <a:solidFill>
                  <a:srgbClr val="000089"/>
                </a:solidFill>
                <a:latin typeface="UbuntuMono-Regular"/>
              </a:rPr>
              <a:t>x </a:t>
            </a:r>
            <a:r>
              <a:rPr lang="en-US" dirty="0">
                <a:solidFill>
                  <a:srgbClr val="555555"/>
                </a:solidFill>
                <a:latin typeface="UbuntuMono-Regular"/>
              </a:rPr>
              <a:t>- </a:t>
            </a:r>
            <a:r>
              <a:rPr lang="en-US" dirty="0">
                <a:solidFill>
                  <a:srgbClr val="FF6600"/>
                </a:solidFill>
                <a:latin typeface="UbuntuMono-Regular"/>
              </a:rPr>
              <a:t>0</a:t>
            </a:r>
            <a:r>
              <a:rPr lang="en-US" dirty="0">
                <a:solidFill>
                  <a:srgbClr val="000000"/>
                </a:solidFill>
                <a:latin typeface="UbuntuMono-Regular"/>
              </a:rPr>
              <a:t>), </a:t>
            </a:r>
            <a:r>
              <a:rPr lang="en-US" dirty="0">
                <a:solidFill>
                  <a:srgbClr val="000089"/>
                </a:solidFill>
                <a:latin typeface="UbuntuMono-Regular"/>
              </a:rPr>
              <a:t>color</a:t>
            </a:r>
            <a:r>
              <a:rPr lang="en-US" dirty="0">
                <a:solidFill>
                  <a:srgbClr val="555555"/>
                </a:solidFill>
                <a:latin typeface="UbuntuMono-Regular"/>
              </a:rPr>
              <a:t>=</a:t>
            </a:r>
            <a:r>
              <a:rPr lang="en-US" dirty="0">
                <a:solidFill>
                  <a:srgbClr val="CD3300"/>
                </a:solidFill>
                <a:latin typeface="UbuntuMono-Regular"/>
              </a:rPr>
              <a:t>'blue’</a:t>
            </a:r>
            <a:r>
              <a:rPr lang="en-US" dirty="0">
                <a:solidFill>
                  <a:srgbClr val="000000"/>
                </a:solidFill>
                <a:latin typeface="UbuntuMono-Regular"/>
              </a:rPr>
              <a:t>) </a:t>
            </a:r>
          </a:p>
          <a:p>
            <a:r>
              <a:rPr lang="en-US" dirty="0" err="1">
                <a:solidFill>
                  <a:srgbClr val="000089"/>
                </a:solidFill>
                <a:latin typeface="UbuntuMono-Regular"/>
              </a:rPr>
              <a:t>plt</a:t>
            </a:r>
            <a:r>
              <a:rPr lang="en-US" dirty="0" err="1">
                <a:solidFill>
                  <a:srgbClr val="555555"/>
                </a:solidFill>
                <a:latin typeface="UbuntuMono-Regular"/>
              </a:rPr>
              <a:t>.</a:t>
            </a:r>
            <a:r>
              <a:rPr lang="en-US" dirty="0" err="1">
                <a:solidFill>
                  <a:srgbClr val="000089"/>
                </a:solidFill>
                <a:latin typeface="UbuntuMono-Regular"/>
              </a:rPr>
              <a:t>plot</a:t>
            </a:r>
            <a:r>
              <a:rPr lang="en-US" dirty="0">
                <a:solidFill>
                  <a:srgbClr val="000000"/>
                </a:solidFill>
                <a:latin typeface="UbuntuMono-Regular"/>
              </a:rPr>
              <a:t>(</a:t>
            </a:r>
            <a:r>
              <a:rPr lang="en-US" dirty="0">
                <a:solidFill>
                  <a:srgbClr val="000089"/>
                </a:solidFill>
                <a:latin typeface="UbuntuMono-Regular"/>
              </a:rPr>
              <a:t>x</a:t>
            </a:r>
            <a:r>
              <a:rPr lang="en-US" dirty="0">
                <a:solidFill>
                  <a:srgbClr val="000000"/>
                </a:solidFill>
                <a:latin typeface="UbuntuMono-Regular"/>
              </a:rPr>
              <a:t>, </a:t>
            </a:r>
            <a:r>
              <a:rPr lang="en-US" dirty="0" err="1">
                <a:solidFill>
                  <a:srgbClr val="000089"/>
                </a:solidFill>
                <a:latin typeface="UbuntuMono-Regular"/>
              </a:rPr>
              <a:t>np</a:t>
            </a:r>
            <a:r>
              <a:rPr lang="en-US" dirty="0" err="1">
                <a:solidFill>
                  <a:srgbClr val="555555"/>
                </a:solidFill>
                <a:latin typeface="UbuntuMono-Regular"/>
              </a:rPr>
              <a:t>.</a:t>
            </a:r>
            <a:r>
              <a:rPr lang="en-US" dirty="0" err="1">
                <a:solidFill>
                  <a:srgbClr val="000089"/>
                </a:solidFill>
                <a:latin typeface="UbuntuMono-Regular"/>
              </a:rPr>
              <a:t>sin</a:t>
            </a:r>
            <a:r>
              <a:rPr lang="en-US" dirty="0">
                <a:solidFill>
                  <a:srgbClr val="000000"/>
                </a:solidFill>
                <a:latin typeface="UbuntuMono-Regular"/>
              </a:rPr>
              <a:t>(</a:t>
            </a:r>
            <a:r>
              <a:rPr lang="en-US" dirty="0">
                <a:solidFill>
                  <a:srgbClr val="000089"/>
                </a:solidFill>
                <a:latin typeface="UbuntuMono-Regular"/>
              </a:rPr>
              <a:t>x </a:t>
            </a:r>
            <a:r>
              <a:rPr lang="en-US" dirty="0">
                <a:solidFill>
                  <a:srgbClr val="555555"/>
                </a:solidFill>
                <a:latin typeface="UbuntuMono-Regular"/>
              </a:rPr>
              <a:t>- </a:t>
            </a:r>
            <a:r>
              <a:rPr lang="en-US" dirty="0">
                <a:solidFill>
                  <a:srgbClr val="FF6600"/>
                </a:solidFill>
                <a:latin typeface="UbuntuMono-Regular"/>
              </a:rPr>
              <a:t>1</a:t>
            </a:r>
            <a:r>
              <a:rPr lang="en-US" dirty="0">
                <a:solidFill>
                  <a:srgbClr val="000000"/>
                </a:solidFill>
                <a:latin typeface="UbuntuMono-Regular"/>
              </a:rPr>
              <a:t>), </a:t>
            </a:r>
            <a:r>
              <a:rPr lang="en-US" dirty="0">
                <a:solidFill>
                  <a:srgbClr val="000089"/>
                </a:solidFill>
                <a:latin typeface="UbuntuMono-Regular"/>
              </a:rPr>
              <a:t>color</a:t>
            </a:r>
            <a:r>
              <a:rPr lang="en-US" dirty="0">
                <a:solidFill>
                  <a:srgbClr val="555555"/>
                </a:solidFill>
                <a:latin typeface="UbuntuMono-Regular"/>
              </a:rPr>
              <a:t>=</a:t>
            </a:r>
            <a:r>
              <a:rPr lang="en-US" dirty="0">
                <a:solidFill>
                  <a:srgbClr val="CD3300"/>
                </a:solidFill>
                <a:latin typeface="UbuntuMono-Regular"/>
              </a:rPr>
              <a:t>'g’</a:t>
            </a:r>
            <a:r>
              <a:rPr lang="en-US" dirty="0">
                <a:solidFill>
                  <a:srgbClr val="000000"/>
                </a:solidFill>
                <a:latin typeface="UbuntuMono-Regular"/>
              </a:rPr>
              <a:t>) </a:t>
            </a:r>
          </a:p>
          <a:p>
            <a:r>
              <a:rPr lang="en-US" dirty="0" err="1">
                <a:solidFill>
                  <a:srgbClr val="000089"/>
                </a:solidFill>
                <a:latin typeface="UbuntuMono-Regular"/>
              </a:rPr>
              <a:t>plt</a:t>
            </a:r>
            <a:r>
              <a:rPr lang="en-US" dirty="0" err="1">
                <a:solidFill>
                  <a:srgbClr val="555555"/>
                </a:solidFill>
                <a:latin typeface="UbuntuMono-Regular"/>
              </a:rPr>
              <a:t>.</a:t>
            </a:r>
            <a:r>
              <a:rPr lang="en-US" dirty="0" err="1">
                <a:solidFill>
                  <a:srgbClr val="000089"/>
                </a:solidFill>
                <a:latin typeface="UbuntuMono-Regular"/>
              </a:rPr>
              <a:t>plot</a:t>
            </a:r>
            <a:r>
              <a:rPr lang="en-US" dirty="0">
                <a:solidFill>
                  <a:srgbClr val="000000"/>
                </a:solidFill>
                <a:latin typeface="UbuntuMono-Regular"/>
              </a:rPr>
              <a:t>(</a:t>
            </a:r>
            <a:r>
              <a:rPr lang="en-US" dirty="0">
                <a:solidFill>
                  <a:srgbClr val="000089"/>
                </a:solidFill>
                <a:latin typeface="UbuntuMono-Regular"/>
              </a:rPr>
              <a:t>x</a:t>
            </a:r>
            <a:r>
              <a:rPr lang="en-US" dirty="0">
                <a:solidFill>
                  <a:srgbClr val="000000"/>
                </a:solidFill>
                <a:latin typeface="UbuntuMono-Regular"/>
              </a:rPr>
              <a:t>, </a:t>
            </a:r>
            <a:r>
              <a:rPr lang="en-US" dirty="0" err="1">
                <a:solidFill>
                  <a:srgbClr val="000089"/>
                </a:solidFill>
                <a:latin typeface="UbuntuMono-Regular"/>
              </a:rPr>
              <a:t>np</a:t>
            </a:r>
            <a:r>
              <a:rPr lang="en-US" dirty="0" err="1">
                <a:solidFill>
                  <a:srgbClr val="555555"/>
                </a:solidFill>
                <a:latin typeface="UbuntuMono-Regular"/>
              </a:rPr>
              <a:t>.</a:t>
            </a:r>
            <a:r>
              <a:rPr lang="en-US" dirty="0" err="1">
                <a:solidFill>
                  <a:srgbClr val="000089"/>
                </a:solidFill>
                <a:latin typeface="UbuntuMono-Regular"/>
              </a:rPr>
              <a:t>sin</a:t>
            </a:r>
            <a:r>
              <a:rPr lang="en-US" dirty="0">
                <a:solidFill>
                  <a:srgbClr val="000000"/>
                </a:solidFill>
                <a:latin typeface="UbuntuMono-Regular"/>
              </a:rPr>
              <a:t>(</a:t>
            </a:r>
            <a:r>
              <a:rPr lang="en-US" dirty="0">
                <a:solidFill>
                  <a:srgbClr val="000089"/>
                </a:solidFill>
                <a:latin typeface="UbuntuMono-Regular"/>
              </a:rPr>
              <a:t>x </a:t>
            </a:r>
            <a:r>
              <a:rPr lang="en-US" dirty="0">
                <a:solidFill>
                  <a:srgbClr val="555555"/>
                </a:solidFill>
                <a:latin typeface="UbuntuMono-Regular"/>
              </a:rPr>
              <a:t>- </a:t>
            </a:r>
            <a:r>
              <a:rPr lang="en-US" dirty="0">
                <a:solidFill>
                  <a:srgbClr val="FF6600"/>
                </a:solidFill>
                <a:latin typeface="UbuntuMono-Regular"/>
              </a:rPr>
              <a:t>2</a:t>
            </a:r>
            <a:r>
              <a:rPr lang="en-US" dirty="0">
                <a:solidFill>
                  <a:srgbClr val="000000"/>
                </a:solidFill>
                <a:latin typeface="UbuntuMono-Regular"/>
              </a:rPr>
              <a:t>), </a:t>
            </a:r>
            <a:r>
              <a:rPr lang="en-US" dirty="0">
                <a:solidFill>
                  <a:srgbClr val="000089"/>
                </a:solidFill>
                <a:latin typeface="UbuntuMono-Regular"/>
              </a:rPr>
              <a:t>color</a:t>
            </a:r>
            <a:r>
              <a:rPr lang="en-US" dirty="0">
                <a:solidFill>
                  <a:srgbClr val="555555"/>
                </a:solidFill>
                <a:latin typeface="UbuntuMono-Regular"/>
              </a:rPr>
              <a:t>=</a:t>
            </a:r>
            <a:r>
              <a:rPr lang="en-US" dirty="0">
                <a:solidFill>
                  <a:srgbClr val="CD3300"/>
                </a:solidFill>
                <a:latin typeface="UbuntuMono-Regular"/>
              </a:rPr>
              <a:t>‘r’</a:t>
            </a:r>
            <a:r>
              <a:rPr lang="en-US" dirty="0">
                <a:solidFill>
                  <a:srgbClr val="000000"/>
                </a:solidFill>
                <a:latin typeface="UbuntuMono-Regular"/>
              </a:rPr>
              <a:t>) </a:t>
            </a:r>
          </a:p>
        </p:txBody>
      </p:sp>
    </p:spTree>
    <p:extLst>
      <p:ext uri="{BB962C8B-B14F-4D97-AF65-F5344CB8AC3E}">
        <p14:creationId xmlns:p14="http://schemas.microsoft.com/office/powerpoint/2010/main" val="2478315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8800FBA-2C65-4147-9874-6D0E2722913E}"/>
              </a:ext>
            </a:extLst>
          </p:cNvPr>
          <p:cNvSpPr>
            <a:spLocks noGrp="1"/>
          </p:cNvSpPr>
          <p:nvPr>
            <p:ph type="title"/>
          </p:nvPr>
        </p:nvSpPr>
        <p:spPr>
          <a:xfrm>
            <a:off x="1231134" y="218114"/>
            <a:ext cx="9729732" cy="696377"/>
          </a:xfrm>
        </p:spPr>
        <p:txBody>
          <a:bodyPr>
            <a:normAutofit/>
          </a:bodyPr>
          <a:lstStyle/>
          <a:p>
            <a:r>
              <a:rPr lang="en-US" sz="4000" dirty="0"/>
              <a:t>Launch </a:t>
            </a:r>
            <a:r>
              <a:rPr lang="en-US" sz="4000" dirty="0" err="1"/>
              <a:t>Jupyter</a:t>
            </a:r>
            <a:endParaRPr lang="en-US" sz="4000" dirty="0"/>
          </a:p>
        </p:txBody>
      </p:sp>
      <p:pic>
        <p:nvPicPr>
          <p:cNvPr id="6" name="Picture 5">
            <a:extLst>
              <a:ext uri="{FF2B5EF4-FFF2-40B4-BE49-F238E27FC236}">
                <a16:creationId xmlns:a16="http://schemas.microsoft.com/office/drawing/2014/main" id="{62B29C87-C40D-4650-8E99-AD6DBC6C1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392" y="922880"/>
            <a:ext cx="7986320" cy="5892568"/>
          </a:xfrm>
          <a:prstGeom prst="rect">
            <a:avLst/>
          </a:prstGeom>
        </p:spPr>
      </p:pic>
      <p:pic>
        <p:nvPicPr>
          <p:cNvPr id="4" name="Picture 3">
            <a:extLst>
              <a:ext uri="{FF2B5EF4-FFF2-40B4-BE49-F238E27FC236}">
                <a16:creationId xmlns:a16="http://schemas.microsoft.com/office/drawing/2014/main" id="{DB2C7895-CCBB-4BE2-965E-D817DF0D8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extLst>
      <p:ext uri="{BB962C8B-B14F-4D97-AF65-F5344CB8AC3E}">
        <p14:creationId xmlns:p14="http://schemas.microsoft.com/office/powerpoint/2010/main" val="262803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8800FBA-2C65-4147-9874-6D0E2722913E}"/>
              </a:ext>
            </a:extLst>
          </p:cNvPr>
          <p:cNvSpPr>
            <a:spLocks noGrp="1"/>
          </p:cNvSpPr>
          <p:nvPr>
            <p:ph type="title"/>
          </p:nvPr>
        </p:nvSpPr>
        <p:spPr>
          <a:xfrm>
            <a:off x="1231134" y="218114"/>
            <a:ext cx="9729732" cy="696377"/>
          </a:xfrm>
        </p:spPr>
        <p:txBody>
          <a:bodyPr>
            <a:normAutofit/>
          </a:bodyPr>
          <a:lstStyle/>
          <a:p>
            <a:r>
              <a:rPr lang="en-US" sz="4000" dirty="0"/>
              <a:t>Launch </a:t>
            </a:r>
            <a:r>
              <a:rPr lang="en-US" sz="4000" dirty="0" err="1"/>
              <a:t>Jupyter</a:t>
            </a:r>
            <a:endParaRPr lang="en-US" sz="4000" dirty="0"/>
          </a:p>
        </p:txBody>
      </p:sp>
      <p:pic>
        <p:nvPicPr>
          <p:cNvPr id="4" name="Picture 3">
            <a:extLst>
              <a:ext uri="{FF2B5EF4-FFF2-40B4-BE49-F238E27FC236}">
                <a16:creationId xmlns:a16="http://schemas.microsoft.com/office/drawing/2014/main" id="{099A77A9-59C1-4603-8DE2-DB87AF554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07" y="1254013"/>
            <a:ext cx="8926171" cy="2267266"/>
          </a:xfrm>
          <a:prstGeom prst="rect">
            <a:avLst/>
          </a:prstGeom>
        </p:spPr>
      </p:pic>
      <p:pic>
        <p:nvPicPr>
          <p:cNvPr id="6" name="Picture 5">
            <a:extLst>
              <a:ext uri="{FF2B5EF4-FFF2-40B4-BE49-F238E27FC236}">
                <a16:creationId xmlns:a16="http://schemas.microsoft.com/office/drawing/2014/main" id="{0C0E3D3D-4DB5-4BB4-BDCD-797898C15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07" y="3931485"/>
            <a:ext cx="11593585" cy="2015066"/>
          </a:xfrm>
          <a:prstGeom prst="rect">
            <a:avLst/>
          </a:prstGeom>
        </p:spPr>
      </p:pic>
      <p:pic>
        <p:nvPicPr>
          <p:cNvPr id="5" name="Picture 4">
            <a:extLst>
              <a:ext uri="{FF2B5EF4-FFF2-40B4-BE49-F238E27FC236}">
                <a16:creationId xmlns:a16="http://schemas.microsoft.com/office/drawing/2014/main" id="{E632791A-C54A-425F-B297-BD5C996A31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extLst>
      <p:ext uri="{BB962C8B-B14F-4D97-AF65-F5344CB8AC3E}">
        <p14:creationId xmlns:p14="http://schemas.microsoft.com/office/powerpoint/2010/main" val="400054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8800FBA-2C65-4147-9874-6D0E2722913E}"/>
              </a:ext>
            </a:extLst>
          </p:cNvPr>
          <p:cNvSpPr>
            <a:spLocks noGrp="1"/>
          </p:cNvSpPr>
          <p:nvPr>
            <p:ph type="title"/>
          </p:nvPr>
        </p:nvSpPr>
        <p:spPr>
          <a:xfrm>
            <a:off x="1231134" y="218114"/>
            <a:ext cx="9729732" cy="696377"/>
          </a:xfrm>
        </p:spPr>
        <p:txBody>
          <a:bodyPr>
            <a:normAutofit/>
          </a:bodyPr>
          <a:lstStyle/>
          <a:p>
            <a:r>
              <a:rPr lang="en-US" sz="4000" dirty="0"/>
              <a:t>Launch </a:t>
            </a:r>
            <a:r>
              <a:rPr lang="en-US" sz="4000" dirty="0" err="1"/>
              <a:t>Jupyter</a:t>
            </a:r>
            <a:endParaRPr lang="en-US" sz="4000" dirty="0"/>
          </a:p>
        </p:txBody>
      </p:sp>
      <p:pic>
        <p:nvPicPr>
          <p:cNvPr id="4" name="Picture 3">
            <a:extLst>
              <a:ext uri="{FF2B5EF4-FFF2-40B4-BE49-F238E27FC236}">
                <a16:creationId xmlns:a16="http://schemas.microsoft.com/office/drawing/2014/main" id="{A27EBE61-C081-406B-A9FF-F8DAD7019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62" y="1157773"/>
            <a:ext cx="10830187" cy="4945237"/>
          </a:xfrm>
          <a:prstGeom prst="rect">
            <a:avLst/>
          </a:prstGeom>
        </p:spPr>
      </p:pic>
      <p:pic>
        <p:nvPicPr>
          <p:cNvPr id="5" name="Picture 4">
            <a:extLst>
              <a:ext uri="{FF2B5EF4-FFF2-40B4-BE49-F238E27FC236}">
                <a16:creationId xmlns:a16="http://schemas.microsoft.com/office/drawing/2014/main" id="{A1D5B1C2-15C7-45E4-B85C-A7BCB0D54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extLst>
      <p:ext uri="{BB962C8B-B14F-4D97-AF65-F5344CB8AC3E}">
        <p14:creationId xmlns:p14="http://schemas.microsoft.com/office/powerpoint/2010/main" val="160005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73072dd2d6_0_3"/>
          <p:cNvSpPr txBox="1">
            <a:spLocks noGrp="1"/>
          </p:cNvSpPr>
          <p:nvPr>
            <p:ph type="title"/>
          </p:nvPr>
        </p:nvSpPr>
        <p:spPr>
          <a:xfrm>
            <a:off x="1231134" y="218114"/>
            <a:ext cx="9729600" cy="696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a:t>Installing Python on Ubuntu</a:t>
            </a:r>
            <a:endParaRPr/>
          </a:p>
        </p:txBody>
      </p:sp>
      <p:sp>
        <p:nvSpPr>
          <p:cNvPr id="101" name="Google Shape;101;g73072dd2d6_0_3"/>
          <p:cNvSpPr/>
          <p:nvPr/>
        </p:nvSpPr>
        <p:spPr>
          <a:xfrm>
            <a:off x="3448014" y="6406975"/>
            <a:ext cx="4684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rgbClr val="0070C0"/>
                </a:solidFill>
                <a:latin typeface="Calibri"/>
                <a:ea typeface="Calibri"/>
                <a:cs typeface="Calibri"/>
                <a:sym typeface="Calibri"/>
              </a:rPr>
              <a:t>https://www.anaconda.com/distribution/#linux</a:t>
            </a:r>
            <a:endParaRPr dirty="0"/>
          </a:p>
        </p:txBody>
      </p:sp>
      <p:pic>
        <p:nvPicPr>
          <p:cNvPr id="102" name="Google Shape;102;g73072dd2d6_0_3"/>
          <p:cNvPicPr preferRelativeResize="0"/>
          <p:nvPr/>
        </p:nvPicPr>
        <p:blipFill>
          <a:blip r:embed="rId3">
            <a:alphaModFix/>
          </a:blip>
          <a:stretch>
            <a:fillRect/>
          </a:stretch>
        </p:blipFill>
        <p:spPr>
          <a:xfrm>
            <a:off x="1231113" y="1066825"/>
            <a:ext cx="9591675" cy="5238750"/>
          </a:xfrm>
          <a:prstGeom prst="rect">
            <a:avLst/>
          </a:prstGeom>
          <a:noFill/>
          <a:ln>
            <a:noFill/>
          </a:ln>
        </p:spPr>
      </p:pic>
      <p:pic>
        <p:nvPicPr>
          <p:cNvPr id="5" name="Picture 4">
            <a:extLst>
              <a:ext uri="{FF2B5EF4-FFF2-40B4-BE49-F238E27FC236}">
                <a16:creationId xmlns:a16="http://schemas.microsoft.com/office/drawing/2014/main" id="{409DF034-080C-4F72-A24D-19D0DB538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73072dd2d6_0_17"/>
          <p:cNvSpPr txBox="1">
            <a:spLocks noGrp="1"/>
          </p:cNvSpPr>
          <p:nvPr>
            <p:ph type="title"/>
          </p:nvPr>
        </p:nvSpPr>
        <p:spPr>
          <a:xfrm>
            <a:off x="838200" y="365125"/>
            <a:ext cx="10515600" cy="544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25DA2"/>
              </a:buClr>
              <a:buSzPts val="4000"/>
              <a:buFont typeface="Arial"/>
              <a:buNone/>
            </a:pPr>
            <a:r>
              <a:rPr lang="en-US" sz="4000"/>
              <a:t>Installing Python on Ubuntu</a:t>
            </a:r>
            <a:endParaRPr/>
          </a:p>
        </p:txBody>
      </p:sp>
      <p:sp>
        <p:nvSpPr>
          <p:cNvPr id="108" name="Google Shape;108;g73072dd2d6_0_17"/>
          <p:cNvSpPr txBox="1">
            <a:spLocks noGrp="1"/>
          </p:cNvSpPr>
          <p:nvPr>
            <p:ph type="body" idx="1"/>
          </p:nvPr>
        </p:nvSpPr>
        <p:spPr>
          <a:xfrm>
            <a:off x="939250" y="1118175"/>
            <a:ext cx="10515600" cy="5393400"/>
          </a:xfrm>
          <a:prstGeom prst="rect">
            <a:avLst/>
          </a:prstGeom>
        </p:spPr>
        <p:txBody>
          <a:bodyPr spcFirstLastPara="1" wrap="square" lIns="91425" tIns="45700" rIns="91425" bIns="45700" anchor="t" anchorCtr="0">
            <a:noAutofit/>
          </a:bodyPr>
          <a:lstStyle/>
          <a:p>
            <a:pPr marL="457200" lvl="0" indent="-342900" algn="l" rtl="0">
              <a:lnSpc>
                <a:spcPct val="100000"/>
              </a:lnSpc>
              <a:spcBef>
                <a:spcPts val="1000"/>
              </a:spcBef>
              <a:spcAft>
                <a:spcPts val="0"/>
              </a:spcAft>
              <a:buSzPts val="1800"/>
              <a:buAutoNum type="arabicPeriod"/>
            </a:pPr>
            <a:r>
              <a:rPr lang="en-US" sz="1800"/>
              <a:t>Open a terminal and Enter the following to install Anaconda for Python 3.7:</a:t>
            </a:r>
            <a:endParaRPr sz="1800"/>
          </a:p>
          <a:p>
            <a:pPr marL="0" lvl="0" indent="0" algn="l" rtl="0">
              <a:lnSpc>
                <a:spcPct val="100000"/>
              </a:lnSpc>
              <a:spcBef>
                <a:spcPts val="1000"/>
              </a:spcBef>
              <a:spcAft>
                <a:spcPts val="0"/>
              </a:spcAft>
              <a:buNone/>
            </a:pPr>
            <a:endParaRPr sz="1800"/>
          </a:p>
          <a:p>
            <a:pPr marL="457200" lvl="0" indent="-342900" algn="l" rtl="0">
              <a:lnSpc>
                <a:spcPct val="100000"/>
              </a:lnSpc>
              <a:spcBef>
                <a:spcPts val="1000"/>
              </a:spcBef>
              <a:spcAft>
                <a:spcPts val="0"/>
              </a:spcAft>
              <a:buSzPts val="1800"/>
              <a:buAutoNum type="arabicPeriod"/>
            </a:pPr>
            <a:r>
              <a:rPr lang="en-US" sz="1800"/>
              <a:t>The installer prompts “In order to continue the installation process, please review the license agreement.” Click Enter to view license terms.</a:t>
            </a:r>
            <a:endParaRPr sz="1800"/>
          </a:p>
          <a:p>
            <a:pPr marL="457200" lvl="0" indent="0" algn="l" rtl="0">
              <a:lnSpc>
                <a:spcPct val="100000"/>
              </a:lnSpc>
              <a:spcBef>
                <a:spcPts val="1000"/>
              </a:spcBef>
              <a:spcAft>
                <a:spcPts val="0"/>
              </a:spcAft>
              <a:buNone/>
            </a:pPr>
            <a:endParaRPr sz="1800"/>
          </a:p>
          <a:p>
            <a:pPr marL="457200" lvl="0" indent="0" algn="l" rtl="0">
              <a:lnSpc>
                <a:spcPct val="100000"/>
              </a:lnSpc>
              <a:spcBef>
                <a:spcPts val="1000"/>
              </a:spcBef>
              <a:spcAft>
                <a:spcPts val="0"/>
              </a:spcAft>
              <a:buNone/>
            </a:pPr>
            <a:endParaRPr sz="1800"/>
          </a:p>
          <a:p>
            <a:pPr marL="457200" lvl="0" indent="0" algn="l" rtl="0">
              <a:lnSpc>
                <a:spcPct val="100000"/>
              </a:lnSpc>
              <a:spcBef>
                <a:spcPts val="1000"/>
              </a:spcBef>
              <a:spcAft>
                <a:spcPts val="0"/>
              </a:spcAft>
              <a:buNone/>
            </a:pPr>
            <a:endParaRPr sz="1800"/>
          </a:p>
          <a:p>
            <a:pPr marL="0" lvl="0" indent="0" algn="l" rtl="0">
              <a:lnSpc>
                <a:spcPct val="100000"/>
              </a:lnSpc>
              <a:spcBef>
                <a:spcPts val="1000"/>
              </a:spcBef>
              <a:spcAft>
                <a:spcPts val="0"/>
              </a:spcAft>
              <a:buNone/>
            </a:pPr>
            <a:endParaRPr sz="1800"/>
          </a:p>
          <a:p>
            <a:pPr marL="457200" lvl="0" indent="-342900" algn="l" rtl="0">
              <a:lnSpc>
                <a:spcPct val="100000"/>
              </a:lnSpc>
              <a:spcBef>
                <a:spcPts val="1000"/>
              </a:spcBef>
              <a:spcAft>
                <a:spcPts val="0"/>
              </a:spcAft>
              <a:buSzPts val="1800"/>
              <a:buAutoNum type="arabicPeriod"/>
            </a:pPr>
            <a:r>
              <a:rPr lang="en-US" sz="1800"/>
              <a:t>Scroll to the bottom of the license terms and enter “Yes” to agree.</a:t>
            </a:r>
            <a:endParaRPr sz="1800"/>
          </a:p>
          <a:p>
            <a:pPr marL="0" lvl="0" indent="0" algn="l" rtl="0">
              <a:lnSpc>
                <a:spcPct val="100000"/>
              </a:lnSpc>
              <a:spcBef>
                <a:spcPts val="1000"/>
              </a:spcBef>
              <a:spcAft>
                <a:spcPts val="0"/>
              </a:spcAft>
              <a:buNone/>
            </a:pPr>
            <a:endParaRPr sz="1800"/>
          </a:p>
          <a:p>
            <a:pPr marL="0" lvl="0" indent="0" algn="l" rtl="0">
              <a:lnSpc>
                <a:spcPct val="100000"/>
              </a:lnSpc>
              <a:spcBef>
                <a:spcPts val="1000"/>
              </a:spcBef>
              <a:spcAft>
                <a:spcPts val="0"/>
              </a:spcAft>
              <a:buNone/>
            </a:pPr>
            <a:endParaRPr sz="1800"/>
          </a:p>
          <a:p>
            <a:pPr marL="0" lvl="0" indent="0" algn="l" rtl="0">
              <a:lnSpc>
                <a:spcPct val="100000"/>
              </a:lnSpc>
              <a:spcBef>
                <a:spcPts val="1000"/>
              </a:spcBef>
              <a:spcAft>
                <a:spcPts val="0"/>
              </a:spcAft>
              <a:buNone/>
            </a:pPr>
            <a:endParaRPr sz="1800"/>
          </a:p>
          <a:p>
            <a:pPr marL="457200" lvl="0" indent="-342900" algn="l" rtl="0">
              <a:lnSpc>
                <a:spcPct val="100000"/>
              </a:lnSpc>
              <a:spcBef>
                <a:spcPts val="1000"/>
              </a:spcBef>
              <a:spcAft>
                <a:spcPts val="0"/>
              </a:spcAft>
              <a:buSzPts val="1800"/>
              <a:buAutoNum type="arabicPeriod"/>
            </a:pPr>
            <a:r>
              <a:rPr lang="en-US" sz="1800"/>
              <a:t>The installer finishes and displays “Thank you for installing Anaconda!”</a:t>
            </a:r>
            <a:endParaRPr sz="1800"/>
          </a:p>
          <a:p>
            <a:pPr marL="457200" lvl="0" indent="0" algn="l" rtl="0">
              <a:lnSpc>
                <a:spcPct val="100000"/>
              </a:lnSpc>
              <a:spcBef>
                <a:spcPts val="1000"/>
              </a:spcBef>
              <a:spcAft>
                <a:spcPts val="0"/>
              </a:spcAft>
              <a:buNone/>
            </a:pPr>
            <a:endParaRPr sz="1800"/>
          </a:p>
          <a:p>
            <a:pPr marL="457200" lvl="0" indent="0" algn="l" rtl="0">
              <a:spcBef>
                <a:spcPts val="1000"/>
              </a:spcBef>
              <a:spcAft>
                <a:spcPts val="0"/>
              </a:spcAft>
              <a:buNone/>
            </a:pPr>
            <a:endParaRPr sz="1800"/>
          </a:p>
          <a:p>
            <a:pPr marL="457200" lvl="0" indent="0" algn="l" rtl="0">
              <a:spcBef>
                <a:spcPts val="1000"/>
              </a:spcBef>
              <a:spcAft>
                <a:spcPts val="0"/>
              </a:spcAft>
              <a:buNone/>
            </a:pPr>
            <a:endParaRPr/>
          </a:p>
        </p:txBody>
      </p:sp>
      <p:pic>
        <p:nvPicPr>
          <p:cNvPr id="109" name="Google Shape;109;g73072dd2d6_0_17"/>
          <p:cNvPicPr preferRelativeResize="0"/>
          <p:nvPr/>
        </p:nvPicPr>
        <p:blipFill>
          <a:blip r:embed="rId3">
            <a:alphaModFix/>
          </a:blip>
          <a:stretch>
            <a:fillRect/>
          </a:stretch>
        </p:blipFill>
        <p:spPr>
          <a:xfrm>
            <a:off x="1830250" y="1640688"/>
            <a:ext cx="6972300" cy="371475"/>
          </a:xfrm>
          <a:prstGeom prst="rect">
            <a:avLst/>
          </a:prstGeom>
          <a:noFill/>
          <a:ln>
            <a:noFill/>
          </a:ln>
        </p:spPr>
      </p:pic>
      <p:pic>
        <p:nvPicPr>
          <p:cNvPr id="110" name="Google Shape;110;g73072dd2d6_0_17"/>
          <p:cNvPicPr preferRelativeResize="0"/>
          <p:nvPr/>
        </p:nvPicPr>
        <p:blipFill>
          <a:blip r:embed="rId4">
            <a:alphaModFix/>
          </a:blip>
          <a:stretch>
            <a:fillRect/>
          </a:stretch>
        </p:blipFill>
        <p:spPr>
          <a:xfrm>
            <a:off x="2163625" y="2743250"/>
            <a:ext cx="6305550" cy="1524000"/>
          </a:xfrm>
          <a:prstGeom prst="rect">
            <a:avLst/>
          </a:prstGeom>
          <a:noFill/>
          <a:ln>
            <a:noFill/>
          </a:ln>
        </p:spPr>
      </p:pic>
      <p:pic>
        <p:nvPicPr>
          <p:cNvPr id="111" name="Google Shape;111;g73072dd2d6_0_17"/>
          <p:cNvPicPr preferRelativeResize="0"/>
          <p:nvPr/>
        </p:nvPicPr>
        <p:blipFill>
          <a:blip r:embed="rId5">
            <a:alphaModFix/>
          </a:blip>
          <a:stretch>
            <a:fillRect/>
          </a:stretch>
        </p:blipFill>
        <p:spPr>
          <a:xfrm>
            <a:off x="3353600" y="4681138"/>
            <a:ext cx="3810000" cy="1076325"/>
          </a:xfrm>
          <a:prstGeom prst="rect">
            <a:avLst/>
          </a:prstGeom>
          <a:noFill/>
          <a:ln>
            <a:noFill/>
          </a:ln>
        </p:spPr>
      </p:pic>
      <p:pic>
        <p:nvPicPr>
          <p:cNvPr id="7" name="Picture 6">
            <a:extLst>
              <a:ext uri="{FF2B5EF4-FFF2-40B4-BE49-F238E27FC236}">
                <a16:creationId xmlns:a16="http://schemas.microsoft.com/office/drawing/2014/main" id="{E3453373-F5B7-4BC1-A5C6-543C58DF0F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9600" y="6037629"/>
            <a:ext cx="1943371" cy="638264"/>
          </a:xfrm>
          <a:prstGeom prst="rect">
            <a:avLst/>
          </a:prstGeom>
        </p:spPr>
      </p:pic>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3245</TotalTime>
  <Words>2803</Words>
  <Application>Microsoft Office PowerPoint</Application>
  <PresentationFormat>Widescreen</PresentationFormat>
  <Paragraphs>351</Paragraphs>
  <Slides>44</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&amp;quot</vt:lpstr>
      <vt:lpstr>Arial</vt:lpstr>
      <vt:lpstr>Calibri</vt:lpstr>
      <vt:lpstr>Calibri Light</vt:lpstr>
      <vt:lpstr>Consolas</vt:lpstr>
      <vt:lpstr>Helvetica Neue</vt:lpstr>
      <vt:lpstr>Segoe UI</vt:lpstr>
      <vt:lpstr>UbuntuMono-Italic</vt:lpstr>
      <vt:lpstr>UbuntuMono-Regular</vt:lpstr>
      <vt:lpstr>Verdana</vt:lpstr>
      <vt:lpstr>Thème Office</vt:lpstr>
      <vt:lpstr>PowerPoint Presentation</vt:lpstr>
      <vt:lpstr>Why Python?</vt:lpstr>
      <vt:lpstr>What is an IDE</vt:lpstr>
      <vt:lpstr>Installing Python on Windows</vt:lpstr>
      <vt:lpstr>Launch Jupyter</vt:lpstr>
      <vt:lpstr>Launch Jupyter</vt:lpstr>
      <vt:lpstr>Launch Jupyter</vt:lpstr>
      <vt:lpstr>Installing Python on Ubuntu</vt:lpstr>
      <vt:lpstr>Installing Python on Ubuntu</vt:lpstr>
      <vt:lpstr>Launch Jupyter On Ubuntu</vt:lpstr>
      <vt:lpstr>Installing Python on macOS</vt:lpstr>
      <vt:lpstr>Launch Jupyter On macOS</vt:lpstr>
      <vt:lpstr>Launch Jupyter On macOS</vt:lpstr>
      <vt:lpstr>Variables and operators</vt:lpstr>
      <vt:lpstr>Type bool and Comparisons</vt:lpstr>
      <vt:lpstr>Some Useful functions</vt:lpstr>
      <vt:lpstr>String</vt:lpstr>
      <vt:lpstr>String Cont…</vt:lpstr>
      <vt:lpstr>String Cont…</vt:lpstr>
      <vt:lpstr>Data Structures</vt:lpstr>
      <vt:lpstr>Control Flow (If condition)</vt:lpstr>
      <vt:lpstr>Set Update</vt:lpstr>
      <vt:lpstr>Control Flow (Nested If)</vt:lpstr>
      <vt:lpstr>Control Flow (Indentation!)</vt:lpstr>
      <vt:lpstr>Control Flow (AND)</vt:lpstr>
      <vt:lpstr>Control Flow (Loops)</vt:lpstr>
      <vt:lpstr>Control Flow (Loops)</vt:lpstr>
      <vt:lpstr>Control Flow (Loops: break, continue)</vt:lpstr>
      <vt:lpstr>Control Flow (for Loop)</vt:lpstr>
      <vt:lpstr>Control Flow (else in for Loops)</vt:lpstr>
      <vt:lpstr>Functions</vt:lpstr>
      <vt:lpstr>Functions</vt:lpstr>
      <vt:lpstr>Functions</vt:lpstr>
      <vt:lpstr>Functions</vt:lpstr>
      <vt:lpstr>Modules</vt:lpstr>
      <vt:lpstr>Numpy</vt:lpstr>
      <vt:lpstr>Numpy(Dimensions)</vt:lpstr>
      <vt:lpstr>Numpy(Slicing)</vt:lpstr>
      <vt:lpstr>Numpy(More Indexing)</vt:lpstr>
      <vt:lpstr>Numpy(ufuncs)</vt:lpstr>
      <vt:lpstr>Pandas</vt:lpstr>
      <vt:lpstr>Pandas (Indexing)</vt:lpstr>
      <vt:lpstr>Pandas (csv files)</vt:lpstr>
      <vt:lpstr>Matplotlib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CHADAD</dc:creator>
  <cp:lastModifiedBy>user</cp:lastModifiedBy>
  <cp:revision>542</cp:revision>
  <dcterms:created xsi:type="dcterms:W3CDTF">2019-01-15T19:27:36Z</dcterms:created>
  <dcterms:modified xsi:type="dcterms:W3CDTF">2020-04-14T22:04:37Z</dcterms:modified>
</cp:coreProperties>
</file>