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33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7"/>
  </p:notesMasterIdLst>
  <p:sldIdLst>
    <p:sldId id="256" r:id="rId3"/>
    <p:sldId id="336" r:id="rId4"/>
    <p:sldId id="337" r:id="rId5"/>
    <p:sldId id="367" r:id="rId6"/>
    <p:sldId id="338" r:id="rId7"/>
    <p:sldId id="339" r:id="rId8"/>
    <p:sldId id="366" r:id="rId9"/>
    <p:sldId id="368" r:id="rId10"/>
    <p:sldId id="341" r:id="rId11"/>
    <p:sldId id="369" r:id="rId12"/>
    <p:sldId id="370" r:id="rId13"/>
    <p:sldId id="372" r:id="rId14"/>
    <p:sldId id="373" r:id="rId15"/>
    <p:sldId id="342" r:id="rId16"/>
    <p:sldId id="371" r:id="rId17"/>
    <p:sldId id="343" r:id="rId18"/>
    <p:sldId id="374" r:id="rId19"/>
    <p:sldId id="375" r:id="rId20"/>
    <p:sldId id="376" r:id="rId21"/>
    <p:sldId id="377" r:id="rId22"/>
    <p:sldId id="378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1" r:id="rId34"/>
    <p:sldId id="390" r:id="rId35"/>
    <p:sldId id="3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ustomXml" Target="../customXml/item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ustomXml" Target="../customXml/item2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047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5351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0341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988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4093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4064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6937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0516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9489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3274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5126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1882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875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0907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85329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7346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49006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33035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96365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9684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0083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51970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73546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4058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5029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09134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6615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322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9328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864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1967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0939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279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11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5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3606800"/>
            <a:ext cx="12191760" cy="1082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Data understanding and visualization in Python </a:t>
            </a:r>
          </a:p>
          <a:p>
            <a:pPr algn="ctr"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for Beginners</a:t>
            </a:r>
          </a:p>
          <a:p>
            <a:pPr algn="ctr">
              <a:lnSpc>
                <a:spcPct val="90000"/>
              </a:lnSpc>
            </a:pPr>
            <a:r>
              <a:rPr lang="en-US" sz="4000" b="1" spc="-1" dirty="0">
                <a:solidFill>
                  <a:srgbClr val="125DA2"/>
                </a:solidFill>
                <a:latin typeface="Open Sans"/>
              </a:rPr>
              <a:t>Part-II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Pandas(Series)</a:t>
            </a:r>
            <a:endParaRPr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77AF57-648F-4524-B821-AB4FE5330260}"/>
              </a:ext>
            </a:extLst>
          </p:cNvPr>
          <p:cNvSpPr/>
          <p:nvPr/>
        </p:nvSpPr>
        <p:spPr>
          <a:xfrm>
            <a:off x="1647038" y="222926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grades_dict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{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4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3.5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2.5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}</a:t>
            </a:r>
          </a:p>
          <a:p>
            <a:r>
              <a:rPr lang="fr-FR" dirty="0">
                <a:solidFill>
                  <a:srgbClr val="000089"/>
                </a:solidFill>
                <a:latin typeface="UbuntuMono-Regular"/>
              </a:rPr>
              <a:t>grades </a:t>
            </a:r>
            <a:r>
              <a:rPr lang="fr-F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fr-FR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Series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grades_dict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marks_dict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{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85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80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75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70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65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}</a:t>
            </a:r>
          </a:p>
          <a:p>
            <a:r>
              <a:rPr lang="fr-FR" dirty="0">
                <a:solidFill>
                  <a:srgbClr val="000089"/>
                </a:solidFill>
                <a:latin typeface="UbuntuMono-Regular"/>
              </a:rPr>
              <a:t>marks </a:t>
            </a:r>
            <a:r>
              <a:rPr lang="fr-F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fr-FR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Series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marks_dict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2984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Pandas(</a:t>
            </a:r>
            <a:r>
              <a:rPr lang="en-US" sz="4000" dirty="0" err="1"/>
              <a:t>DataFrame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77AF57-648F-4524-B821-AB4FE5330260}"/>
              </a:ext>
            </a:extLst>
          </p:cNvPr>
          <p:cNvSpPr/>
          <p:nvPr/>
        </p:nvSpPr>
        <p:spPr>
          <a:xfrm>
            <a:off x="1663816" y="181820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grades_dict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{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4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3.5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2.5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}</a:t>
            </a:r>
          </a:p>
          <a:p>
            <a:r>
              <a:rPr lang="fr-FR" dirty="0">
                <a:solidFill>
                  <a:srgbClr val="000089"/>
                </a:solidFill>
                <a:latin typeface="UbuntuMono-Regular"/>
              </a:rPr>
              <a:t>grades </a:t>
            </a:r>
            <a:r>
              <a:rPr lang="fr-F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fr-FR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Series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grades_dict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marks_dict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{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85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80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75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70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65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}</a:t>
            </a:r>
          </a:p>
          <a:p>
            <a:r>
              <a:rPr lang="fr-FR" dirty="0">
                <a:solidFill>
                  <a:srgbClr val="000089"/>
                </a:solidFill>
                <a:latin typeface="UbuntuMono-Regular"/>
              </a:rPr>
              <a:t>marks </a:t>
            </a:r>
            <a:r>
              <a:rPr lang="fr-F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fr-FR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Series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marks_dict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  <a:p>
            <a:r>
              <a:rPr lang="fr-FR" dirty="0" err="1">
                <a:solidFill>
                  <a:srgbClr val="000089"/>
                </a:solidFill>
                <a:latin typeface="UbuntuMono-Regular"/>
              </a:rPr>
              <a:t>rs</a:t>
            </a:r>
            <a:r>
              <a:rPr lang="fr-FR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fr-F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fr-FR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DataFrame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fr-FR" dirty="0">
                <a:solidFill>
                  <a:srgbClr val="000089"/>
                </a:solidFill>
                <a:latin typeface="UbuntuMono-Regular"/>
              </a:rPr>
              <a:t>{‘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grades’:grades,’marks’:marks</a:t>
            </a:r>
            <a:r>
              <a:rPr lang="fr-FR" dirty="0">
                <a:solidFill>
                  <a:srgbClr val="000089"/>
                </a:solidFill>
                <a:latin typeface="UbuntuMono-Regular"/>
              </a:rPr>
              <a:t>}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2617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Pandas(values)</a:t>
            </a:r>
            <a:endParaRPr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77AF57-648F-4524-B821-AB4FE5330260}"/>
              </a:ext>
            </a:extLst>
          </p:cNvPr>
          <p:cNvSpPr/>
          <p:nvPr/>
        </p:nvSpPr>
        <p:spPr>
          <a:xfrm>
            <a:off x="1663816" y="181820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grades_dict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{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4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3.5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2.5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}</a:t>
            </a:r>
          </a:p>
          <a:p>
            <a:r>
              <a:rPr lang="fr-FR" dirty="0">
                <a:solidFill>
                  <a:srgbClr val="000089"/>
                </a:solidFill>
                <a:latin typeface="UbuntuMono-Regular"/>
              </a:rPr>
              <a:t>grades </a:t>
            </a:r>
            <a:r>
              <a:rPr lang="fr-F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fr-FR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Series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grades_dict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marks_dict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{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85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80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75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70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65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}</a:t>
            </a:r>
          </a:p>
          <a:p>
            <a:r>
              <a:rPr lang="fr-FR" dirty="0">
                <a:solidFill>
                  <a:srgbClr val="000089"/>
                </a:solidFill>
                <a:latin typeface="UbuntuMono-Regular"/>
              </a:rPr>
              <a:t>marks </a:t>
            </a:r>
            <a:r>
              <a:rPr lang="fr-F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fr-FR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Series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marks_dict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  <a:p>
            <a:r>
              <a:rPr lang="fr-FR" dirty="0" err="1">
                <a:solidFill>
                  <a:srgbClr val="000089"/>
                </a:solidFill>
                <a:latin typeface="UbuntuMono-Regular"/>
              </a:rPr>
              <a:t>rs</a:t>
            </a:r>
            <a:r>
              <a:rPr lang="fr-FR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fr-F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fr-FR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DataFrame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fr-FR" dirty="0">
                <a:solidFill>
                  <a:srgbClr val="000089"/>
                </a:solidFill>
                <a:latin typeface="UbuntuMono-Regular"/>
              </a:rPr>
              <a:t>{‘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grades’:grades,’marks’:marks</a:t>
            </a:r>
            <a:r>
              <a:rPr lang="fr-FR" dirty="0">
                <a:solidFill>
                  <a:srgbClr val="000089"/>
                </a:solidFill>
                <a:latin typeface="UbuntuMono-Regular"/>
              </a:rPr>
              <a:t>}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85509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Pandas(indexing)</a:t>
            </a:r>
            <a:endParaRPr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77AF57-648F-4524-B821-AB4FE5330260}"/>
              </a:ext>
            </a:extLst>
          </p:cNvPr>
          <p:cNvSpPr/>
          <p:nvPr/>
        </p:nvSpPr>
        <p:spPr>
          <a:xfrm>
            <a:off x="1663816" y="1818206"/>
            <a:ext cx="6096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grades_dict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{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4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3.5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2.5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}</a:t>
            </a:r>
          </a:p>
          <a:p>
            <a:r>
              <a:rPr lang="fr-FR" dirty="0">
                <a:solidFill>
                  <a:srgbClr val="000089"/>
                </a:solidFill>
                <a:latin typeface="UbuntuMono-Regular"/>
              </a:rPr>
              <a:t>grades </a:t>
            </a:r>
            <a:r>
              <a:rPr lang="fr-F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fr-FR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Series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grades_dict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marks_dict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{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85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80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75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70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65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}</a:t>
            </a:r>
          </a:p>
          <a:p>
            <a:r>
              <a:rPr lang="fr-FR" dirty="0">
                <a:solidFill>
                  <a:srgbClr val="000089"/>
                </a:solidFill>
                <a:latin typeface="UbuntuMono-Regular"/>
              </a:rPr>
              <a:t>marks </a:t>
            </a:r>
            <a:r>
              <a:rPr lang="fr-F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fr-FR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Series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marks_dict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  <a:p>
            <a:r>
              <a:rPr lang="fr-FR" dirty="0" err="1">
                <a:solidFill>
                  <a:srgbClr val="000089"/>
                </a:solidFill>
                <a:latin typeface="UbuntuMono-Regular"/>
              </a:rPr>
              <a:t>rs</a:t>
            </a:r>
            <a:r>
              <a:rPr lang="fr-FR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fr-F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fr-FR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DataFrame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fr-FR" dirty="0">
                <a:solidFill>
                  <a:srgbClr val="000089"/>
                </a:solidFill>
                <a:latin typeface="UbuntuMono-Regular"/>
              </a:rPr>
              <a:t>{‘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grades’:grades,’marks’:marks</a:t>
            </a:r>
            <a:r>
              <a:rPr lang="fr-FR" dirty="0">
                <a:solidFill>
                  <a:srgbClr val="000089"/>
                </a:solidFill>
                <a:latin typeface="UbuntuMono-Regular"/>
              </a:rPr>
              <a:t>}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UbuntuMono-Regular"/>
            </a:endParaRPr>
          </a:p>
          <a:p>
            <a:endParaRPr lang="en-US" dirty="0">
              <a:solidFill>
                <a:srgbClr val="000000"/>
              </a:solidFill>
              <a:latin typeface="UbuntuMono-Regular"/>
            </a:endParaRPr>
          </a:p>
          <a:p>
            <a:endParaRPr lang="en-US" dirty="0">
              <a:solidFill>
                <a:srgbClr val="000000"/>
              </a:solidFill>
              <a:latin typeface="UbuntuMono-Regular"/>
            </a:endParaRPr>
          </a:p>
          <a:p>
            <a:r>
              <a:rPr lang="en-US" sz="4400" dirty="0" err="1">
                <a:solidFill>
                  <a:srgbClr val="000000"/>
                </a:solidFill>
                <a:latin typeface="UbuntuMono-Regular"/>
              </a:rPr>
              <a:t>rs</a:t>
            </a:r>
            <a:r>
              <a:rPr lang="en-US" sz="4400" dirty="0">
                <a:solidFill>
                  <a:srgbClr val="000000"/>
                </a:solidFill>
                <a:latin typeface="UbuntuMono-Regular"/>
              </a:rPr>
              <a:t> = </a:t>
            </a:r>
            <a:r>
              <a:rPr lang="en-US" sz="4400" dirty="0" err="1">
                <a:solidFill>
                  <a:srgbClr val="000000"/>
                </a:solidFill>
                <a:latin typeface="UbuntuMono-Regular"/>
              </a:rPr>
              <a:t>rs</a:t>
            </a:r>
            <a:r>
              <a:rPr lang="en-US" sz="440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sz="4400" dirty="0" err="1">
                <a:solidFill>
                  <a:srgbClr val="000000"/>
                </a:solidFill>
                <a:latin typeface="UbuntuMono-Regular"/>
              </a:rPr>
              <a:t>rs</a:t>
            </a:r>
            <a:r>
              <a:rPr lang="en-US" sz="4400" dirty="0">
                <a:solidFill>
                  <a:srgbClr val="000000"/>
                </a:solidFill>
                <a:latin typeface="UbuntuMono-Regular"/>
              </a:rPr>
              <a:t>[‘marks’]&gt;60]</a:t>
            </a: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90654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 (Indexing)</a:t>
            </a:r>
            <a:endParaRPr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8D5632-A53F-4F06-BB64-48C32D76839F}"/>
              </a:ext>
            </a:extLst>
          </p:cNvPr>
          <p:cNvSpPr/>
          <p:nvPr/>
        </p:nvSpPr>
        <p:spPr>
          <a:xfrm>
            <a:off x="974352" y="1340034"/>
            <a:ext cx="99313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89"/>
                </a:solidFill>
                <a:latin typeface="UbuntuMono-Regular"/>
              </a:rPr>
              <a:t>data </a:t>
            </a:r>
            <a:r>
              <a:rPr lang="en-US" sz="36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en-US" sz="36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Series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([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'a'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'b'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'c'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], </a:t>
            </a:r>
            <a:r>
              <a:rPr lang="en-US" sz="3600" dirty="0">
                <a:solidFill>
                  <a:srgbClr val="000089"/>
                </a:solidFill>
                <a:latin typeface="UbuntuMono-Regular"/>
              </a:rPr>
              <a:t>index</a:t>
            </a:r>
            <a:r>
              <a:rPr lang="en-US" sz="36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sz="36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FF6600"/>
                </a:solidFill>
                <a:latin typeface="UbuntuMono-Regular"/>
              </a:rPr>
              <a:t>5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])</a:t>
            </a:r>
          </a:p>
          <a:p>
            <a:endParaRPr lang="en-US" sz="3600" dirty="0"/>
          </a:p>
          <a:p>
            <a:r>
              <a:rPr lang="en-US" sz="3600" dirty="0"/>
              <a:t>data[1] # explicit index  , use </a:t>
            </a:r>
            <a:r>
              <a:rPr lang="en-US" sz="3600" i="1" dirty="0">
                <a:highlight>
                  <a:srgbClr val="FFFF00"/>
                </a:highlight>
              </a:rPr>
              <a:t>loc</a:t>
            </a:r>
            <a:r>
              <a:rPr lang="en-US" sz="3600" dirty="0"/>
              <a:t> instead</a:t>
            </a:r>
          </a:p>
          <a:p>
            <a:r>
              <a:rPr lang="en-US" sz="3600" dirty="0"/>
              <a:t>data[1:3] # implicit index , use </a:t>
            </a:r>
            <a:r>
              <a:rPr lang="en-US" sz="3600" i="1" dirty="0" err="1">
                <a:highlight>
                  <a:srgbClr val="FFFF00"/>
                </a:highlight>
              </a:rPr>
              <a:t>iloc</a:t>
            </a:r>
            <a:r>
              <a:rPr lang="en-US" sz="3600" dirty="0"/>
              <a:t> instead</a:t>
            </a:r>
          </a:p>
          <a:p>
            <a:endParaRPr lang="en-US" sz="3600" dirty="0"/>
          </a:p>
          <a:p>
            <a:r>
              <a:rPr lang="en-US" sz="3600" dirty="0" err="1"/>
              <a:t>rs.iloc</a:t>
            </a:r>
            <a:r>
              <a:rPr lang="en-US" sz="3600" dirty="0"/>
              <a:t>[2,3]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4204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Pandas(</a:t>
            </a:r>
            <a:r>
              <a:rPr lang="en-US" sz="4000" dirty="0" err="1"/>
              <a:t>NaN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77AF57-648F-4524-B821-AB4FE5330260}"/>
              </a:ext>
            </a:extLst>
          </p:cNvPr>
          <p:cNvSpPr/>
          <p:nvPr/>
        </p:nvSpPr>
        <p:spPr>
          <a:xfrm>
            <a:off x="1663816" y="1818206"/>
            <a:ext cx="92480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/>
              <a:t>pd.DataFrame</a:t>
            </a:r>
            <a:r>
              <a:rPr lang="en-US" sz="3600" dirty="0"/>
              <a:t>([{'a': 1, 'b': 2}, {'b': 3, 'c': 4}])</a:t>
            </a:r>
            <a:endParaRPr lang="fr-FR" sz="3600" dirty="0">
              <a:solidFill>
                <a:srgbClr val="000000"/>
              </a:solidFill>
              <a:latin typeface="UbuntuMono-Regular"/>
            </a:endParaRP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CACF24-65C9-49B2-826D-941A3F762ECF}"/>
              </a:ext>
            </a:extLst>
          </p:cNvPr>
          <p:cNvGraphicFramePr>
            <a:graphicFrameLocks noGrp="1"/>
          </p:cNvGraphicFramePr>
          <p:nvPr/>
        </p:nvGraphicFramePr>
        <p:xfrm>
          <a:off x="3444377" y="3429000"/>
          <a:ext cx="2525788" cy="1645920"/>
        </p:xfrm>
        <a:graphic>
          <a:graphicData uri="http://schemas.openxmlformats.org/drawingml/2006/table">
            <a:tbl>
              <a:tblPr/>
              <a:tblGrid>
                <a:gridCol w="631447">
                  <a:extLst>
                    <a:ext uri="{9D8B030D-6E8A-4147-A177-3AD203B41FA5}">
                      <a16:colId xmlns:a16="http://schemas.microsoft.com/office/drawing/2014/main" val="844134074"/>
                    </a:ext>
                  </a:extLst>
                </a:gridCol>
                <a:gridCol w="631447">
                  <a:extLst>
                    <a:ext uri="{9D8B030D-6E8A-4147-A177-3AD203B41FA5}">
                      <a16:colId xmlns:a16="http://schemas.microsoft.com/office/drawing/2014/main" val="1588238461"/>
                    </a:ext>
                  </a:extLst>
                </a:gridCol>
                <a:gridCol w="631447">
                  <a:extLst>
                    <a:ext uri="{9D8B030D-6E8A-4147-A177-3AD203B41FA5}">
                      <a16:colId xmlns:a16="http://schemas.microsoft.com/office/drawing/2014/main" val="3742958946"/>
                    </a:ext>
                  </a:extLst>
                </a:gridCol>
                <a:gridCol w="631447">
                  <a:extLst>
                    <a:ext uri="{9D8B030D-6E8A-4147-A177-3AD203B41FA5}">
                      <a16:colId xmlns:a16="http://schemas.microsoft.com/office/drawing/2014/main" val="1637337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534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754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996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181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 (Missing Values)</a:t>
            </a:r>
            <a:endParaRPr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F26B1E-F02C-4C23-B368-B9078F0FB37A}"/>
              </a:ext>
            </a:extLst>
          </p:cNvPr>
          <p:cNvSpPr/>
          <p:nvPr/>
        </p:nvSpPr>
        <p:spPr>
          <a:xfrm>
            <a:off x="1102241" y="1734235"/>
            <a:ext cx="8148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9"/>
                </a:solidFill>
                <a:latin typeface="UbuntuMono-Regular"/>
              </a:rPr>
              <a:t>df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DataFrame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np.random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randint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10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(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4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)),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columns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'A'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'B'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'C'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'D'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])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426178-84A3-4A7D-8141-6F79ED8327BA}"/>
              </a:ext>
            </a:extLst>
          </p:cNvPr>
          <p:cNvSpPr/>
          <p:nvPr/>
        </p:nvSpPr>
        <p:spPr>
          <a:xfrm>
            <a:off x="1102241" y="2327845"/>
            <a:ext cx="20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sin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df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* 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pi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/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4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C56F67-461C-48A3-9236-A1B49AFBF5D7}"/>
              </a:ext>
            </a:extLst>
          </p:cNvPr>
          <p:cNvSpPr/>
          <p:nvPr/>
        </p:nvSpPr>
        <p:spPr>
          <a:xfrm>
            <a:off x="1102241" y="3059668"/>
            <a:ext cx="9229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9"/>
                </a:solidFill>
                <a:latin typeface="UbuntuMono-Regular"/>
              </a:rPr>
              <a:t>A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DataFrame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np.random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randint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20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(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)),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columns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dirty="0">
                <a:solidFill>
                  <a:srgbClr val="336666"/>
                </a:solidFill>
                <a:latin typeface="UbuntuMono-Regular"/>
              </a:rPr>
              <a:t>list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'AB'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))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DF103A-3BFA-4E72-8166-9F194AD46F82}"/>
              </a:ext>
            </a:extLst>
          </p:cNvPr>
          <p:cNvSpPr/>
          <p:nvPr/>
        </p:nvSpPr>
        <p:spPr>
          <a:xfrm>
            <a:off x="1102241" y="3608239"/>
            <a:ext cx="6999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9"/>
                </a:solidFill>
                <a:latin typeface="UbuntuMono-Regular"/>
              </a:rPr>
              <a:t>B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DataFrame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np.random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randint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10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(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)),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columns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dirty="0">
                <a:solidFill>
                  <a:srgbClr val="336666"/>
                </a:solidFill>
                <a:latin typeface="UbuntuMono-Regular"/>
              </a:rPr>
              <a:t>list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'BAC'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))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4B7FE-C89B-409C-8633-22E0BA3699EE}"/>
              </a:ext>
            </a:extLst>
          </p:cNvPr>
          <p:cNvSpPr/>
          <p:nvPr/>
        </p:nvSpPr>
        <p:spPr>
          <a:xfrm>
            <a:off x="1102241" y="4385101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9"/>
                </a:solidFill>
                <a:latin typeface="UbuntuMono-Regular"/>
              </a:rPr>
              <a:t>A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B ?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2389D7-ED4B-44C2-9861-52D30735A803}"/>
              </a:ext>
            </a:extLst>
          </p:cNvPr>
          <p:cNvSpPr/>
          <p:nvPr/>
        </p:nvSpPr>
        <p:spPr>
          <a:xfrm>
            <a:off x="1102241" y="5190059"/>
            <a:ext cx="2183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A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add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B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fill_value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4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 (Combining </a:t>
            </a:r>
            <a:r>
              <a:rPr lang="en-US" sz="4000" dirty="0" err="1"/>
              <a:t>DataFrames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3A296-47A1-4189-A88F-12FEA1752900}"/>
              </a:ext>
            </a:extLst>
          </p:cNvPr>
          <p:cNvSpPr/>
          <p:nvPr/>
        </p:nvSpPr>
        <p:spPr>
          <a:xfrm>
            <a:off x="1762003" y="1989692"/>
            <a:ext cx="2118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concat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([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df1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df2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])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CC354F-4B67-479A-862F-A7D3E7AAD5FF}"/>
              </a:ext>
            </a:extLst>
          </p:cNvPr>
          <p:cNvSpPr/>
          <p:nvPr/>
        </p:nvSpPr>
        <p:spPr>
          <a:xfrm>
            <a:off x="1762003" y="3244334"/>
            <a:ext cx="306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concat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([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df3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df4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], 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axis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'col'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97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 (Grouping)</a:t>
            </a:r>
            <a:endParaRPr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FFC269-0BCC-456F-9D5B-5E9FB4E0EF75}"/>
              </a:ext>
            </a:extLst>
          </p:cNvPr>
          <p:cNvSpPr/>
          <p:nvPr/>
        </p:nvSpPr>
        <p:spPr>
          <a:xfrm>
            <a:off x="1144772" y="2701797"/>
            <a:ext cx="8956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9"/>
                </a:solidFill>
                <a:latin typeface="UbuntuMono-Regular"/>
              </a:rPr>
              <a:t>df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DataFrame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({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'key'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[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'A'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'B'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'C'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'A'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'B'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'C'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],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’values'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336666"/>
                </a:solidFill>
                <a:latin typeface="UbuntuMono-Regular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6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)}, 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columns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'key'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‘values'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])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B2F380-0162-40B5-B4AD-1816E4B4F08C}"/>
              </a:ext>
            </a:extLst>
          </p:cNvPr>
          <p:cNvSpPr/>
          <p:nvPr/>
        </p:nvSpPr>
        <p:spPr>
          <a:xfrm>
            <a:off x="1144772" y="3417540"/>
            <a:ext cx="2350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df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groupby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'key'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)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sum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72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 (CSV files)</a:t>
            </a:r>
            <a:endParaRPr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FFC269-0BCC-456F-9D5B-5E9FB4E0EF75}"/>
              </a:ext>
            </a:extLst>
          </p:cNvPr>
          <p:cNvSpPr/>
          <p:nvPr/>
        </p:nvSpPr>
        <p:spPr>
          <a:xfrm>
            <a:off x="1144772" y="2701797"/>
            <a:ext cx="8956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read_csv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3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 err="1"/>
              <a:t>Numpy</a:t>
            </a:r>
            <a:endParaRPr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E631E-1C93-46D4-9105-6D6ACFB46D40}"/>
              </a:ext>
            </a:extLst>
          </p:cNvPr>
          <p:cNvSpPr txBox="1"/>
          <p:nvPr/>
        </p:nvSpPr>
        <p:spPr>
          <a:xfrm>
            <a:off x="1082180" y="1602297"/>
            <a:ext cx="6811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Why </a:t>
            </a:r>
            <a:r>
              <a:rPr lang="en-US" sz="3600" dirty="0" err="1">
                <a:solidFill>
                  <a:srgbClr val="FF0000"/>
                </a:solidFill>
              </a:rPr>
              <a:t>Numpy</a:t>
            </a:r>
            <a:r>
              <a:rPr lang="en-US" sz="3600" dirty="0">
                <a:solidFill>
                  <a:srgbClr val="FF0000"/>
                </a:solidFill>
              </a:rPr>
              <a:t>?</a:t>
            </a:r>
          </a:p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Quick Answer: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is Faster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9E8E53-36B0-4D3B-B404-56C943D01A23}"/>
              </a:ext>
            </a:extLst>
          </p:cNvPr>
          <p:cNvSpPr/>
          <p:nvPr/>
        </p:nvSpPr>
        <p:spPr>
          <a:xfrm>
            <a:off x="1006679" y="3264298"/>
            <a:ext cx="68873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np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US" sz="2800" dirty="0"/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br>
              <a:rPr lang="en-US" sz="2800" dirty="0"/>
            </a:b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917688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Visualizations</a:t>
            </a:r>
            <a:endParaRPr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4B51E7-F1A9-41BB-A32D-88E640217DF8}"/>
              </a:ext>
            </a:extLst>
          </p:cNvPr>
          <p:cNvSpPr/>
          <p:nvPr/>
        </p:nvSpPr>
        <p:spPr>
          <a:xfrm>
            <a:off x="1411111" y="1996491"/>
            <a:ext cx="7721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669A"/>
                </a:solidFill>
                <a:latin typeface="UbuntuMono-Bold"/>
              </a:rPr>
              <a:t>import </a:t>
            </a:r>
            <a:r>
              <a:rPr lang="en-US" sz="3600" b="1" dirty="0" err="1">
                <a:solidFill>
                  <a:srgbClr val="00CDFF"/>
                </a:solidFill>
                <a:latin typeface="UbuntuMono-Bold"/>
              </a:rPr>
              <a:t>matplotlib.pyplot</a:t>
            </a:r>
            <a:r>
              <a:rPr lang="en-US" sz="3600" b="1" dirty="0">
                <a:solidFill>
                  <a:srgbClr val="00CDFF"/>
                </a:solidFill>
                <a:latin typeface="UbuntuMono-Bold"/>
              </a:rPr>
              <a:t> </a:t>
            </a:r>
            <a:r>
              <a:rPr lang="en-US" sz="3600" b="1" dirty="0">
                <a:solidFill>
                  <a:srgbClr val="00669A"/>
                </a:solidFill>
                <a:latin typeface="UbuntuMono-Bold"/>
              </a:rPr>
              <a:t>as </a:t>
            </a:r>
            <a:r>
              <a:rPr lang="en-US" sz="3600" b="1" dirty="0" err="1">
                <a:solidFill>
                  <a:srgbClr val="00CDFF"/>
                </a:solidFill>
                <a:latin typeface="UbuntuMono-Bold"/>
              </a:rPr>
              <a:t>plt</a:t>
            </a:r>
            <a:endParaRPr lang="en-US" sz="3600" b="1" dirty="0">
              <a:solidFill>
                <a:srgbClr val="00CDFF"/>
              </a:solidFill>
              <a:latin typeface="UbuntuMono-Bold"/>
            </a:endParaRPr>
          </a:p>
          <a:p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36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style</a:t>
            </a:r>
            <a:r>
              <a:rPr lang="en-US" sz="36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use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'seaborn-</a:t>
            </a:r>
            <a:r>
              <a:rPr lang="en-US" sz="3600" dirty="0" err="1">
                <a:solidFill>
                  <a:srgbClr val="CD3300"/>
                </a:solidFill>
                <a:latin typeface="UbuntuMono-Regular"/>
              </a:rPr>
              <a:t>whitegrid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)</a:t>
            </a:r>
            <a:endParaRPr lang="en-US" sz="3600" b="1" dirty="0">
              <a:solidFill>
                <a:srgbClr val="00CDFF"/>
              </a:solidFill>
              <a:latin typeface="UbuntuMono-Bold"/>
            </a:endParaRPr>
          </a:p>
          <a:p>
            <a:r>
              <a:rPr lang="en-US" sz="3600" dirty="0">
                <a:solidFill>
                  <a:srgbClr val="000089"/>
                </a:solidFill>
                <a:latin typeface="UbuntuMono-Regular"/>
              </a:rPr>
              <a:t>fig </a:t>
            </a:r>
            <a:r>
              <a:rPr lang="en-US" sz="36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36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figure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()</a:t>
            </a:r>
          </a:p>
          <a:p>
            <a:r>
              <a:rPr lang="en-US" sz="3600" dirty="0">
                <a:solidFill>
                  <a:srgbClr val="000089"/>
                </a:solidFill>
                <a:latin typeface="UbuntuMono-Regular"/>
              </a:rPr>
              <a:t>ax </a:t>
            </a:r>
            <a:r>
              <a:rPr lang="en-US" sz="36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36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axes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()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CF987B-7596-4A7F-A728-E5FBA1618634}"/>
              </a:ext>
            </a:extLst>
          </p:cNvPr>
          <p:cNvSpPr/>
          <p:nvPr/>
        </p:nvSpPr>
        <p:spPr>
          <a:xfrm>
            <a:off x="1411111" y="5445667"/>
            <a:ext cx="3305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plt.style.available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23894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F1CE9C-34F1-4772-AECA-5383CF0FB2D6}"/>
              </a:ext>
            </a:extLst>
          </p:cNvPr>
          <p:cNvSpPr/>
          <p:nvPr/>
        </p:nvSpPr>
        <p:spPr>
          <a:xfrm>
            <a:off x="1727200" y="1666081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>
                <a:solidFill>
                  <a:srgbClr val="000089"/>
                </a:solidFill>
                <a:latin typeface="UbuntuMono-Regular"/>
              </a:rPr>
              <a:t>fig </a:t>
            </a:r>
            <a:r>
              <a:rPr lang="en-US" sz="40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40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figure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()</a:t>
            </a:r>
          </a:p>
          <a:p>
            <a:r>
              <a:rPr lang="en-US" sz="4000" dirty="0">
                <a:solidFill>
                  <a:srgbClr val="000089"/>
                </a:solidFill>
                <a:latin typeface="UbuntuMono-Regular"/>
              </a:rPr>
              <a:t>ax </a:t>
            </a:r>
            <a:r>
              <a:rPr lang="en-US" sz="40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40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axes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()</a:t>
            </a:r>
          </a:p>
          <a:p>
            <a:r>
              <a:rPr lang="en-US" sz="40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40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40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linspace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4000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4000" dirty="0">
                <a:solidFill>
                  <a:srgbClr val="FF6600"/>
                </a:solidFill>
                <a:latin typeface="UbuntuMono-Regular"/>
              </a:rPr>
              <a:t>10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4000" dirty="0">
                <a:solidFill>
                  <a:srgbClr val="FF6600"/>
                </a:solidFill>
                <a:latin typeface="UbuntuMono-Regular"/>
              </a:rPr>
              <a:t>1000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ax</a:t>
            </a:r>
            <a:r>
              <a:rPr lang="en-US" sz="40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40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40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sin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40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))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E17DFB-A2A4-404B-8CDF-E7C4C226A7CD}"/>
              </a:ext>
            </a:extLst>
          </p:cNvPr>
          <p:cNvSpPr/>
          <p:nvPr/>
        </p:nvSpPr>
        <p:spPr>
          <a:xfrm>
            <a:off x="1727200" y="5007253"/>
            <a:ext cx="39805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36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6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36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sin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6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))</a:t>
            </a:r>
            <a:endParaRPr lang="en-US" sz="3600" dirty="0"/>
          </a:p>
        </p:txBody>
      </p:sp>
      <p:sp>
        <p:nvSpPr>
          <p:cNvPr id="9" name="Google Shape;137;g73072dd2d6_0_95">
            <a:extLst>
              <a:ext uri="{FF2B5EF4-FFF2-40B4-BE49-F238E27FC236}">
                <a16:creationId xmlns:a16="http://schemas.microsoft.com/office/drawing/2014/main" id="{868FF83D-6830-4D19-B187-0E4A785580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Getting started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507796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Multiple Plots</a:t>
            </a:r>
            <a:endParaRPr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CCC1EE-6F54-4E49-9862-765B2288E1A4}"/>
              </a:ext>
            </a:extLst>
          </p:cNvPr>
          <p:cNvSpPr/>
          <p:nvPr/>
        </p:nvSpPr>
        <p:spPr>
          <a:xfrm>
            <a:off x="1727200" y="1491524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40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40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40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sin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40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))</a:t>
            </a:r>
          </a:p>
          <a:p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40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40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40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cos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40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))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8667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Colors and styles</a:t>
            </a:r>
            <a:endParaRPr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CCC1EE-6F54-4E49-9862-765B2288E1A4}"/>
              </a:ext>
            </a:extLst>
          </p:cNvPr>
          <p:cNvSpPr/>
          <p:nvPr/>
        </p:nvSpPr>
        <p:spPr>
          <a:xfrm>
            <a:off x="1727200" y="1491524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40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40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40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sin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40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))</a:t>
            </a:r>
          </a:p>
          <a:p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40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40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40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cos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40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))</a:t>
            </a:r>
            <a:endParaRPr lang="en-US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E13E81-12DE-4FFD-81F6-CAB16B095047}"/>
              </a:ext>
            </a:extLst>
          </p:cNvPr>
          <p:cNvSpPr/>
          <p:nvPr/>
        </p:nvSpPr>
        <p:spPr>
          <a:xfrm>
            <a:off x="1727200" y="3165862"/>
            <a:ext cx="98213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sin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-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color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'blue’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 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sin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-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color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'g’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 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sin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-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color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1.0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0.2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0.3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))</a:t>
            </a:r>
            <a:endParaRPr lang="en-US" sz="2400" i="1" dirty="0">
              <a:solidFill>
                <a:srgbClr val="35586C"/>
              </a:solidFill>
              <a:latin typeface="UbuntuMono-Italic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F9E00E-3126-4228-8F70-B48D0F8841E5}"/>
              </a:ext>
            </a:extLst>
          </p:cNvPr>
          <p:cNvSpPr/>
          <p:nvPr/>
        </p:nvSpPr>
        <p:spPr>
          <a:xfrm>
            <a:off x="1727200" y="471709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linestyle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'solid'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linestyle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'dashed'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linestyle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</a:t>
            </a:r>
            <a:r>
              <a:rPr lang="en-US" sz="2400" dirty="0" err="1">
                <a:solidFill>
                  <a:srgbClr val="CD3300"/>
                </a:solidFill>
                <a:latin typeface="UbuntuMono-Regular"/>
              </a:rPr>
              <a:t>dashdot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linestyle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'dotted'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8845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More on Colors and styles</a:t>
            </a:r>
            <a:endParaRPr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A915F-5A23-4F60-B753-8B649CB7D20A}"/>
              </a:ext>
            </a:extLst>
          </p:cNvPr>
          <p:cNvSpPr/>
          <p:nvPr/>
        </p:nvSpPr>
        <p:spPr>
          <a:xfrm>
            <a:off x="1411111" y="159834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linestyle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'-'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 </a:t>
            </a:r>
            <a:r>
              <a:rPr lang="en-US" sz="2400" i="1" dirty="0">
                <a:solidFill>
                  <a:srgbClr val="35586C"/>
                </a:solidFill>
                <a:latin typeface="UbuntuMono-Italic"/>
              </a:rPr>
              <a:t># solid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linestyle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'--'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 </a:t>
            </a:r>
            <a:r>
              <a:rPr lang="en-US" sz="2400" i="1" dirty="0">
                <a:solidFill>
                  <a:srgbClr val="35586C"/>
                </a:solidFill>
                <a:latin typeface="UbuntuMono-Italic"/>
              </a:rPr>
              <a:t># dashed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linestyle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'-.'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 </a:t>
            </a:r>
            <a:r>
              <a:rPr lang="en-US" sz="2400" i="1" dirty="0">
                <a:solidFill>
                  <a:srgbClr val="35586C"/>
                </a:solidFill>
                <a:latin typeface="UbuntuMono-Italic"/>
              </a:rPr>
              <a:t># </a:t>
            </a:r>
            <a:r>
              <a:rPr lang="en-US" sz="2400" i="1" dirty="0" err="1">
                <a:solidFill>
                  <a:srgbClr val="35586C"/>
                </a:solidFill>
                <a:latin typeface="UbuntuMono-Italic"/>
              </a:rPr>
              <a:t>dashdot</a:t>
            </a:r>
            <a:endParaRPr lang="en-US" sz="2400" i="1" dirty="0">
              <a:solidFill>
                <a:srgbClr val="35586C"/>
              </a:solidFill>
              <a:latin typeface="UbuntuMono-Italic"/>
            </a:endParaRP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linestyle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':'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); </a:t>
            </a:r>
            <a:r>
              <a:rPr lang="en-US" sz="2400" i="1" dirty="0">
                <a:solidFill>
                  <a:srgbClr val="35586C"/>
                </a:solidFill>
                <a:latin typeface="UbuntuMono-Italic"/>
              </a:rPr>
              <a:t># dotted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A98C30-F15C-456F-B145-9C30969D0E49}"/>
              </a:ext>
            </a:extLst>
          </p:cNvPr>
          <p:cNvSpPr/>
          <p:nvPr/>
        </p:nvSpPr>
        <p:spPr>
          <a:xfrm>
            <a:off x="1411111" y="405932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'-g'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 </a:t>
            </a:r>
            <a:r>
              <a:rPr lang="en-US" sz="2400" i="1" dirty="0">
                <a:solidFill>
                  <a:srgbClr val="35586C"/>
                </a:solidFill>
                <a:latin typeface="UbuntuMono-Italic"/>
              </a:rPr>
              <a:t># solid green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'--c'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 </a:t>
            </a:r>
            <a:r>
              <a:rPr lang="en-US" sz="2400" i="1" dirty="0">
                <a:solidFill>
                  <a:srgbClr val="35586C"/>
                </a:solidFill>
                <a:latin typeface="UbuntuMono-Italic"/>
              </a:rPr>
              <a:t># dashed cyan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'-.k'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 </a:t>
            </a:r>
            <a:r>
              <a:rPr lang="en-US" sz="2400" i="1" dirty="0">
                <a:solidFill>
                  <a:srgbClr val="35586C"/>
                </a:solidFill>
                <a:latin typeface="UbuntuMono-Italic"/>
              </a:rPr>
              <a:t># </a:t>
            </a:r>
            <a:r>
              <a:rPr lang="en-US" sz="2400" i="1" dirty="0" err="1">
                <a:solidFill>
                  <a:srgbClr val="35586C"/>
                </a:solidFill>
                <a:latin typeface="UbuntuMono-Italic"/>
              </a:rPr>
              <a:t>dashdot</a:t>
            </a:r>
            <a:r>
              <a:rPr lang="en-US" sz="2400" i="1" dirty="0">
                <a:solidFill>
                  <a:srgbClr val="35586C"/>
                </a:solidFill>
                <a:latin typeface="UbuntuMono-Italic"/>
              </a:rPr>
              <a:t> black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':r'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); </a:t>
            </a:r>
            <a:r>
              <a:rPr lang="en-US" sz="2400" i="1" dirty="0">
                <a:solidFill>
                  <a:srgbClr val="35586C"/>
                </a:solidFill>
                <a:latin typeface="UbuntuMono-Italic"/>
              </a:rPr>
              <a:t># dotted red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0717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Axis limits</a:t>
            </a:r>
            <a:endParaRPr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F8C43-1529-4A6E-8570-211DCF65177F}"/>
              </a:ext>
            </a:extLst>
          </p:cNvPr>
          <p:cNvSpPr/>
          <p:nvPr/>
        </p:nvSpPr>
        <p:spPr>
          <a:xfrm>
            <a:off x="1614311" y="18158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sin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))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xlim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-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ylim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-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1.8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1.8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F2DAF9-395D-449D-8ACD-1EF542F2FB69}"/>
              </a:ext>
            </a:extLst>
          </p:cNvPr>
          <p:cNvSpPr/>
          <p:nvPr/>
        </p:nvSpPr>
        <p:spPr>
          <a:xfrm>
            <a:off x="1614311" y="3244334"/>
            <a:ext cx="3546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axis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([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-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-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1.8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1.8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]);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EEA9D-08B1-45C8-9500-8871B761330C}"/>
              </a:ext>
            </a:extLst>
          </p:cNvPr>
          <p:cNvSpPr/>
          <p:nvPr/>
        </p:nvSpPr>
        <p:spPr>
          <a:xfrm>
            <a:off x="1614311" y="4147445"/>
            <a:ext cx="1964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axis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'tight'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E0351E-FD07-4308-83A7-484064587877}"/>
              </a:ext>
            </a:extLst>
          </p:cNvPr>
          <p:cNvSpPr/>
          <p:nvPr/>
        </p:nvSpPr>
        <p:spPr>
          <a:xfrm>
            <a:off x="1614311" y="4819723"/>
            <a:ext cx="2163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axis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'equal'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);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003039-C2A0-4160-9A6E-8FD4FBB9318A}"/>
              </a:ext>
            </a:extLst>
          </p:cNvPr>
          <p:cNvSpPr/>
          <p:nvPr/>
        </p:nvSpPr>
        <p:spPr>
          <a:xfrm>
            <a:off x="1614311" y="564995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xlim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ylim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1.2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-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1.2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796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Labels and legends</a:t>
            </a:r>
            <a:endParaRPr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0CC08-E9A5-4898-81F1-91557B6108E4}"/>
              </a:ext>
            </a:extLst>
          </p:cNvPr>
          <p:cNvSpPr/>
          <p:nvPr/>
        </p:nvSpPr>
        <p:spPr>
          <a:xfrm>
            <a:off x="2167467" y="195959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sin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), 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'-g'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label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'sin(x)'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cos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), 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':b'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label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'cos(x)’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en-US" sz="2400" dirty="0">
              <a:solidFill>
                <a:srgbClr val="000000"/>
              </a:solidFill>
              <a:latin typeface="UbuntuMono-Regular"/>
            </a:endParaRP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axis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'equal'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legend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()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B33EF4-AD45-4FA2-B75A-9EBFC87EC1C6}"/>
              </a:ext>
            </a:extLst>
          </p:cNvPr>
          <p:cNvSpPr/>
          <p:nvPr/>
        </p:nvSpPr>
        <p:spPr>
          <a:xfrm>
            <a:off x="2167467" y="4150254"/>
            <a:ext cx="3505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title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"Sine-Cos Curves"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2B158A-92EB-4D1D-9A09-5C73E2D8E2D5}"/>
              </a:ext>
            </a:extLst>
          </p:cNvPr>
          <p:cNvSpPr/>
          <p:nvPr/>
        </p:nvSpPr>
        <p:spPr>
          <a:xfrm>
            <a:off x="2167467" y="474084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xlabel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"x"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ylabel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"sin(x),cos(x)"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7520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 err="1"/>
              <a:t>pyplot</a:t>
            </a:r>
            <a:r>
              <a:rPr lang="en-US" sz="4000" dirty="0"/>
              <a:t> vs axes</a:t>
            </a:r>
            <a:endParaRPr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7CFA07-DE16-4F1F-B859-B62E47E38EDB}"/>
              </a:ext>
            </a:extLst>
          </p:cNvPr>
          <p:cNvSpPr/>
          <p:nvPr/>
        </p:nvSpPr>
        <p:spPr>
          <a:xfrm>
            <a:off x="1941689" y="177801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err="1">
                <a:solidFill>
                  <a:srgbClr val="002060"/>
                </a:solidFill>
                <a:latin typeface="UbuntuMono-Regular"/>
              </a:rPr>
              <a:t>plt.xlabel</a:t>
            </a:r>
            <a:r>
              <a:rPr lang="en-US" sz="3200" dirty="0">
                <a:solidFill>
                  <a:srgbClr val="002060"/>
                </a:solidFill>
                <a:latin typeface="UbuntuMono-Regular"/>
              </a:rPr>
              <a:t>() </a:t>
            </a:r>
            <a:r>
              <a:rPr lang="en-US" sz="3600" dirty="0">
                <a:solidFill>
                  <a:srgbClr val="002060"/>
                </a:solidFill>
                <a:latin typeface="MinionPro-Regular"/>
              </a:rPr>
              <a:t>→ </a:t>
            </a:r>
            <a:r>
              <a:rPr lang="en-US" sz="3200" dirty="0" err="1">
                <a:solidFill>
                  <a:srgbClr val="002060"/>
                </a:solidFill>
                <a:latin typeface="UbuntuMono-Regular"/>
              </a:rPr>
              <a:t>ax.set_xlabel</a:t>
            </a:r>
            <a:r>
              <a:rPr lang="en-US" sz="3200" dirty="0">
                <a:solidFill>
                  <a:srgbClr val="002060"/>
                </a:solidFill>
                <a:latin typeface="UbuntuMono-Regular"/>
              </a:rPr>
              <a:t>()</a:t>
            </a:r>
          </a:p>
          <a:p>
            <a:r>
              <a:rPr lang="en-US" sz="3200" dirty="0" err="1">
                <a:solidFill>
                  <a:srgbClr val="002060"/>
                </a:solidFill>
                <a:latin typeface="UbuntuMono-Regular"/>
              </a:rPr>
              <a:t>plt.ylabel</a:t>
            </a:r>
            <a:r>
              <a:rPr lang="en-US" sz="3200" dirty="0">
                <a:solidFill>
                  <a:srgbClr val="002060"/>
                </a:solidFill>
                <a:latin typeface="UbuntuMono-Regular"/>
              </a:rPr>
              <a:t>() </a:t>
            </a:r>
            <a:r>
              <a:rPr lang="en-US" sz="3600" dirty="0">
                <a:solidFill>
                  <a:srgbClr val="002060"/>
                </a:solidFill>
                <a:latin typeface="MinionPro-Regular"/>
              </a:rPr>
              <a:t>→ </a:t>
            </a:r>
            <a:r>
              <a:rPr lang="en-US" sz="3200" dirty="0" err="1">
                <a:solidFill>
                  <a:srgbClr val="002060"/>
                </a:solidFill>
                <a:latin typeface="UbuntuMono-Regular"/>
              </a:rPr>
              <a:t>ax.set_ylabel</a:t>
            </a:r>
            <a:r>
              <a:rPr lang="en-US" sz="3200" dirty="0">
                <a:solidFill>
                  <a:srgbClr val="002060"/>
                </a:solidFill>
                <a:latin typeface="UbuntuMono-Regular"/>
              </a:rPr>
              <a:t>()</a:t>
            </a:r>
          </a:p>
          <a:p>
            <a:r>
              <a:rPr lang="en-US" sz="3200" dirty="0" err="1">
                <a:solidFill>
                  <a:srgbClr val="002060"/>
                </a:solidFill>
                <a:latin typeface="UbuntuMono-Regular"/>
              </a:rPr>
              <a:t>plt.xlim</a:t>
            </a:r>
            <a:r>
              <a:rPr lang="en-US" sz="3200" dirty="0">
                <a:solidFill>
                  <a:srgbClr val="002060"/>
                </a:solidFill>
                <a:latin typeface="UbuntuMono-Regular"/>
              </a:rPr>
              <a:t>() </a:t>
            </a:r>
            <a:r>
              <a:rPr lang="en-US" sz="3600" dirty="0">
                <a:solidFill>
                  <a:srgbClr val="002060"/>
                </a:solidFill>
                <a:latin typeface="MinionPro-Regular"/>
              </a:rPr>
              <a:t>→ </a:t>
            </a:r>
            <a:r>
              <a:rPr lang="en-US" sz="3200" dirty="0" err="1">
                <a:solidFill>
                  <a:srgbClr val="002060"/>
                </a:solidFill>
                <a:latin typeface="UbuntuMono-Regular"/>
              </a:rPr>
              <a:t>ax.set_xlim</a:t>
            </a:r>
            <a:r>
              <a:rPr lang="en-US" sz="3200" dirty="0">
                <a:solidFill>
                  <a:srgbClr val="002060"/>
                </a:solidFill>
                <a:latin typeface="UbuntuMono-Regular"/>
              </a:rPr>
              <a:t>()</a:t>
            </a:r>
          </a:p>
          <a:p>
            <a:r>
              <a:rPr lang="en-US" sz="3200" dirty="0" err="1">
                <a:solidFill>
                  <a:srgbClr val="002060"/>
                </a:solidFill>
                <a:latin typeface="UbuntuMono-Regular"/>
              </a:rPr>
              <a:t>plt.ylim</a:t>
            </a:r>
            <a:r>
              <a:rPr lang="en-US" sz="3200" dirty="0">
                <a:solidFill>
                  <a:srgbClr val="002060"/>
                </a:solidFill>
                <a:latin typeface="UbuntuMono-Regular"/>
              </a:rPr>
              <a:t>() </a:t>
            </a:r>
            <a:r>
              <a:rPr lang="en-US" sz="3600" dirty="0">
                <a:solidFill>
                  <a:srgbClr val="002060"/>
                </a:solidFill>
                <a:latin typeface="MinionPro-Regular"/>
              </a:rPr>
              <a:t>→ </a:t>
            </a:r>
            <a:r>
              <a:rPr lang="en-US" sz="3200" dirty="0" err="1">
                <a:solidFill>
                  <a:srgbClr val="002060"/>
                </a:solidFill>
                <a:latin typeface="UbuntuMono-Regular"/>
              </a:rPr>
              <a:t>ax.set_ylim</a:t>
            </a:r>
            <a:r>
              <a:rPr lang="en-US" sz="3200" dirty="0">
                <a:solidFill>
                  <a:srgbClr val="002060"/>
                </a:solidFill>
                <a:latin typeface="UbuntuMono-Regular"/>
              </a:rPr>
              <a:t>()</a:t>
            </a:r>
          </a:p>
          <a:p>
            <a:r>
              <a:rPr lang="en-US" sz="3200" dirty="0" err="1">
                <a:solidFill>
                  <a:srgbClr val="002060"/>
                </a:solidFill>
                <a:latin typeface="UbuntuMono-Regular"/>
              </a:rPr>
              <a:t>plt.title</a:t>
            </a:r>
            <a:r>
              <a:rPr lang="en-US" sz="3200" dirty="0">
                <a:solidFill>
                  <a:srgbClr val="002060"/>
                </a:solidFill>
                <a:latin typeface="UbuntuMono-Regular"/>
              </a:rPr>
              <a:t>() </a:t>
            </a:r>
            <a:r>
              <a:rPr lang="en-US" sz="3600" dirty="0">
                <a:solidFill>
                  <a:srgbClr val="002060"/>
                </a:solidFill>
                <a:latin typeface="MinionPro-Regular"/>
              </a:rPr>
              <a:t>→ </a:t>
            </a:r>
            <a:r>
              <a:rPr lang="en-US" sz="3200" dirty="0" err="1">
                <a:solidFill>
                  <a:srgbClr val="002060"/>
                </a:solidFill>
                <a:latin typeface="UbuntuMono-Regular"/>
              </a:rPr>
              <a:t>ax.set_title</a:t>
            </a:r>
            <a:r>
              <a:rPr lang="en-US" sz="3200" dirty="0">
                <a:solidFill>
                  <a:srgbClr val="002060"/>
                </a:solidFill>
                <a:latin typeface="UbuntuMono-Regular"/>
              </a:rPr>
              <a:t>()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335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set</a:t>
            </a:r>
            <a:endParaRPr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366F14-A477-44A1-85FC-82F548053996}"/>
              </a:ext>
            </a:extLst>
          </p:cNvPr>
          <p:cNvSpPr/>
          <p:nvPr/>
        </p:nvSpPr>
        <p:spPr>
          <a:xfrm>
            <a:off x="2336799" y="1629180"/>
            <a:ext cx="72248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89"/>
                </a:solidFill>
                <a:latin typeface="UbuntuMono-Regular"/>
              </a:rPr>
              <a:t>ax </a:t>
            </a:r>
            <a:r>
              <a:rPr lang="en-US" sz="36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36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axes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()</a:t>
            </a:r>
          </a:p>
          <a:p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ax</a:t>
            </a:r>
            <a:r>
              <a:rPr lang="en-US" sz="36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6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36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sin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6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))</a:t>
            </a:r>
          </a:p>
          <a:p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ax</a:t>
            </a:r>
            <a:r>
              <a:rPr lang="en-US" sz="36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set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xlim</a:t>
            </a:r>
            <a:r>
              <a:rPr lang="en-US" sz="36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600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FF6600"/>
                </a:solidFill>
                <a:latin typeface="UbuntuMono-Regular"/>
              </a:rPr>
              <a:t>10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), 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ylim</a:t>
            </a:r>
            <a:r>
              <a:rPr lang="en-US" sz="36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600" dirty="0">
                <a:solidFill>
                  <a:srgbClr val="555555"/>
                </a:solidFill>
                <a:latin typeface="UbuntuMono-Regular"/>
              </a:rPr>
              <a:t>-</a:t>
            </a:r>
            <a:r>
              <a:rPr lang="en-US" sz="3600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),</a:t>
            </a:r>
          </a:p>
          <a:p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xlabel</a:t>
            </a:r>
            <a:r>
              <a:rPr lang="en-US" sz="36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'x'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ylabel</a:t>
            </a:r>
            <a:r>
              <a:rPr lang="en-US" sz="36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'sin(x)'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</a:t>
            </a:r>
          </a:p>
          <a:p>
            <a:r>
              <a:rPr lang="en-US" sz="3600" dirty="0">
                <a:solidFill>
                  <a:srgbClr val="000089"/>
                </a:solidFill>
                <a:latin typeface="UbuntuMono-Regular"/>
              </a:rPr>
              <a:t>title</a:t>
            </a:r>
            <a:r>
              <a:rPr lang="en-US" sz="36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'A Simple Plot'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10937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Markers</a:t>
            </a:r>
            <a:endParaRPr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890ECC-FC76-480F-A2E7-1599CB7A40DA}"/>
              </a:ext>
            </a:extLst>
          </p:cNvPr>
          <p:cNvSpPr/>
          <p:nvPr/>
        </p:nvSpPr>
        <p:spPr>
          <a:xfrm>
            <a:off x="1625600" y="155622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32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32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linspace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200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200" dirty="0">
                <a:solidFill>
                  <a:srgbClr val="FF6600"/>
                </a:solidFill>
                <a:latin typeface="UbuntuMono-Regular"/>
              </a:rPr>
              <a:t>10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200" dirty="0">
                <a:solidFill>
                  <a:srgbClr val="FF6600"/>
                </a:solidFill>
                <a:latin typeface="UbuntuMono-Regular"/>
              </a:rPr>
              <a:t>30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3200" dirty="0">
                <a:solidFill>
                  <a:srgbClr val="000089"/>
                </a:solidFill>
                <a:latin typeface="UbuntuMono-Regular"/>
              </a:rPr>
              <a:t>y </a:t>
            </a:r>
            <a:r>
              <a:rPr lang="en-US" sz="32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32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sin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2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32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2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200" dirty="0">
                <a:solidFill>
                  <a:srgbClr val="000089"/>
                </a:solidFill>
                <a:latin typeface="UbuntuMono-Regular"/>
              </a:rPr>
              <a:t>y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200" dirty="0">
                <a:solidFill>
                  <a:srgbClr val="CD3300"/>
                </a:solidFill>
                <a:latin typeface="UbuntuMono-Regular"/>
              </a:rPr>
              <a:t>'o'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200" dirty="0">
                <a:solidFill>
                  <a:srgbClr val="000089"/>
                </a:solidFill>
                <a:latin typeface="UbuntuMono-Regular"/>
              </a:rPr>
              <a:t>color</a:t>
            </a:r>
            <a:r>
              <a:rPr lang="en-US" sz="32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3200" dirty="0">
                <a:solidFill>
                  <a:srgbClr val="CD3300"/>
                </a:solidFill>
                <a:latin typeface="UbuntuMono-Regular"/>
              </a:rPr>
              <a:t>'black'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);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A66EC3-A260-4BA8-93DC-F586739F7120}"/>
              </a:ext>
            </a:extLst>
          </p:cNvPr>
          <p:cNvSpPr/>
          <p:nvPr/>
        </p:nvSpPr>
        <p:spPr>
          <a:xfrm>
            <a:off x="1524000" y="3541483"/>
            <a:ext cx="71449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'o'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'.'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','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'x'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'+'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'v'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'^'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'&lt;'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'&gt;'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's'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'd'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]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65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 err="1"/>
              <a:t>Numpy</a:t>
            </a:r>
            <a:r>
              <a:rPr lang="en-US" sz="4000" dirty="0"/>
              <a:t>(Dimensions)</a:t>
            </a:r>
            <a:endParaRPr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B56DE-3AD3-403D-9A38-0F0F90F72BEE}"/>
              </a:ext>
            </a:extLst>
          </p:cNvPr>
          <p:cNvSpPr/>
          <p:nvPr/>
        </p:nvSpPr>
        <p:spPr>
          <a:xfrm>
            <a:off x="1005980" y="2413661"/>
            <a:ext cx="109847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([[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]])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a.ndim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([[[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]], [[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]]])</a:t>
            </a:r>
          </a:p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b.ndim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b.shape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[0],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b.shape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[1],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b.shape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[2])</a:t>
            </a:r>
          </a:p>
          <a:p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(b[1,0,2])</a:t>
            </a:r>
          </a:p>
        </p:txBody>
      </p:sp>
    </p:spTree>
    <p:extLst>
      <p:ext uri="{BB962C8B-B14F-4D97-AF65-F5344CB8AC3E}">
        <p14:creationId xmlns:p14="http://schemas.microsoft.com/office/powerpoint/2010/main" val="2229815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Scatter plots</a:t>
            </a:r>
            <a:endParaRPr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5B6F03-C67C-4FE5-A210-8C7A7E2AD792}"/>
              </a:ext>
            </a:extLst>
          </p:cNvPr>
          <p:cNvSpPr/>
          <p:nvPr/>
        </p:nvSpPr>
        <p:spPr>
          <a:xfrm>
            <a:off x="1806221" y="175555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random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randn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2400" dirty="0">
                <a:solidFill>
                  <a:srgbClr val="000089"/>
                </a:solidFill>
                <a:latin typeface="UbuntuMono-Regular"/>
              </a:rPr>
              <a:t>y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random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randn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2400" dirty="0">
                <a:solidFill>
                  <a:srgbClr val="000089"/>
                </a:solidFill>
                <a:latin typeface="UbuntuMono-Regular"/>
              </a:rPr>
              <a:t>colors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random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rand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2400" dirty="0">
                <a:solidFill>
                  <a:srgbClr val="000089"/>
                </a:solidFill>
                <a:latin typeface="UbuntuMono-Regular"/>
              </a:rPr>
              <a:t>sizes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1000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*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random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rand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scatter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c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colors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s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sizes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alpha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0.3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cmap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</a:t>
            </a:r>
            <a:r>
              <a:rPr lang="en-US" sz="2400" dirty="0" err="1">
                <a:solidFill>
                  <a:srgbClr val="CD3300"/>
                </a:solidFill>
                <a:latin typeface="UbuntuMono-Regular"/>
              </a:rPr>
              <a:t>viridis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colorbar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71073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Contour plots</a:t>
            </a:r>
            <a:endParaRPr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E33215-FCAD-41F9-A507-EFCD03F8E66C}"/>
              </a:ext>
            </a:extLst>
          </p:cNvPr>
          <p:cNvSpPr/>
          <p:nvPr/>
        </p:nvSpPr>
        <p:spPr>
          <a:xfrm>
            <a:off x="2144889" y="177896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8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8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28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800" dirty="0" err="1">
                <a:solidFill>
                  <a:srgbClr val="000089"/>
                </a:solidFill>
                <a:latin typeface="UbuntuMono-Regular"/>
              </a:rPr>
              <a:t>linspace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800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800" dirty="0">
                <a:solidFill>
                  <a:srgbClr val="FF6600"/>
                </a:solidFill>
                <a:latin typeface="UbuntuMono-Regular"/>
              </a:rPr>
              <a:t>5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800" dirty="0">
                <a:solidFill>
                  <a:srgbClr val="FF6600"/>
                </a:solidFill>
                <a:latin typeface="UbuntuMono-Regular"/>
              </a:rPr>
              <a:t>50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s-ES" sz="2800" dirty="0">
                <a:solidFill>
                  <a:srgbClr val="000089"/>
                </a:solidFill>
                <a:latin typeface="UbuntuMono-Regular"/>
              </a:rPr>
              <a:t>y </a:t>
            </a:r>
            <a:r>
              <a:rPr lang="es-ES" sz="28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s-ES" sz="28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s-ES" sz="28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s-ES" sz="2800" dirty="0" err="1">
                <a:solidFill>
                  <a:srgbClr val="000089"/>
                </a:solidFill>
                <a:latin typeface="UbuntuMono-Regular"/>
              </a:rPr>
              <a:t>linspace</a:t>
            </a:r>
            <a:r>
              <a:rPr lang="es-ES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s-ES" sz="2800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s-ES" sz="28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s-ES" sz="2800" dirty="0">
                <a:solidFill>
                  <a:srgbClr val="FF6600"/>
                </a:solidFill>
                <a:latin typeface="UbuntuMono-Regular"/>
              </a:rPr>
              <a:t>5</a:t>
            </a:r>
            <a:r>
              <a:rPr lang="es-ES" sz="28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s-ES" sz="2800" dirty="0">
                <a:solidFill>
                  <a:srgbClr val="FF6600"/>
                </a:solidFill>
                <a:latin typeface="UbuntuMono-Regular"/>
              </a:rPr>
              <a:t>40</a:t>
            </a:r>
            <a:r>
              <a:rPr lang="es-ES" sz="28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s-ES" sz="28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s-ES" sz="28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s-ES" sz="2800" dirty="0">
                <a:solidFill>
                  <a:srgbClr val="000089"/>
                </a:solidFill>
                <a:latin typeface="UbuntuMono-Regular"/>
              </a:rPr>
              <a:t>Y </a:t>
            </a:r>
            <a:r>
              <a:rPr lang="es-ES" sz="28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s-ES" sz="28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s-ES" sz="28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s-ES" sz="2800" dirty="0" err="1">
                <a:solidFill>
                  <a:srgbClr val="000089"/>
                </a:solidFill>
                <a:latin typeface="UbuntuMono-Regular"/>
              </a:rPr>
              <a:t>meshgrid</a:t>
            </a:r>
            <a:r>
              <a:rPr lang="es-ES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s-ES" sz="28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s-ES" sz="28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s-ES" sz="2800" dirty="0">
                <a:solidFill>
                  <a:srgbClr val="000089"/>
                </a:solidFill>
                <a:latin typeface="UbuntuMono-Regular"/>
              </a:rPr>
              <a:t>y</a:t>
            </a:r>
            <a:r>
              <a:rPr lang="es-ES" sz="28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2800" dirty="0">
                <a:solidFill>
                  <a:srgbClr val="000089"/>
                </a:solidFill>
                <a:latin typeface="UbuntuMono-Regular"/>
              </a:rPr>
              <a:t>Z </a:t>
            </a:r>
            <a:r>
              <a:rPr lang="en-US" sz="28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800" dirty="0" err="1">
                <a:solidFill>
                  <a:srgbClr val="000000"/>
                </a:solidFill>
                <a:latin typeface="UbuntuMono-Regular"/>
              </a:rPr>
              <a:t>someFunctionOf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8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800" dirty="0">
                <a:solidFill>
                  <a:srgbClr val="000089"/>
                </a:solidFill>
                <a:latin typeface="UbuntuMono-Regular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)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7D0D2-B45E-408A-A7BB-49627FFDBC16}"/>
              </a:ext>
            </a:extLst>
          </p:cNvPr>
          <p:cNvSpPr/>
          <p:nvPr/>
        </p:nvSpPr>
        <p:spPr>
          <a:xfrm>
            <a:off x="2144889" y="423319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8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800" dirty="0" err="1">
                <a:solidFill>
                  <a:srgbClr val="000089"/>
                </a:solidFill>
                <a:latin typeface="UbuntuMono-Regular"/>
              </a:rPr>
              <a:t>contourf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8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800" dirty="0">
                <a:solidFill>
                  <a:srgbClr val="000089"/>
                </a:solidFill>
                <a:latin typeface="UbuntuMono-Regular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800" dirty="0">
                <a:solidFill>
                  <a:srgbClr val="000089"/>
                </a:solidFill>
                <a:latin typeface="UbuntuMono-Regular"/>
              </a:rPr>
              <a:t>Z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800" dirty="0">
                <a:solidFill>
                  <a:srgbClr val="FF6600"/>
                </a:solidFill>
                <a:latin typeface="UbuntuMono-Regular"/>
              </a:rPr>
              <a:t>20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800" dirty="0" err="1">
                <a:solidFill>
                  <a:srgbClr val="000089"/>
                </a:solidFill>
                <a:latin typeface="UbuntuMono-Regular"/>
              </a:rPr>
              <a:t>cmap</a:t>
            </a:r>
            <a:r>
              <a:rPr lang="en-US" sz="28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2800" dirty="0">
                <a:solidFill>
                  <a:srgbClr val="CD3300"/>
                </a:solidFill>
                <a:latin typeface="UbuntuMono-Regular"/>
              </a:rPr>
              <a:t>'</a:t>
            </a:r>
            <a:r>
              <a:rPr lang="en-US" sz="2800" dirty="0" err="1">
                <a:solidFill>
                  <a:srgbClr val="CD3300"/>
                </a:solidFill>
                <a:latin typeface="UbuntuMono-Regular"/>
              </a:rPr>
              <a:t>RdGy</a:t>
            </a:r>
            <a:r>
              <a:rPr lang="en-US" sz="2800" dirty="0">
                <a:solidFill>
                  <a:srgbClr val="CD3300"/>
                </a:solidFill>
                <a:latin typeface="UbuntuMono-Regular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28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8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800" dirty="0" err="1">
                <a:solidFill>
                  <a:srgbClr val="000089"/>
                </a:solidFill>
                <a:latin typeface="UbuntuMono-Regular"/>
              </a:rPr>
              <a:t>colorbar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();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8990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Density and </a:t>
            </a:r>
            <a:r>
              <a:rPr lang="en-US" sz="4000" dirty="0" err="1"/>
              <a:t>pairplots</a:t>
            </a:r>
            <a:r>
              <a:rPr lang="en-US" sz="4000" dirty="0"/>
              <a:t> from seaborn</a:t>
            </a:r>
            <a:endParaRPr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BFC1DA-558E-4812-8114-11C153C5E491}"/>
              </a:ext>
            </a:extLst>
          </p:cNvPr>
          <p:cNvSpPr/>
          <p:nvPr/>
        </p:nvSpPr>
        <p:spPr>
          <a:xfrm>
            <a:off x="1806223" y="2057317"/>
            <a:ext cx="79473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002060"/>
                </a:solidFill>
              </a:rPr>
              <a:t>import seaborn as </a:t>
            </a:r>
            <a:r>
              <a:rPr lang="en-US" sz="6000" dirty="0" err="1">
                <a:solidFill>
                  <a:srgbClr val="002060"/>
                </a:solidFill>
              </a:rPr>
              <a:t>sns</a:t>
            </a:r>
            <a:endParaRPr lang="en-US" sz="6000" dirty="0">
              <a:solidFill>
                <a:srgbClr val="002060"/>
              </a:solidFill>
            </a:endParaRPr>
          </a:p>
          <a:p>
            <a:r>
              <a:rPr lang="en-US" sz="6000" dirty="0" err="1">
                <a:solidFill>
                  <a:srgbClr val="002060"/>
                </a:solidFill>
              </a:rPr>
              <a:t>sns.set</a:t>
            </a:r>
            <a:r>
              <a:rPr lang="en-US" sz="6000" dirty="0">
                <a:solidFill>
                  <a:srgbClr val="002060"/>
                </a:solidFill>
              </a:rPr>
              <a:t>()</a:t>
            </a:r>
          </a:p>
          <a:p>
            <a:endParaRPr lang="en-US" sz="6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091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3D plots</a:t>
            </a:r>
            <a:endParaRPr sz="4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8516F5-F50E-4074-9DCE-5C9F109A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87" y="1809574"/>
            <a:ext cx="5862031" cy="388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199E7E4-D320-4D2A-AF10-569D97D289F9}"/>
              </a:ext>
            </a:extLst>
          </p:cNvPr>
          <p:cNvSpPr/>
          <p:nvPr/>
        </p:nvSpPr>
        <p:spPr>
          <a:xfrm>
            <a:off x="948267" y="133348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fig = </a:t>
            </a:r>
            <a:r>
              <a:rPr lang="en-US" sz="2400" dirty="0" err="1">
                <a:solidFill>
                  <a:srgbClr val="002060"/>
                </a:solidFill>
              </a:rPr>
              <a:t>plt.figure</a:t>
            </a:r>
            <a:r>
              <a:rPr lang="en-US" sz="2400" dirty="0">
                <a:solidFill>
                  <a:srgbClr val="002060"/>
                </a:solidFill>
              </a:rPr>
              <a:t>()</a:t>
            </a:r>
          </a:p>
          <a:p>
            <a:r>
              <a:rPr lang="en-US" sz="2400" dirty="0">
                <a:solidFill>
                  <a:srgbClr val="002060"/>
                </a:solidFill>
              </a:rPr>
              <a:t>ax = </a:t>
            </a:r>
            <a:r>
              <a:rPr lang="en-US" sz="2400" dirty="0" err="1">
                <a:solidFill>
                  <a:srgbClr val="002060"/>
                </a:solidFill>
              </a:rPr>
              <a:t>fig.gca</a:t>
            </a:r>
            <a:r>
              <a:rPr lang="en-US" sz="2400" dirty="0">
                <a:solidFill>
                  <a:srgbClr val="002060"/>
                </a:solidFill>
              </a:rPr>
              <a:t>(projection='3d')</a:t>
            </a:r>
          </a:p>
        </p:txBody>
      </p:sp>
    </p:spTree>
    <p:extLst>
      <p:ext uri="{BB962C8B-B14F-4D97-AF65-F5344CB8AC3E}">
        <p14:creationId xmlns:p14="http://schemas.microsoft.com/office/powerpoint/2010/main" val="1655527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Interactive plotting with bokeh</a:t>
            </a:r>
            <a:endParaRPr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102876-8174-48CD-A8E8-B0D8F83883E6}"/>
              </a:ext>
            </a:extLst>
          </p:cNvPr>
          <p:cNvSpPr/>
          <p:nvPr/>
        </p:nvSpPr>
        <p:spPr>
          <a:xfrm>
            <a:off x="1974519" y="2092867"/>
            <a:ext cx="82429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from </a:t>
            </a:r>
            <a:r>
              <a:rPr lang="en-US" sz="2800" dirty="0" err="1">
                <a:solidFill>
                  <a:srgbClr val="002060"/>
                </a:solidFill>
              </a:rPr>
              <a:t>bokeh.plotting</a:t>
            </a:r>
            <a:r>
              <a:rPr lang="en-US" sz="2800" dirty="0">
                <a:solidFill>
                  <a:srgbClr val="002060"/>
                </a:solidFill>
              </a:rPr>
              <a:t> import figure, </a:t>
            </a:r>
            <a:r>
              <a:rPr lang="en-US" sz="2800" dirty="0" err="1">
                <a:solidFill>
                  <a:srgbClr val="002060"/>
                </a:solidFill>
              </a:rPr>
              <a:t>output_file</a:t>
            </a:r>
            <a:r>
              <a:rPr lang="en-US" sz="2800" dirty="0">
                <a:solidFill>
                  <a:srgbClr val="002060"/>
                </a:solidFill>
              </a:rPr>
              <a:t>, show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4AB2A-16C6-434B-B9CB-E88FB9C59966}"/>
              </a:ext>
            </a:extLst>
          </p:cNvPr>
          <p:cNvSpPr/>
          <p:nvPr/>
        </p:nvSpPr>
        <p:spPr>
          <a:xfrm>
            <a:off x="1974519" y="3429000"/>
            <a:ext cx="87714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output_file</a:t>
            </a:r>
            <a:r>
              <a:rPr lang="en-US" sz="2800" dirty="0">
                <a:solidFill>
                  <a:srgbClr val="002060"/>
                </a:solidFill>
              </a:rPr>
              <a:t>("demo.html")</a:t>
            </a:r>
          </a:p>
          <a:p>
            <a:r>
              <a:rPr lang="en-US" sz="2800" dirty="0">
                <a:solidFill>
                  <a:srgbClr val="002060"/>
                </a:solidFill>
              </a:rPr>
              <a:t>p = figure(</a:t>
            </a:r>
            <a:r>
              <a:rPr lang="en-US" sz="2800" dirty="0" err="1">
                <a:solidFill>
                  <a:srgbClr val="002060"/>
                </a:solidFill>
              </a:rPr>
              <a:t>plot_width</a:t>
            </a:r>
            <a:r>
              <a:rPr lang="en-US" sz="2800" dirty="0">
                <a:solidFill>
                  <a:srgbClr val="002060"/>
                </a:solidFill>
              </a:rPr>
              <a:t>=800,plot_height=400,title="line")</a:t>
            </a:r>
          </a:p>
          <a:p>
            <a:r>
              <a:rPr lang="en-US" sz="2800" dirty="0" err="1">
                <a:solidFill>
                  <a:srgbClr val="002060"/>
                </a:solidFill>
              </a:rPr>
              <a:t>p.line</a:t>
            </a:r>
            <a:r>
              <a:rPr lang="en-US" sz="2800" dirty="0">
                <a:solidFill>
                  <a:srgbClr val="002060"/>
                </a:solidFill>
              </a:rPr>
              <a:t>([1,2,3,4,5],[6,7,8,9,10],</a:t>
            </a:r>
            <a:r>
              <a:rPr lang="en-US" sz="2800" dirty="0" err="1">
                <a:solidFill>
                  <a:srgbClr val="002060"/>
                </a:solidFill>
              </a:rPr>
              <a:t>line_width</a:t>
            </a:r>
            <a:r>
              <a:rPr lang="en-US" sz="2800" dirty="0">
                <a:solidFill>
                  <a:srgbClr val="002060"/>
                </a:solidFill>
              </a:rPr>
              <a:t>=2)</a:t>
            </a:r>
          </a:p>
          <a:p>
            <a:r>
              <a:rPr lang="en-US" sz="2800" dirty="0">
                <a:solidFill>
                  <a:srgbClr val="002060"/>
                </a:solidFill>
              </a:rPr>
              <a:t>show(p)</a:t>
            </a:r>
          </a:p>
        </p:txBody>
      </p:sp>
    </p:spTree>
    <p:extLst>
      <p:ext uri="{BB962C8B-B14F-4D97-AF65-F5344CB8AC3E}">
        <p14:creationId xmlns:p14="http://schemas.microsoft.com/office/powerpoint/2010/main" val="334120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 err="1"/>
              <a:t>Numpy</a:t>
            </a:r>
            <a:r>
              <a:rPr lang="en-US" sz="4000" dirty="0"/>
              <a:t>(</a:t>
            </a:r>
            <a:r>
              <a:rPr lang="en-US" sz="4000" dirty="0" err="1"/>
              <a:t>np.arrange,reshape,random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B56DE-3AD3-403D-9A38-0F0F90F72BEE}"/>
              </a:ext>
            </a:extLst>
          </p:cNvPr>
          <p:cNvSpPr/>
          <p:nvPr/>
        </p:nvSpPr>
        <p:spPr>
          <a:xfrm>
            <a:off x="1005980" y="2413661"/>
            <a:ext cx="109847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np.arange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np.random.permutation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np.reshape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27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 err="1"/>
              <a:t>Numpy</a:t>
            </a:r>
            <a:r>
              <a:rPr lang="en-US" sz="4000" dirty="0"/>
              <a:t>(Slicing)</a:t>
            </a:r>
            <a:endParaRPr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D8E499-F6B9-4157-BADF-BFFFFE6F3A0E}"/>
              </a:ext>
            </a:extLst>
          </p:cNvPr>
          <p:cNvSpPr/>
          <p:nvPr/>
        </p:nvSpPr>
        <p:spPr>
          <a:xfrm>
            <a:off x="1064521" y="1600092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A[</a:t>
            </a:r>
            <a:r>
              <a:rPr lang="en-US" i="1" dirty="0" err="1">
                <a:solidFill>
                  <a:srgbClr val="DC143C"/>
                </a:solidFill>
                <a:latin typeface="Consolas" panose="020B0609020204030204" pitchFamily="49" charset="0"/>
              </a:rPr>
              <a:t>start</a:t>
            </a:r>
            <a:r>
              <a:rPr lang="en-US" dirty="0" err="1">
                <a:solidFill>
                  <a:srgbClr val="DC143C"/>
                </a:solidFill>
                <a:latin typeface="Consolas" panose="020B0609020204030204" pitchFamily="49" charset="0"/>
              </a:rPr>
              <a:t>:</a:t>
            </a:r>
            <a:r>
              <a:rPr lang="en-US" i="1" dirty="0" err="1">
                <a:solidFill>
                  <a:srgbClr val="DC143C"/>
                </a:solidFill>
                <a:latin typeface="Consolas" panose="020B0609020204030204" pitchFamily="49" charset="0"/>
              </a:rPr>
              <a:t>end</a:t>
            </a:r>
            <a:r>
              <a:rPr lang="en-US" dirty="0" err="1">
                <a:solidFill>
                  <a:srgbClr val="DC143C"/>
                </a:solidFill>
                <a:latin typeface="Consolas" panose="020B0609020204030204" pitchFamily="49" charset="0"/>
              </a:rPr>
              <a:t>:</a:t>
            </a:r>
            <a:r>
              <a:rPr lang="en-US" i="1" dirty="0" err="1">
                <a:solidFill>
                  <a:srgbClr val="DC143C"/>
                </a:solidFill>
                <a:latin typeface="Consolas" panose="020B0609020204030204" pitchFamily="49" charset="0"/>
              </a:rPr>
              <a:t>step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8BCAB1-126E-47F5-8E8D-0B1B3989E8CC}"/>
              </a:ext>
            </a:extLst>
          </p:cNvPr>
          <p:cNvSpPr/>
          <p:nvPr/>
        </p:nvSpPr>
        <p:spPr>
          <a:xfrm>
            <a:off x="1064521" y="2128599"/>
            <a:ext cx="6516528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# index 1 till 5 but not 5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# index 0 till 5 but not 5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# index 0 till 5 but not 5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a[2:] # index 2 till end including last element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::-1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# from end till start (reverse the array)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::2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# from start till end every other element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::2,: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?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47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 err="1"/>
              <a:t>Numpy</a:t>
            </a:r>
            <a:r>
              <a:rPr lang="en-US" sz="4000" dirty="0"/>
              <a:t>(More Indexing)</a:t>
            </a:r>
            <a:endParaRPr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D8E499-F6B9-4157-BADF-BFFFFE6F3A0E}"/>
              </a:ext>
            </a:extLst>
          </p:cNvPr>
          <p:cNvSpPr/>
          <p:nvPr/>
        </p:nvSpPr>
        <p:spPr>
          <a:xfrm>
            <a:off x="1064521" y="1600092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A[</a:t>
            </a:r>
            <a:r>
              <a:rPr lang="en-US" i="1" dirty="0" err="1">
                <a:solidFill>
                  <a:srgbClr val="DC143C"/>
                </a:solidFill>
                <a:latin typeface="Consolas" panose="020B0609020204030204" pitchFamily="49" charset="0"/>
              </a:rPr>
              <a:t>index_array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8BCAB1-126E-47F5-8E8D-0B1B3989E8CC}"/>
              </a:ext>
            </a:extLst>
          </p:cNvPr>
          <p:cNvSpPr/>
          <p:nvPr/>
        </p:nvSpPr>
        <p:spPr>
          <a:xfrm>
            <a:off x="1064521" y="2132218"/>
            <a:ext cx="676980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[1,4,6]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# index 1, 4 and 6 elements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True,True,False,False,True,True,True,False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Assuming array has 8 elements, the above returns all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 elements corresponding to True index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a&lt;8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a&lt;8 &amp; a&gt;4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# difference between(and,&amp;)?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a&lt;8 and a&gt;4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?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Google Shape;137;g73072dd2d6_0_95">
            <a:extLst>
              <a:ext uri="{FF2B5EF4-FFF2-40B4-BE49-F238E27FC236}">
                <a16:creationId xmlns:a16="http://schemas.microsoft.com/office/drawing/2014/main" id="{034466F6-C7B0-430E-86E5-F2371379D9AB}"/>
              </a:ext>
            </a:extLst>
          </p:cNvPr>
          <p:cNvSpPr txBox="1">
            <a:spLocks/>
          </p:cNvSpPr>
          <p:nvPr/>
        </p:nvSpPr>
        <p:spPr>
          <a:xfrm>
            <a:off x="404074" y="5548538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25DA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Copy vs View</a:t>
            </a:r>
          </a:p>
        </p:txBody>
      </p:sp>
    </p:spTree>
    <p:extLst>
      <p:ext uri="{BB962C8B-B14F-4D97-AF65-F5344CB8AC3E}">
        <p14:creationId xmlns:p14="http://schemas.microsoft.com/office/powerpoint/2010/main" val="167453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 err="1"/>
              <a:t>Numpy</a:t>
            </a:r>
            <a:r>
              <a:rPr lang="en-US" sz="4000" dirty="0"/>
              <a:t>(Broadcasting)</a:t>
            </a:r>
            <a:endParaRPr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8BCAB1-126E-47F5-8E8D-0B1B3989E8CC}"/>
              </a:ext>
            </a:extLst>
          </p:cNvPr>
          <p:cNvSpPr/>
          <p:nvPr/>
        </p:nvSpPr>
        <p:spPr>
          <a:xfrm>
            <a:off x="3755963" y="2554913"/>
            <a:ext cx="374173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A = A+5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79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 err="1"/>
              <a:t>Numpy</a:t>
            </a:r>
            <a:r>
              <a:rPr lang="en-US" sz="4000" dirty="0"/>
              <a:t>(</a:t>
            </a:r>
            <a:r>
              <a:rPr lang="en-US" sz="4000" dirty="0" err="1"/>
              <a:t>hstack,vstack,sort</a:t>
            </a:r>
            <a:r>
              <a:rPr lang="en-US" sz="4000" dirty="0"/>
              <a:t>(axis=0)</a:t>
            </a:r>
            <a:endParaRPr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8BCAB1-126E-47F5-8E8D-0B1B3989E8CC}"/>
              </a:ext>
            </a:extLst>
          </p:cNvPr>
          <p:cNvSpPr/>
          <p:nvPr/>
        </p:nvSpPr>
        <p:spPr>
          <a:xfrm>
            <a:off x="3755963" y="2554913"/>
            <a:ext cx="4758034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np.hstack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np.vstack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np.sort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5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</a:t>
            </a:r>
            <a:endParaRPr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09A58F-9693-4E21-BB43-52DC6A8BF8FF}"/>
              </a:ext>
            </a:extLst>
          </p:cNvPr>
          <p:cNvSpPr/>
          <p:nvPr/>
        </p:nvSpPr>
        <p:spPr>
          <a:xfrm>
            <a:off x="1688983" y="1503537"/>
            <a:ext cx="7949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9"/>
                </a:solidFill>
                <a:latin typeface="UbuntuMono-Regular"/>
              </a:rPr>
              <a:t>data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Series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([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0.25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0.5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0.75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1.0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],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index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'a'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'b'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'c'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'd'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])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A34214-A88F-43B3-BC98-E65433F391C3}"/>
              </a:ext>
            </a:extLst>
          </p:cNvPr>
          <p:cNvSpPr/>
          <p:nvPr/>
        </p:nvSpPr>
        <p:spPr>
          <a:xfrm>
            <a:off x="1688983" y="1969208"/>
            <a:ext cx="124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data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values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02380B-4ED4-4CC2-AEEB-39DE888D4964}"/>
              </a:ext>
            </a:extLst>
          </p:cNvPr>
          <p:cNvSpPr/>
          <p:nvPr/>
        </p:nvSpPr>
        <p:spPr>
          <a:xfrm>
            <a:off x="1688983" y="2548048"/>
            <a:ext cx="1165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data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0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3" ma:contentTypeDescription="Create a new document." ma:contentTypeScope="" ma:versionID="44ad616fe619a352065604f632382209">
  <xsd:schema xmlns:xsd="http://www.w3.org/2001/XMLSchema" xmlns:xs="http://www.w3.org/2001/XMLSchema" xmlns:p="http://schemas.microsoft.com/office/2006/metadata/properties" xmlns:ns2="1590dd7d-2097-4575-862a-b5a566a9ca4c" targetNamespace="http://schemas.microsoft.com/office/2006/metadata/properties" ma:root="true" ma:fieldsID="e427fd7a9d86ce080cc3eed408720545" ns2:_="">
    <xsd:import namespace="1590dd7d-2097-4575-862a-b5a566a9ca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D3EA99-7B76-414F-A969-F31AA59722D1}"/>
</file>

<file path=customXml/itemProps2.xml><?xml version="1.0" encoding="utf-8"?>
<ds:datastoreItem xmlns:ds="http://schemas.openxmlformats.org/officeDocument/2006/customXml" ds:itemID="{271EB5F0-47CD-4381-825E-6E466373AEC6}"/>
</file>

<file path=customXml/itemProps3.xml><?xml version="1.0" encoding="utf-8"?>
<ds:datastoreItem xmlns:ds="http://schemas.openxmlformats.org/officeDocument/2006/customXml" ds:itemID="{C3DEDEB1-FE54-4FFA-BDA5-4669BB914EF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</TotalTime>
  <Words>1977</Words>
  <Application>Microsoft Office PowerPoint</Application>
  <PresentationFormat>Widescreen</PresentationFormat>
  <Paragraphs>227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Arial</vt:lpstr>
      <vt:lpstr>Calibri</vt:lpstr>
      <vt:lpstr>Consolas</vt:lpstr>
      <vt:lpstr>MinionPro-Regular</vt:lpstr>
      <vt:lpstr>Open Sans</vt:lpstr>
      <vt:lpstr>Symbol</vt:lpstr>
      <vt:lpstr>Times New Roman</vt:lpstr>
      <vt:lpstr>UbuntuMono-Bold</vt:lpstr>
      <vt:lpstr>UbuntuMono-Italic</vt:lpstr>
      <vt:lpstr>UbuntuMono-Regular</vt:lpstr>
      <vt:lpstr>Wingdings</vt:lpstr>
      <vt:lpstr>Office Theme</vt:lpstr>
      <vt:lpstr>Office Theme</vt:lpstr>
      <vt:lpstr>PowerPoint Presentation</vt:lpstr>
      <vt:lpstr>Numpy</vt:lpstr>
      <vt:lpstr>Numpy(Dimensions)</vt:lpstr>
      <vt:lpstr>Numpy(np.arrange,reshape,random)</vt:lpstr>
      <vt:lpstr>Numpy(Slicing)</vt:lpstr>
      <vt:lpstr>Numpy(More Indexing)</vt:lpstr>
      <vt:lpstr>Numpy(Broadcasting)</vt:lpstr>
      <vt:lpstr>Numpy(hstack,vstack,sort(axis=0)</vt:lpstr>
      <vt:lpstr>Pandas</vt:lpstr>
      <vt:lpstr>Pandas(Series)</vt:lpstr>
      <vt:lpstr>Pandas(DataFrame)</vt:lpstr>
      <vt:lpstr>Pandas(values)</vt:lpstr>
      <vt:lpstr>Pandas(indexing)</vt:lpstr>
      <vt:lpstr>Pandas (Indexing)</vt:lpstr>
      <vt:lpstr>Pandas(NaN)</vt:lpstr>
      <vt:lpstr>Pandas (Missing Values)</vt:lpstr>
      <vt:lpstr>Pandas (Combining DataFrames)</vt:lpstr>
      <vt:lpstr>Pandas (Grouping)</vt:lpstr>
      <vt:lpstr>Pandas (CSV files)</vt:lpstr>
      <vt:lpstr>Visualizations</vt:lpstr>
      <vt:lpstr>Getting started</vt:lpstr>
      <vt:lpstr>Multiple Plots</vt:lpstr>
      <vt:lpstr>Colors and styles</vt:lpstr>
      <vt:lpstr>More on Colors and styles</vt:lpstr>
      <vt:lpstr>Axis limits</vt:lpstr>
      <vt:lpstr>Labels and legends</vt:lpstr>
      <vt:lpstr>pyplot vs axes</vt:lpstr>
      <vt:lpstr>set</vt:lpstr>
      <vt:lpstr>Markers</vt:lpstr>
      <vt:lpstr>Scatter plots</vt:lpstr>
      <vt:lpstr>Contour plots</vt:lpstr>
      <vt:lpstr>Density and pairplots from seaborn</vt:lpstr>
      <vt:lpstr>3D plots</vt:lpstr>
      <vt:lpstr>Interactive plotting with bokeh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DeLL</cp:lastModifiedBy>
  <cp:revision>139</cp:revision>
  <dcterms:created xsi:type="dcterms:W3CDTF">2019-01-15T19:27:36Z</dcterms:created>
  <dcterms:modified xsi:type="dcterms:W3CDTF">2020-05-19T11:36:31Z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</Properties>
</file>