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336" r:id="rId4"/>
    <p:sldId id="337" r:id="rId5"/>
    <p:sldId id="367" r:id="rId6"/>
    <p:sldId id="338" r:id="rId7"/>
    <p:sldId id="339" r:id="rId8"/>
    <p:sldId id="366" r:id="rId9"/>
    <p:sldId id="368" r:id="rId10"/>
    <p:sldId id="341" r:id="rId11"/>
    <p:sldId id="369" r:id="rId12"/>
    <p:sldId id="370" r:id="rId13"/>
    <p:sldId id="372" r:id="rId14"/>
    <p:sldId id="373" r:id="rId15"/>
    <p:sldId id="342" r:id="rId16"/>
    <p:sldId id="371" r:id="rId17"/>
    <p:sldId id="343" r:id="rId18"/>
    <p:sldId id="374" r:id="rId19"/>
    <p:sldId id="375" r:id="rId20"/>
    <p:sldId id="3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04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35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34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8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09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06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937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51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489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27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12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9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32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86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96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93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7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611120"/>
            <a:ext cx="12191760" cy="1082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Data understanding and visualization in Python </a:t>
            </a:r>
          </a:p>
          <a:p>
            <a:pPr algn="ctr"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for Beginners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Pandas(Series)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47038" y="22292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984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</a:t>
            </a:r>
            <a:r>
              <a:rPr lang="en-US" sz="4000" dirty="0" err="1"/>
              <a:t>DataFrame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17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Pandas(values)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550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Pandas(indexing)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 = </a:t>
            </a:r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[‘marks’]&gt;60]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065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(Indexing)</a:t>
            </a:r>
            <a:endParaRPr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D5632-A53F-4F06-BB64-48C32D76839F}"/>
              </a:ext>
            </a:extLst>
          </p:cNvPr>
          <p:cNvSpPr/>
          <p:nvPr/>
        </p:nvSpPr>
        <p:spPr>
          <a:xfrm>
            <a:off x="974352" y="1340034"/>
            <a:ext cx="99313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], 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index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])</a:t>
            </a:r>
          </a:p>
          <a:p>
            <a:endParaRPr lang="en-US" sz="3600" dirty="0"/>
          </a:p>
          <a:p>
            <a:r>
              <a:rPr lang="en-US" sz="3600" dirty="0"/>
              <a:t>data[1] # explicit index  , use </a:t>
            </a:r>
            <a:r>
              <a:rPr lang="en-US" sz="3600" i="1" dirty="0">
                <a:highlight>
                  <a:srgbClr val="FFFF00"/>
                </a:highlight>
              </a:rPr>
              <a:t>loc</a:t>
            </a:r>
            <a:r>
              <a:rPr lang="en-US" sz="3600" dirty="0"/>
              <a:t> instead</a:t>
            </a:r>
          </a:p>
          <a:p>
            <a:r>
              <a:rPr lang="en-US" sz="3600" dirty="0"/>
              <a:t>data[1:3] # implicit index , use </a:t>
            </a:r>
            <a:r>
              <a:rPr lang="en-US" sz="3600" i="1" dirty="0" err="1">
                <a:highlight>
                  <a:srgbClr val="FFFF00"/>
                </a:highlight>
              </a:rPr>
              <a:t>iloc</a:t>
            </a:r>
            <a:r>
              <a:rPr lang="en-US" sz="3600" dirty="0"/>
              <a:t> instead</a:t>
            </a:r>
          </a:p>
          <a:p>
            <a:endParaRPr lang="en-US" sz="3600" dirty="0"/>
          </a:p>
          <a:p>
            <a:r>
              <a:rPr lang="en-US" sz="3600" dirty="0" err="1"/>
              <a:t>rs.iloc</a:t>
            </a:r>
            <a:r>
              <a:rPr lang="en-US" sz="3600" dirty="0"/>
              <a:t>[2,3]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20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</a:t>
            </a:r>
            <a:r>
              <a:rPr lang="en-US" sz="4000" dirty="0" err="1"/>
              <a:t>NaN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9248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pd.DataFrame</a:t>
            </a:r>
            <a:r>
              <a:rPr lang="en-US" sz="3600" dirty="0"/>
              <a:t>([{'a': 1, 'b': 2}, {'b': 3, 'c': 4}])</a:t>
            </a:r>
            <a:endParaRPr lang="fr-FR" sz="3600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CACF24-65C9-49B2-826D-941A3F762ECF}"/>
              </a:ext>
            </a:extLst>
          </p:cNvPr>
          <p:cNvGraphicFramePr>
            <a:graphicFrameLocks noGrp="1"/>
          </p:cNvGraphicFramePr>
          <p:nvPr/>
        </p:nvGraphicFramePr>
        <p:xfrm>
          <a:off x="3444377" y="3429000"/>
          <a:ext cx="2525788" cy="1645920"/>
        </p:xfrm>
        <a:graphic>
          <a:graphicData uri="http://schemas.openxmlformats.org/drawingml/2006/table">
            <a:tbl>
              <a:tblPr/>
              <a:tblGrid>
                <a:gridCol w="631447">
                  <a:extLst>
                    <a:ext uri="{9D8B030D-6E8A-4147-A177-3AD203B41FA5}">
                      <a16:colId xmlns:a16="http://schemas.microsoft.com/office/drawing/2014/main" val="844134074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1588238461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3742958946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1637337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3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5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9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8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(Missing Values)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26B1E-F02C-4C23-B368-B9078F0FB37A}"/>
              </a:ext>
            </a:extLst>
          </p:cNvPr>
          <p:cNvSpPr/>
          <p:nvPr/>
        </p:nvSpPr>
        <p:spPr>
          <a:xfrm>
            <a:off x="1102241" y="1734235"/>
            <a:ext cx="8148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df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np.random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26178-84A3-4A7D-8141-6F79ED8327BA}"/>
              </a:ext>
            </a:extLst>
          </p:cNvPr>
          <p:cNvSpPr/>
          <p:nvPr/>
        </p:nvSpPr>
        <p:spPr>
          <a:xfrm>
            <a:off x="1102241" y="2327845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*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pi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/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56F67-461C-48A3-9236-A1B49AFBF5D7}"/>
              </a:ext>
            </a:extLst>
          </p:cNvPr>
          <p:cNvSpPr/>
          <p:nvPr/>
        </p:nvSpPr>
        <p:spPr>
          <a:xfrm>
            <a:off x="1102241" y="3059668"/>
            <a:ext cx="9229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np.random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336666"/>
                </a:solidFill>
                <a:latin typeface="UbuntuMono-Regular"/>
              </a:rPr>
              <a:t>list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F103A-3BFA-4E72-8166-9F194AD46F82}"/>
              </a:ext>
            </a:extLst>
          </p:cNvPr>
          <p:cNvSpPr/>
          <p:nvPr/>
        </p:nvSpPr>
        <p:spPr>
          <a:xfrm>
            <a:off x="1102241" y="3608239"/>
            <a:ext cx="699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B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np.random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336666"/>
                </a:solidFill>
                <a:latin typeface="UbuntuMono-Regular"/>
              </a:rPr>
              <a:t>list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'BAC'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B7FE-C89B-409C-8633-22E0BA3699EE}"/>
              </a:ext>
            </a:extLst>
          </p:cNvPr>
          <p:cNvSpPr/>
          <p:nvPr/>
        </p:nvSpPr>
        <p:spPr>
          <a:xfrm>
            <a:off x="1102241" y="4385101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B 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389D7-ED4B-44C2-9861-52D30735A803}"/>
              </a:ext>
            </a:extLst>
          </p:cNvPr>
          <p:cNvSpPr/>
          <p:nvPr/>
        </p:nvSpPr>
        <p:spPr>
          <a:xfrm>
            <a:off x="1102241" y="5190059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add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B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fill_value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(Combining </a:t>
            </a:r>
            <a:r>
              <a:rPr lang="en-US" sz="4000" dirty="0" err="1"/>
              <a:t>DataFrames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3A296-47A1-4189-A88F-12FEA1752900}"/>
              </a:ext>
            </a:extLst>
          </p:cNvPr>
          <p:cNvSpPr/>
          <p:nvPr/>
        </p:nvSpPr>
        <p:spPr>
          <a:xfrm>
            <a:off x="1762003" y="1989692"/>
            <a:ext cx="2118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df1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C354F-4B67-479A-862F-A7D3E7AAD5FF}"/>
              </a:ext>
            </a:extLst>
          </p:cNvPr>
          <p:cNvSpPr/>
          <p:nvPr/>
        </p:nvSpPr>
        <p:spPr>
          <a:xfrm>
            <a:off x="1762003" y="3244334"/>
            <a:ext cx="306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'col'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9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(Grouping)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FC269-0BCC-456F-9D5B-5E9FB4E0EF75}"/>
              </a:ext>
            </a:extLst>
          </p:cNvPr>
          <p:cNvSpPr/>
          <p:nvPr/>
        </p:nvSpPr>
        <p:spPr>
          <a:xfrm>
            <a:off x="1144772" y="2701797"/>
            <a:ext cx="8956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df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’values'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336666"/>
                </a:solidFill>
                <a:latin typeface="UbuntuMono-Regular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)},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‘values'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2F380-0162-40B5-B4AD-1816E4B4F08C}"/>
              </a:ext>
            </a:extLst>
          </p:cNvPr>
          <p:cNvSpPr/>
          <p:nvPr/>
        </p:nvSpPr>
        <p:spPr>
          <a:xfrm>
            <a:off x="1144772" y="3417540"/>
            <a:ext cx="235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groupby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sum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7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(CSV files)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FC269-0BCC-456F-9D5B-5E9FB4E0EF75}"/>
              </a:ext>
            </a:extLst>
          </p:cNvPr>
          <p:cNvSpPr/>
          <p:nvPr/>
        </p:nvSpPr>
        <p:spPr>
          <a:xfrm>
            <a:off x="1144772" y="2701797"/>
            <a:ext cx="8956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read_csv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endParaRPr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E631E-1C93-46D4-9105-6D6ACFB46D40}"/>
              </a:ext>
            </a:extLst>
          </p:cNvPr>
          <p:cNvSpPr txBox="1"/>
          <p:nvPr/>
        </p:nvSpPr>
        <p:spPr>
          <a:xfrm>
            <a:off x="1082180" y="1602297"/>
            <a:ext cx="681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Why </a:t>
            </a:r>
            <a:r>
              <a:rPr lang="en-US" sz="3600" dirty="0" err="1">
                <a:solidFill>
                  <a:srgbClr val="FF0000"/>
                </a:solidFill>
              </a:rPr>
              <a:t>Numpy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Quick Answer: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is Faster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E8E53-36B0-4D3B-B404-56C943D01A23}"/>
              </a:ext>
            </a:extLst>
          </p:cNvPr>
          <p:cNvSpPr/>
          <p:nvPr/>
        </p:nvSpPr>
        <p:spPr>
          <a:xfrm>
            <a:off x="1006679" y="3264298"/>
            <a:ext cx="68873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np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1768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(Dimensions)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B56DE-3AD3-403D-9A38-0F0F90F72BEE}"/>
              </a:ext>
            </a:extLst>
          </p:cNvPr>
          <p:cNvSpPr/>
          <p:nvPr/>
        </p:nvSpPr>
        <p:spPr>
          <a:xfrm>
            <a:off x="1005980" y="2413661"/>
            <a:ext cx="10984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a.ndim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]], 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b.ndim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[2])</a:t>
            </a:r>
          </a:p>
          <a:p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(b[1,0,2])</a:t>
            </a:r>
          </a:p>
        </p:txBody>
      </p:sp>
    </p:spTree>
    <p:extLst>
      <p:ext uri="{BB962C8B-B14F-4D97-AF65-F5344CB8AC3E}">
        <p14:creationId xmlns:p14="http://schemas.microsoft.com/office/powerpoint/2010/main" val="222981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</a:t>
            </a:r>
            <a:r>
              <a:rPr lang="en-US" sz="4000" dirty="0" err="1"/>
              <a:t>np.arrange,reshape,random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B56DE-3AD3-403D-9A38-0F0F90F72BEE}"/>
              </a:ext>
            </a:extLst>
          </p:cNvPr>
          <p:cNvSpPr/>
          <p:nvPr/>
        </p:nvSpPr>
        <p:spPr>
          <a:xfrm>
            <a:off x="1005980" y="2413661"/>
            <a:ext cx="109847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np.random.permutation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np.reshape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(Slicing)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E499-F6B9-4157-BADF-BFFFFE6F3A0E}"/>
              </a:ext>
            </a:extLst>
          </p:cNvPr>
          <p:cNvSpPr/>
          <p:nvPr/>
        </p:nvSpPr>
        <p:spPr>
          <a:xfrm>
            <a:off x="1064521" y="160009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start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1064521" y="2128599"/>
            <a:ext cx="651652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1 till 5 but not 5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0 till 5 but not 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0 till 5 but not 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a[2:] # index 2 till end including last element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from end till start (reverse the array)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from start till end every other element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::2,: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?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(More Indexing)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E499-F6B9-4157-BADF-BFFFFE6F3A0E}"/>
              </a:ext>
            </a:extLst>
          </p:cNvPr>
          <p:cNvSpPr/>
          <p:nvPr/>
        </p:nvSpPr>
        <p:spPr>
          <a:xfrm>
            <a:off x="1064521" y="16000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index_array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1064521" y="2132218"/>
            <a:ext cx="676980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[1,4,6]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1, 4 and 6 elements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True,True,False,False,True,True,True,False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Assuming array has 8 elements, the above returns all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elements corresponding to True index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 &amp; a&gt;4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difference between(and,&amp;)?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 and a&gt;4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?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137;g73072dd2d6_0_95">
            <a:extLst>
              <a:ext uri="{FF2B5EF4-FFF2-40B4-BE49-F238E27FC236}">
                <a16:creationId xmlns:a16="http://schemas.microsoft.com/office/drawing/2014/main" id="{034466F6-C7B0-430E-86E5-F2371379D9AB}"/>
              </a:ext>
            </a:extLst>
          </p:cNvPr>
          <p:cNvSpPr txBox="1">
            <a:spLocks/>
          </p:cNvSpPr>
          <p:nvPr/>
        </p:nvSpPr>
        <p:spPr>
          <a:xfrm>
            <a:off x="404074" y="5548538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25DA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Copy vs View</a:t>
            </a:r>
          </a:p>
        </p:txBody>
      </p:sp>
    </p:spTree>
    <p:extLst>
      <p:ext uri="{BB962C8B-B14F-4D97-AF65-F5344CB8AC3E}">
        <p14:creationId xmlns:p14="http://schemas.microsoft.com/office/powerpoint/2010/main" val="16745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(Broadcasting)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3755963" y="2554913"/>
            <a:ext cx="37417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 = A+5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9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</a:t>
            </a:r>
            <a:r>
              <a:rPr lang="en-US" sz="4000" dirty="0" err="1"/>
              <a:t>hstack,vstack,sort</a:t>
            </a:r>
            <a:r>
              <a:rPr lang="en-US" sz="4000" dirty="0"/>
              <a:t>(axis=0)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3755963" y="2554913"/>
            <a:ext cx="475803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np.hstack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np.vstack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np.sort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5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09A58F-9693-4E21-BB43-52DC6A8BF8FF}"/>
              </a:ext>
            </a:extLst>
          </p:cNvPr>
          <p:cNvSpPr/>
          <p:nvPr/>
        </p:nvSpPr>
        <p:spPr>
          <a:xfrm>
            <a:off x="1688983" y="1503537"/>
            <a:ext cx="7949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0.25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1.0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index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34214-A88F-43B3-BC98-E65433F391C3}"/>
              </a:ext>
            </a:extLst>
          </p:cNvPr>
          <p:cNvSpPr/>
          <p:nvPr/>
        </p:nvSpPr>
        <p:spPr>
          <a:xfrm>
            <a:off x="1688983" y="1969208"/>
            <a:ext cx="124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values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380B-4ED4-4CC2-AEEB-39DE888D4964}"/>
              </a:ext>
            </a:extLst>
          </p:cNvPr>
          <p:cNvSpPr/>
          <p:nvPr/>
        </p:nvSpPr>
        <p:spPr>
          <a:xfrm>
            <a:off x="1688983" y="2548048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0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2" ma:contentTypeDescription="Create a new document." ma:contentTypeScope="" ma:versionID="09fbb18e409ddbbc0a7c3d3eec1af395">
  <xsd:schema xmlns:xsd="http://www.w3.org/2001/XMLSchema" xmlns:xs="http://www.w3.org/2001/XMLSchema" xmlns:p="http://schemas.microsoft.com/office/2006/metadata/properties" xmlns:ns2="1590dd7d-2097-4575-862a-b5a566a9ca4c" targetNamespace="http://schemas.microsoft.com/office/2006/metadata/properties" ma:root="true" ma:fieldsID="f8ad2a1c8c80badd1bad314f78c8e6ae" ns2:_=""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8B5BD2-35CA-4719-AE94-B4E534BCA124}"/>
</file>

<file path=customXml/itemProps2.xml><?xml version="1.0" encoding="utf-8"?>
<ds:datastoreItem xmlns:ds="http://schemas.openxmlformats.org/officeDocument/2006/customXml" ds:itemID="{5F7A15A5-9B89-4029-B6A0-201B21F00328}"/>
</file>

<file path=customXml/itemProps3.xml><?xml version="1.0" encoding="utf-8"?>
<ds:datastoreItem xmlns:ds="http://schemas.openxmlformats.org/officeDocument/2006/customXml" ds:itemID="{1AF6402A-5A7C-40C6-88DE-A89F90F3A3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1062</Words>
  <Application>Microsoft Office PowerPoint</Application>
  <PresentationFormat>Widescreen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Open Sans</vt:lpstr>
      <vt:lpstr>Symbol</vt:lpstr>
      <vt:lpstr>Times New Roman</vt:lpstr>
      <vt:lpstr>UbuntuMono-Regular</vt:lpstr>
      <vt:lpstr>Wingdings</vt:lpstr>
      <vt:lpstr>Office Theme</vt:lpstr>
      <vt:lpstr>Office Theme</vt:lpstr>
      <vt:lpstr>PowerPoint Presentation</vt:lpstr>
      <vt:lpstr>Numpy</vt:lpstr>
      <vt:lpstr>Numpy(Dimensions)</vt:lpstr>
      <vt:lpstr>Numpy(np.arrange,reshape,random)</vt:lpstr>
      <vt:lpstr>Numpy(Slicing)</vt:lpstr>
      <vt:lpstr>Numpy(More Indexing)</vt:lpstr>
      <vt:lpstr>Numpy(Broadcasting)</vt:lpstr>
      <vt:lpstr>Numpy(hstack,vstack,sort(axis=0)</vt:lpstr>
      <vt:lpstr>Pandas</vt:lpstr>
      <vt:lpstr>Pandas(Series)</vt:lpstr>
      <vt:lpstr>Pandas(DataFrame)</vt:lpstr>
      <vt:lpstr>Pandas(values)</vt:lpstr>
      <vt:lpstr>Pandas(indexing)</vt:lpstr>
      <vt:lpstr>Pandas (Indexing)</vt:lpstr>
      <vt:lpstr>Pandas(NaN)</vt:lpstr>
      <vt:lpstr>Pandas (Missing Values)</vt:lpstr>
      <vt:lpstr>Pandas (Combining DataFrames)</vt:lpstr>
      <vt:lpstr>Pandas (Grouping)</vt:lpstr>
      <vt:lpstr>Pandas (CSV files)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DeLL</cp:lastModifiedBy>
  <cp:revision>101</cp:revision>
  <dcterms:created xsi:type="dcterms:W3CDTF">2019-01-15T19:27:36Z</dcterms:created>
  <dcterms:modified xsi:type="dcterms:W3CDTF">2020-05-15T10:14:19Z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