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20" roundtripDataSignature="AMtx7miXlR5kWhhvONkf5qALGupOZRnr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1F5EED0-67FB-49D5-B560-98CD099EE802}">
  <a:tblStyle styleId="{71F5EED0-67FB-49D5-B560-98CD099EE80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C3928490-B262-4267-A219-A9C36BAE4AD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9c7f85f29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9c7f85f29_1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b9c7f85f29_1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6" name="Google Shape;10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914400" y="2130428"/>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5"/>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4"/>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4"/>
          <p:cNvSpPr/>
          <p:nvPr>
            <p:ph idx="2" type="pic"/>
          </p:nvPr>
        </p:nvSpPr>
        <p:spPr>
          <a:xfrm>
            <a:off x="2389717" y="612775"/>
            <a:ext cx="73152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2" name="Google Shape;72;p24"/>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3" name="Google Shape;73;p24"/>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4"/>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4"/>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5"/>
          <p:cNvSpPr txBox="1"/>
          <p:nvPr>
            <p:ph idx="1" type="body"/>
          </p:nvPr>
        </p:nvSpPr>
        <p:spPr>
          <a:xfrm rot="5400000">
            <a:off x="3833019" y="-1623215"/>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25"/>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5"/>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5"/>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6"/>
          <p:cNvSpPr txBox="1"/>
          <p:nvPr>
            <p:ph type="title"/>
          </p:nvPr>
        </p:nvSpPr>
        <p:spPr>
          <a:xfrm rot="5400000">
            <a:off x="7285037" y="1828804"/>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6"/>
          <p:cNvSpPr txBox="1"/>
          <p:nvPr>
            <p:ph idx="1" type="body"/>
          </p:nvPr>
        </p:nvSpPr>
        <p:spPr>
          <a:xfrm rot="5400000">
            <a:off x="1697037" y="-812797"/>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5" name="Google Shape;85;p26"/>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6"/>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6"/>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body"/>
          </p:nvPr>
        </p:nvSpPr>
        <p:spPr>
          <a:xfrm>
            <a:off x="609600" y="1600203"/>
            <a:ext cx="109728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6"/>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17"/>
          <p:cNvSpPr txBox="1"/>
          <p:nvPr>
            <p:ph type="title"/>
          </p:nvPr>
        </p:nvSpPr>
        <p:spPr>
          <a:xfrm>
            <a:off x="415600" y="593367"/>
            <a:ext cx="11360800" cy="763600"/>
          </a:xfrm>
          <a:prstGeom prst="rect">
            <a:avLst/>
          </a:prstGeom>
          <a:noFill/>
          <a:ln>
            <a:noFill/>
          </a:ln>
        </p:spPr>
        <p:txBody>
          <a:bodyPr anchorCtr="0" anchor="t" bIns="121875" lIns="121875" spcFirstLastPara="1" rIns="121875" wrap="square" tIns="121875">
            <a:noAutofit/>
          </a:bodyPr>
          <a:lstStyle>
            <a:lvl1pPr lvl="0" algn="ctr">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17"/>
          <p:cNvSpPr txBox="1"/>
          <p:nvPr>
            <p:ph idx="1" type="body"/>
          </p:nvPr>
        </p:nvSpPr>
        <p:spPr>
          <a:xfrm>
            <a:off x="415600" y="1536633"/>
            <a:ext cx="11360800" cy="4555200"/>
          </a:xfrm>
          <a:prstGeom prst="rect">
            <a:avLst/>
          </a:prstGeom>
          <a:noFill/>
          <a:ln>
            <a:noFill/>
          </a:ln>
        </p:spPr>
        <p:txBody>
          <a:bodyPr anchorCtr="0" anchor="t" bIns="121875" lIns="121875" spcFirstLastPara="1" rIns="121875" wrap="square" tIns="121875">
            <a:noAutofit/>
          </a:bodyPr>
          <a:lstStyle>
            <a:lvl1pPr indent="-342900" lvl="0" marL="457200" algn="l">
              <a:spcBef>
                <a:spcPts val="0"/>
              </a:spcBef>
              <a:spcAft>
                <a:spcPts val="0"/>
              </a:spcAft>
              <a:buClr>
                <a:schemeClr val="dk1"/>
              </a:buClr>
              <a:buSzPts val="1800"/>
              <a:buChar char="●"/>
              <a:defRPr/>
            </a:lvl1pPr>
            <a:lvl2pPr indent="-317500" lvl="1" marL="914400" algn="l">
              <a:spcBef>
                <a:spcPts val="2133"/>
              </a:spcBef>
              <a:spcAft>
                <a:spcPts val="0"/>
              </a:spcAft>
              <a:buClr>
                <a:schemeClr val="dk1"/>
              </a:buClr>
              <a:buSzPts val="1400"/>
              <a:buChar char="○"/>
              <a:defRPr/>
            </a:lvl2pPr>
            <a:lvl3pPr indent="-317500" lvl="2" marL="1371600" algn="l">
              <a:spcBef>
                <a:spcPts val="2133"/>
              </a:spcBef>
              <a:spcAft>
                <a:spcPts val="0"/>
              </a:spcAft>
              <a:buClr>
                <a:schemeClr val="dk1"/>
              </a:buClr>
              <a:buSzPts val="1400"/>
              <a:buChar char="■"/>
              <a:defRPr/>
            </a:lvl3pPr>
            <a:lvl4pPr indent="-317500" lvl="3" marL="1828800" algn="l">
              <a:spcBef>
                <a:spcPts val="2133"/>
              </a:spcBef>
              <a:spcAft>
                <a:spcPts val="0"/>
              </a:spcAft>
              <a:buClr>
                <a:schemeClr val="dk1"/>
              </a:buClr>
              <a:buSzPts val="1400"/>
              <a:buChar char="●"/>
              <a:defRPr/>
            </a:lvl4pPr>
            <a:lvl5pPr indent="-317500" lvl="4" marL="2286000" algn="l">
              <a:spcBef>
                <a:spcPts val="2133"/>
              </a:spcBef>
              <a:spcAft>
                <a:spcPts val="0"/>
              </a:spcAft>
              <a:buClr>
                <a:schemeClr val="dk1"/>
              </a:buClr>
              <a:buSzPts val="1400"/>
              <a:buChar char="○"/>
              <a:defRPr/>
            </a:lvl5pPr>
            <a:lvl6pPr indent="-317500" lvl="5" marL="2743200" algn="l">
              <a:spcBef>
                <a:spcPts val="2133"/>
              </a:spcBef>
              <a:spcAft>
                <a:spcPts val="0"/>
              </a:spcAft>
              <a:buClr>
                <a:schemeClr val="dk1"/>
              </a:buClr>
              <a:buSzPts val="1400"/>
              <a:buChar char="■"/>
              <a:defRPr/>
            </a:lvl6pPr>
            <a:lvl7pPr indent="-317500" lvl="6" marL="3200400" algn="l">
              <a:spcBef>
                <a:spcPts val="2133"/>
              </a:spcBef>
              <a:spcAft>
                <a:spcPts val="0"/>
              </a:spcAft>
              <a:buClr>
                <a:schemeClr val="dk1"/>
              </a:buClr>
              <a:buSzPts val="1400"/>
              <a:buChar char="●"/>
              <a:defRPr/>
            </a:lvl7pPr>
            <a:lvl8pPr indent="-317500" lvl="7" marL="3657600" algn="l">
              <a:spcBef>
                <a:spcPts val="2133"/>
              </a:spcBef>
              <a:spcAft>
                <a:spcPts val="0"/>
              </a:spcAft>
              <a:buClr>
                <a:schemeClr val="dk1"/>
              </a:buClr>
              <a:buSzPts val="1400"/>
              <a:buChar char="○"/>
              <a:defRPr/>
            </a:lvl8pPr>
            <a:lvl9pPr indent="-317500" lvl="8" marL="4114800" algn="l">
              <a:spcBef>
                <a:spcPts val="2133"/>
              </a:spcBef>
              <a:spcAft>
                <a:spcPts val="2133"/>
              </a:spcAft>
              <a:buClr>
                <a:schemeClr val="dk1"/>
              </a:buClr>
              <a:buSzPts val="1400"/>
              <a:buChar char="■"/>
              <a:defRPr/>
            </a:lvl9pPr>
          </a:lstStyle>
          <a:p/>
        </p:txBody>
      </p:sp>
      <p:sp>
        <p:nvSpPr>
          <p:cNvPr id="30" name="Google Shape;30;p17"/>
          <p:cNvSpPr txBox="1"/>
          <p:nvPr>
            <p:ph idx="12" type="sldNum"/>
          </p:nvPr>
        </p:nvSpPr>
        <p:spPr>
          <a:xfrm>
            <a:off x="11296611" y="6217623"/>
            <a:ext cx="731600" cy="524800"/>
          </a:xfrm>
          <a:prstGeom prst="rect">
            <a:avLst/>
          </a:prstGeom>
          <a:noFill/>
          <a:ln>
            <a:noFill/>
          </a:ln>
        </p:spPr>
        <p:txBody>
          <a:bodyPr anchorCtr="0" anchor="ctr" bIns="121875" lIns="121875" spcFirstLastPara="1" rIns="121875" wrap="square" tIns="121875">
            <a:noAutofit/>
          </a:bodyPr>
          <a:lstStyle>
            <a:lvl1pPr indent="0" lvl="0" marL="0" algn="r">
              <a:buClr>
                <a:srgbClr val="888888"/>
              </a:buClr>
              <a:buSzPts val="1200"/>
              <a:buFont typeface="Calibri"/>
              <a:buNone/>
              <a:defRPr sz="1200">
                <a:solidFill>
                  <a:srgbClr val="888888"/>
                </a:solidFill>
                <a:latin typeface="Calibri"/>
                <a:ea typeface="Calibri"/>
                <a:cs typeface="Calibri"/>
                <a:sym typeface="Calibri"/>
              </a:defRPr>
            </a:lvl1pPr>
            <a:lvl2pPr indent="0" lvl="1" marL="0" algn="r">
              <a:buClr>
                <a:srgbClr val="888888"/>
              </a:buClr>
              <a:buSzPts val="1200"/>
              <a:buFont typeface="Calibri"/>
              <a:buNone/>
              <a:defRPr sz="1200">
                <a:solidFill>
                  <a:srgbClr val="888888"/>
                </a:solidFill>
                <a:latin typeface="Calibri"/>
                <a:ea typeface="Calibri"/>
                <a:cs typeface="Calibri"/>
                <a:sym typeface="Calibri"/>
              </a:defRPr>
            </a:lvl2pPr>
            <a:lvl3pPr indent="0" lvl="2" marL="0" algn="r">
              <a:buClr>
                <a:srgbClr val="888888"/>
              </a:buClr>
              <a:buSzPts val="1200"/>
              <a:buFont typeface="Calibri"/>
              <a:buNone/>
              <a:defRPr sz="1200">
                <a:solidFill>
                  <a:srgbClr val="888888"/>
                </a:solidFill>
                <a:latin typeface="Calibri"/>
                <a:ea typeface="Calibri"/>
                <a:cs typeface="Calibri"/>
                <a:sym typeface="Calibri"/>
              </a:defRPr>
            </a:lvl3pPr>
            <a:lvl4pPr indent="0" lvl="3" marL="0" algn="r">
              <a:buClr>
                <a:srgbClr val="888888"/>
              </a:buClr>
              <a:buSzPts val="1200"/>
              <a:buFont typeface="Calibri"/>
              <a:buNone/>
              <a:defRPr sz="1200">
                <a:solidFill>
                  <a:srgbClr val="888888"/>
                </a:solidFill>
                <a:latin typeface="Calibri"/>
                <a:ea typeface="Calibri"/>
                <a:cs typeface="Calibri"/>
                <a:sym typeface="Calibri"/>
              </a:defRPr>
            </a:lvl4pPr>
            <a:lvl5pPr indent="0" lvl="4" marL="0" algn="r">
              <a:buClr>
                <a:srgbClr val="888888"/>
              </a:buClr>
              <a:buSzPts val="1200"/>
              <a:buFont typeface="Calibri"/>
              <a:buNone/>
              <a:defRPr sz="1200">
                <a:solidFill>
                  <a:srgbClr val="888888"/>
                </a:solidFill>
                <a:latin typeface="Calibri"/>
                <a:ea typeface="Calibri"/>
                <a:cs typeface="Calibri"/>
                <a:sym typeface="Calibri"/>
              </a:defRPr>
            </a:lvl5pPr>
            <a:lvl6pPr indent="0" lvl="5" marL="0" algn="r">
              <a:buClr>
                <a:srgbClr val="888888"/>
              </a:buClr>
              <a:buSzPts val="1200"/>
              <a:buFont typeface="Calibri"/>
              <a:buNone/>
              <a:defRPr sz="1200">
                <a:solidFill>
                  <a:srgbClr val="888888"/>
                </a:solidFill>
                <a:latin typeface="Calibri"/>
                <a:ea typeface="Calibri"/>
                <a:cs typeface="Calibri"/>
                <a:sym typeface="Calibri"/>
              </a:defRPr>
            </a:lvl6pPr>
            <a:lvl7pPr indent="0" lvl="6" marL="0" algn="r">
              <a:buClr>
                <a:srgbClr val="888888"/>
              </a:buClr>
              <a:buSzPts val="1200"/>
              <a:buFont typeface="Calibri"/>
              <a:buNone/>
              <a:defRPr sz="1200">
                <a:solidFill>
                  <a:srgbClr val="888888"/>
                </a:solidFill>
                <a:latin typeface="Calibri"/>
                <a:ea typeface="Calibri"/>
                <a:cs typeface="Calibri"/>
                <a:sym typeface="Calibri"/>
              </a:defRPr>
            </a:lvl7pPr>
            <a:lvl8pPr indent="0" lvl="7" marL="0" algn="r">
              <a:buClr>
                <a:srgbClr val="888888"/>
              </a:buClr>
              <a:buSzPts val="1200"/>
              <a:buFont typeface="Calibri"/>
              <a:buNone/>
              <a:defRPr sz="1200">
                <a:solidFill>
                  <a:srgbClr val="888888"/>
                </a:solidFill>
                <a:latin typeface="Calibri"/>
                <a:ea typeface="Calibri"/>
                <a:cs typeface="Calibri"/>
                <a:sym typeface="Calibri"/>
              </a:defRPr>
            </a:lvl8pPr>
            <a:lvl9pPr indent="0" lvl="8" marL="0" algn="r">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1" name="Shape 31"/>
        <p:cNvGrpSpPr/>
        <p:nvPr/>
      </p:nvGrpSpPr>
      <p:grpSpPr>
        <a:xfrm>
          <a:off x="0" y="0"/>
          <a:ext cx="0" cy="0"/>
          <a:chOff x="0" y="0"/>
          <a:chExt cx="0" cy="0"/>
        </a:xfrm>
      </p:grpSpPr>
      <p:sp>
        <p:nvSpPr>
          <p:cNvPr id="32" name="Google Shape;32;p18"/>
          <p:cNvSpPr txBox="1"/>
          <p:nvPr>
            <p:ph type="title"/>
          </p:nvPr>
        </p:nvSpPr>
        <p:spPr>
          <a:xfrm>
            <a:off x="609602"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8"/>
          <p:cNvSpPr txBox="1"/>
          <p:nvPr>
            <p:ph idx="1" type="body"/>
          </p:nvPr>
        </p:nvSpPr>
        <p:spPr>
          <a:xfrm>
            <a:off x="4766733" y="273053"/>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4" name="Google Shape;34;p18"/>
          <p:cNvSpPr txBox="1"/>
          <p:nvPr>
            <p:ph idx="2" type="body"/>
          </p:nvPr>
        </p:nvSpPr>
        <p:spPr>
          <a:xfrm>
            <a:off x="609602" y="1435103"/>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5" name="Google Shape;35;p18"/>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19"/>
          <p:cNvSpPr txBox="1"/>
          <p:nvPr>
            <p:ph type="title"/>
          </p:nvPr>
        </p:nvSpPr>
        <p:spPr>
          <a:xfrm>
            <a:off x="963084" y="4406903"/>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9"/>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1" name="Google Shape;41;p19"/>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9"/>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2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0"/>
          <p:cNvSpPr txBox="1"/>
          <p:nvPr>
            <p:ph idx="1" type="body"/>
          </p:nvPr>
        </p:nvSpPr>
        <p:spPr>
          <a:xfrm>
            <a:off x="609600" y="1600203"/>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7" name="Google Shape;47;p20"/>
          <p:cNvSpPr txBox="1"/>
          <p:nvPr>
            <p:ph idx="2" type="body"/>
          </p:nvPr>
        </p:nvSpPr>
        <p:spPr>
          <a:xfrm>
            <a:off x="6197600" y="1600203"/>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8" name="Google Shape;48;p20"/>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0"/>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2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1"/>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21"/>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21"/>
          <p:cNvSpPr txBox="1"/>
          <p:nvPr>
            <p:ph idx="3" type="body"/>
          </p:nvPr>
        </p:nvSpPr>
        <p:spPr>
          <a:xfrm>
            <a:off x="6193369"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6" name="Google Shape;56;p21"/>
          <p:cNvSpPr txBox="1"/>
          <p:nvPr>
            <p:ph idx="4" type="body"/>
          </p:nvPr>
        </p:nvSpPr>
        <p:spPr>
          <a:xfrm>
            <a:off x="6193369"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7" name="Google Shape;57;p21"/>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2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2"/>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23"/>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3"/>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609600" y="1600203"/>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IOIT 2" id="92" name="Google Shape;92;p1"/>
          <p:cNvPicPr preferRelativeResize="0"/>
          <p:nvPr/>
        </p:nvPicPr>
        <p:blipFill rotWithShape="1">
          <a:blip r:embed="rId3">
            <a:alphaModFix/>
          </a:blip>
          <a:srcRect b="16264" l="0" r="0" t="0"/>
          <a:stretch/>
        </p:blipFill>
        <p:spPr>
          <a:xfrm>
            <a:off x="2673660" y="110164"/>
            <a:ext cx="6844683" cy="1372411"/>
          </a:xfrm>
          <a:prstGeom prst="rect">
            <a:avLst/>
          </a:prstGeom>
          <a:noFill/>
          <a:ln>
            <a:noFill/>
          </a:ln>
        </p:spPr>
      </p:pic>
      <p:sp>
        <p:nvSpPr>
          <p:cNvPr id="93" name="Google Shape;93;p1"/>
          <p:cNvSpPr txBox="1"/>
          <p:nvPr/>
        </p:nvSpPr>
        <p:spPr>
          <a:xfrm>
            <a:off x="3" y="1884113"/>
            <a:ext cx="121920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000" u="sng" cap="none" strike="noStrike">
                <a:solidFill>
                  <a:srgbClr val="FF0000"/>
                </a:solidFill>
                <a:latin typeface="Calibri"/>
                <a:ea typeface="Calibri"/>
                <a:cs typeface="Calibri"/>
                <a:sym typeface="Calibri"/>
              </a:rPr>
              <a:t>PROJECT </a:t>
            </a:r>
            <a:r>
              <a:rPr b="1" lang="en-US" sz="4000" u="sng">
                <a:solidFill>
                  <a:srgbClr val="FF0000"/>
                </a:solidFill>
                <a:latin typeface="Calibri"/>
                <a:ea typeface="Calibri"/>
                <a:cs typeface="Calibri"/>
                <a:sym typeface="Calibri"/>
              </a:rPr>
              <a:t>PRESENTATION</a:t>
            </a:r>
            <a:endParaRPr b="1" sz="4000" u="sng">
              <a:solidFill>
                <a:srgbClr val="FF0000"/>
              </a:solidFill>
              <a:latin typeface="Calibri"/>
              <a:ea typeface="Calibri"/>
              <a:cs typeface="Calibri"/>
              <a:sym typeface="Calibri"/>
            </a:endParaRPr>
          </a:p>
          <a:p>
            <a:pPr indent="0" lvl="0" marL="0" marR="0" rtl="0" algn="ctr">
              <a:spcBef>
                <a:spcPts val="0"/>
              </a:spcBef>
              <a:spcAft>
                <a:spcPts val="0"/>
              </a:spcAft>
              <a:buNone/>
            </a:pPr>
            <a:r>
              <a:t/>
            </a:r>
            <a:endParaRPr b="1" sz="4000" u="sng">
              <a:solidFill>
                <a:srgbClr val="FF0000"/>
              </a:solidFill>
              <a:latin typeface="Calibri"/>
              <a:ea typeface="Calibri"/>
              <a:cs typeface="Calibri"/>
              <a:sym typeface="Calibri"/>
            </a:endParaRPr>
          </a:p>
        </p:txBody>
      </p:sp>
      <p:sp>
        <p:nvSpPr>
          <p:cNvPr id="94" name="Google Shape;94;p1"/>
          <p:cNvSpPr txBox="1"/>
          <p:nvPr/>
        </p:nvSpPr>
        <p:spPr>
          <a:xfrm>
            <a:off x="0" y="2990670"/>
            <a:ext cx="12192000" cy="94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974806"/>
                </a:solidFill>
                <a:latin typeface="Calibri"/>
                <a:ea typeface="Calibri"/>
                <a:cs typeface="Calibri"/>
                <a:sym typeface="Calibri"/>
              </a:rPr>
              <a:t>“Data Science Assisting Crisis Management</a:t>
            </a:r>
            <a:r>
              <a:rPr b="1" i="0" lang="en-US" sz="4000" u="none" cap="none" strike="noStrike">
                <a:solidFill>
                  <a:srgbClr val="974806"/>
                </a:solidFill>
                <a:latin typeface="Calibri"/>
                <a:ea typeface="Calibri"/>
                <a:cs typeface="Calibri"/>
                <a:sym typeface="Calibri"/>
              </a:rPr>
              <a:t> ”</a:t>
            </a:r>
            <a:endParaRPr b="1" i="0" sz="4000" u="none" cap="none" strike="noStrike">
              <a:solidFill>
                <a:srgbClr val="974806"/>
              </a:solidFill>
              <a:latin typeface="Calibri"/>
              <a:ea typeface="Calibri"/>
              <a:cs typeface="Calibri"/>
              <a:sym typeface="Calibri"/>
            </a:endParaRPr>
          </a:p>
        </p:txBody>
      </p:sp>
      <p:sp>
        <p:nvSpPr>
          <p:cNvPr id="95" name="Google Shape;95;p1"/>
          <p:cNvSpPr txBox="1"/>
          <p:nvPr/>
        </p:nvSpPr>
        <p:spPr>
          <a:xfrm>
            <a:off x="3" y="4337222"/>
            <a:ext cx="12191999" cy="147732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latin typeface="Calibri"/>
                <a:ea typeface="Calibri"/>
                <a:cs typeface="Calibri"/>
                <a:sym typeface="Calibri"/>
              </a:rPr>
              <a:t>Shreya Khedekar</a:t>
            </a:r>
            <a:endParaRPr b="1" i="0" sz="1800" u="none" cap="none" strike="noStrike"/>
          </a:p>
          <a:p>
            <a:pPr indent="0" lvl="0" marL="0" marR="0" rtl="0" algn="ctr">
              <a:lnSpc>
                <a:spcPct val="100000"/>
              </a:lnSpc>
              <a:spcBef>
                <a:spcPts val="0"/>
              </a:spcBef>
              <a:spcAft>
                <a:spcPts val="0"/>
              </a:spcAft>
              <a:buNone/>
            </a:pPr>
            <a:r>
              <a:rPr b="1" i="0" lang="en-US" sz="1800" u="none" cap="none" strike="noStrike">
                <a:latin typeface="Calibri"/>
                <a:ea typeface="Calibri"/>
                <a:cs typeface="Calibri"/>
                <a:sym typeface="Calibri"/>
              </a:rPr>
              <a:t>Muskan Shaikh</a:t>
            </a:r>
            <a:endParaRPr b="1" i="0" sz="1800" u="none" cap="none" strike="noStrike"/>
          </a:p>
          <a:p>
            <a:pPr indent="0" lvl="0" marL="0" marR="0" rtl="0" algn="ctr">
              <a:lnSpc>
                <a:spcPct val="100000"/>
              </a:lnSpc>
              <a:spcBef>
                <a:spcPts val="0"/>
              </a:spcBef>
              <a:spcAft>
                <a:spcPts val="0"/>
              </a:spcAft>
              <a:buNone/>
            </a:pPr>
            <a:r>
              <a:rPr b="1" i="0" lang="en-US" sz="1800" u="none" cap="none" strike="noStrike">
                <a:latin typeface="Calibri"/>
                <a:ea typeface="Calibri"/>
                <a:cs typeface="Calibri"/>
                <a:sym typeface="Calibri"/>
              </a:rPr>
              <a:t>Richa Sirwani</a:t>
            </a:r>
            <a:endParaRPr b="1" i="0" sz="1800" u="none" cap="none" strike="noStrike"/>
          </a:p>
          <a:p>
            <a:pPr indent="0" lvl="0" marL="0" marR="0" rtl="0" algn="ctr">
              <a:lnSpc>
                <a:spcPct val="100000"/>
              </a:lnSpc>
              <a:spcBef>
                <a:spcPts val="0"/>
              </a:spcBef>
              <a:spcAft>
                <a:spcPts val="0"/>
              </a:spcAft>
              <a:buNone/>
            </a:pPr>
            <a:r>
              <a:rPr b="1" i="0" lang="en-US" sz="1800" u="none" cap="none" strike="noStrike">
                <a:latin typeface="Calibri"/>
                <a:ea typeface="Calibri"/>
                <a:cs typeface="Calibri"/>
                <a:sym typeface="Calibri"/>
              </a:rPr>
              <a:t>Tithi Choudhary</a:t>
            </a:r>
            <a:endParaRPr b="1" i="0" sz="1800" u="none" cap="none" strike="noStrike"/>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6" name="Google Shape;96;p1"/>
          <p:cNvSpPr txBox="1"/>
          <p:nvPr/>
        </p:nvSpPr>
        <p:spPr>
          <a:xfrm>
            <a:off x="0" y="5587685"/>
            <a:ext cx="12192000" cy="94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600" u="none" cap="none" strike="noStrike">
                <a:solidFill>
                  <a:srgbClr val="0B5394"/>
                </a:solidFill>
                <a:latin typeface="Calibri"/>
                <a:ea typeface="Calibri"/>
                <a:cs typeface="Calibri"/>
                <a:sym typeface="Calibri"/>
              </a:rPr>
              <a:t>Guide</a:t>
            </a:r>
            <a:endParaRPr b="1">
              <a:solidFill>
                <a:srgbClr val="0B5394"/>
              </a:solidFill>
            </a:endParaRPr>
          </a:p>
          <a:p>
            <a:pPr indent="0" lvl="0" marL="0" marR="0" rtl="0" algn="ctr">
              <a:spcBef>
                <a:spcPts val="360"/>
              </a:spcBef>
              <a:spcAft>
                <a:spcPts val="0"/>
              </a:spcAft>
              <a:buNone/>
            </a:pPr>
            <a:r>
              <a:rPr b="0" i="0" lang="en-US" sz="1800" u="none" cap="none" strike="noStrike">
                <a:solidFill>
                  <a:srgbClr val="0B5394"/>
                </a:solidFill>
                <a:latin typeface="Calibri"/>
                <a:ea typeface="Calibri"/>
                <a:cs typeface="Calibri"/>
                <a:sym typeface="Calibri"/>
              </a:rPr>
              <a:t>“</a:t>
            </a:r>
            <a:r>
              <a:rPr b="1" i="0" lang="en-US" sz="1800" u="none" cap="none" strike="noStrike">
                <a:solidFill>
                  <a:srgbClr val="0B5394"/>
                </a:solidFill>
                <a:latin typeface="Calibri"/>
                <a:ea typeface="Calibri"/>
                <a:cs typeface="Calibri"/>
                <a:sym typeface="Calibri"/>
              </a:rPr>
              <a:t>Dr. Meenakshi Thalor</a:t>
            </a:r>
            <a:r>
              <a:rPr b="0" i="0" lang="en-US" sz="1800" u="none" cap="none" strike="noStrike">
                <a:solidFill>
                  <a:srgbClr val="0B5394"/>
                </a:solidFill>
                <a:latin typeface="Calibri"/>
                <a:ea typeface="Calibri"/>
                <a:cs typeface="Calibri"/>
                <a:sym typeface="Calibri"/>
              </a:rPr>
              <a:t>”</a:t>
            </a:r>
            <a:endParaRPr>
              <a:solidFill>
                <a:srgbClr val="0B5394"/>
              </a:solidFil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1"/>
          <p:cNvSpPr txBox="1"/>
          <p:nvPr/>
        </p:nvSpPr>
        <p:spPr>
          <a:xfrm>
            <a:off x="3" y="6378508"/>
            <a:ext cx="1219199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	</a:t>
            </a:r>
            <a:endParaRPr/>
          </a:p>
        </p:txBody>
      </p:sp>
      <p:grpSp>
        <p:nvGrpSpPr>
          <p:cNvPr id="98" name="Google Shape;98;p1"/>
          <p:cNvGrpSpPr/>
          <p:nvPr/>
        </p:nvGrpSpPr>
        <p:grpSpPr>
          <a:xfrm>
            <a:off x="493043" y="1740024"/>
            <a:ext cx="11205912" cy="4638484"/>
            <a:chOff x="600617" y="1217205"/>
            <a:chExt cx="2504839" cy="3373586"/>
          </a:xfrm>
        </p:grpSpPr>
        <p:sp>
          <p:nvSpPr>
            <p:cNvPr id="99" name="Google Shape;99;p1"/>
            <p:cNvSpPr/>
            <p:nvPr/>
          </p:nvSpPr>
          <p:spPr>
            <a:xfrm>
              <a:off x="600617" y="4545072"/>
              <a:ext cx="2504839" cy="45719"/>
            </a:xfrm>
            <a:prstGeom prst="rect">
              <a:avLst/>
            </a:prstGeom>
            <a:solidFill>
              <a:srgbClr val="24406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0" name="Google Shape;100;p1"/>
            <p:cNvSpPr/>
            <p:nvPr/>
          </p:nvSpPr>
          <p:spPr>
            <a:xfrm>
              <a:off x="600617" y="1217205"/>
              <a:ext cx="2504839" cy="45719"/>
            </a:xfrm>
            <a:prstGeom prst="rect">
              <a:avLst/>
            </a:prstGeom>
            <a:solidFill>
              <a:srgbClr val="24406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101" name="Google Shape;101;p1"/>
          <p:cNvSpPr txBox="1"/>
          <p:nvPr/>
        </p:nvSpPr>
        <p:spPr>
          <a:xfrm>
            <a:off x="2814650" y="3880025"/>
            <a:ext cx="644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latin typeface="Calibri"/>
                <a:ea typeface="Calibri"/>
                <a:cs typeface="Calibri"/>
                <a:sym typeface="Calibri"/>
              </a:rPr>
              <a:t>Presented by: Team SMRT Analytics</a:t>
            </a:r>
            <a:endParaRPr b="1" sz="2000">
              <a:latin typeface="Calibri"/>
              <a:ea typeface="Calibri"/>
              <a:cs typeface="Calibri"/>
              <a:sym typeface="Calibri"/>
            </a:endParaRPr>
          </a:p>
        </p:txBody>
      </p:sp>
      <p:sp>
        <p:nvSpPr>
          <p:cNvPr id="102" name="Google Shape;102;p1"/>
          <p:cNvSpPr txBox="1"/>
          <p:nvPr/>
        </p:nvSpPr>
        <p:spPr>
          <a:xfrm>
            <a:off x="5543600" y="2520700"/>
            <a:ext cx="9858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700">
                <a:solidFill>
                  <a:srgbClr val="FF0000"/>
                </a:solidFill>
                <a:latin typeface="Calibri"/>
                <a:ea typeface="Calibri"/>
                <a:cs typeface="Calibri"/>
                <a:sym typeface="Calibri"/>
              </a:rPr>
              <a:t>ON</a:t>
            </a:r>
            <a:endParaRPr b="1" sz="2700">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1"/>
          <p:cNvSpPr txBox="1"/>
          <p:nvPr>
            <p:ph type="title"/>
          </p:nvPr>
        </p:nvSpPr>
        <p:spPr>
          <a:xfrm>
            <a:off x="311098" y="0"/>
            <a:ext cx="11360800" cy="763600"/>
          </a:xfrm>
          <a:prstGeom prst="rect">
            <a:avLst/>
          </a:prstGeom>
          <a:noFill/>
          <a:ln>
            <a:noFill/>
          </a:ln>
        </p:spPr>
        <p:txBody>
          <a:bodyPr anchorCtr="0" anchor="t" bIns="121875" lIns="121875" spcFirstLastPara="1" rIns="121875" wrap="square" tIns="121875">
            <a:noAutofit/>
          </a:bodyPr>
          <a:lstStyle/>
          <a:p>
            <a:pPr indent="0" lvl="0" marL="0" rtl="0" algn="ctr">
              <a:spcBef>
                <a:spcPts val="0"/>
              </a:spcBef>
              <a:spcAft>
                <a:spcPts val="0"/>
              </a:spcAft>
              <a:buClr>
                <a:srgbClr val="974806"/>
              </a:buClr>
              <a:buSzPts val="2800"/>
              <a:buFont typeface="Calibri"/>
              <a:buNone/>
            </a:pPr>
            <a:r>
              <a:rPr b="1" lang="en-US">
                <a:solidFill>
                  <a:srgbClr val="974806"/>
                </a:solidFill>
              </a:rPr>
              <a:t>UI Screens</a:t>
            </a:r>
            <a:endParaRPr/>
          </a:p>
        </p:txBody>
      </p:sp>
      <p:sp>
        <p:nvSpPr>
          <p:cNvPr id="170" name="Google Shape;170;p11"/>
          <p:cNvSpPr txBox="1"/>
          <p:nvPr>
            <p:ph idx="1" type="body"/>
          </p:nvPr>
        </p:nvSpPr>
        <p:spPr>
          <a:xfrm>
            <a:off x="415600" y="1536633"/>
            <a:ext cx="11360800" cy="4555200"/>
          </a:xfrm>
          <a:prstGeom prst="rect">
            <a:avLst/>
          </a:prstGeom>
          <a:noFill/>
          <a:ln>
            <a:noFill/>
          </a:ln>
        </p:spPr>
        <p:txBody>
          <a:bodyPr anchorCtr="0" anchor="t" bIns="121875" lIns="121875" spcFirstLastPara="1" rIns="121875" wrap="square" tIns="121875">
            <a:noAutofit/>
          </a:bodyPr>
          <a:lstStyle/>
          <a:p>
            <a:pPr indent="-342888" lvl="0" marL="609585" rtl="0" algn="l">
              <a:spcBef>
                <a:spcPts val="0"/>
              </a:spcBef>
              <a:spcAft>
                <a:spcPts val="0"/>
              </a:spcAft>
              <a:buClr>
                <a:schemeClr val="dk1"/>
              </a:buClr>
              <a:buSzPts val="1800"/>
              <a:buNone/>
            </a:pPr>
            <a:r>
              <a:t/>
            </a:r>
            <a:endParaRPr/>
          </a:p>
        </p:txBody>
      </p:sp>
      <p:graphicFrame>
        <p:nvGraphicFramePr>
          <p:cNvPr id="171" name="Google Shape;171;p11"/>
          <p:cNvGraphicFramePr/>
          <p:nvPr/>
        </p:nvGraphicFramePr>
        <p:xfrm>
          <a:off x="0" y="806824"/>
          <a:ext cx="3000000" cy="3000000"/>
        </p:xfrm>
        <a:graphic>
          <a:graphicData uri="http://schemas.openxmlformats.org/drawingml/2006/table">
            <a:tbl>
              <a:tblPr>
                <a:noFill/>
                <a:tableStyleId>{71F5EED0-67FB-49D5-B560-98CD099EE802}</a:tableStyleId>
              </a:tblPr>
              <a:tblGrid>
                <a:gridCol w="12192000"/>
              </a:tblGrid>
              <a:tr h="3025600">
                <a:tc>
                  <a:txBody>
                    <a:bodyPr/>
                    <a:lstStyle/>
                    <a:p>
                      <a:pPr indent="0" lvl="0" marL="0" marR="0" rtl="0" algn="l">
                        <a:spcBef>
                          <a:spcPts val="0"/>
                        </a:spcBef>
                        <a:spcAft>
                          <a:spcPts val="0"/>
                        </a:spcAft>
                        <a:buNone/>
                      </a:pPr>
                      <a:r>
                        <a:t/>
                      </a:r>
                      <a:endParaRPr sz="1800"/>
                    </a:p>
                  </a:txBody>
                  <a:tcPr marT="45725" marB="45725" marR="91450" marL="91450"/>
                </a:tc>
              </a:tr>
              <a:tr h="3025600">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pic>
        <p:nvPicPr>
          <p:cNvPr descr="C:\Users\ahad\Downloads\PBS SEMINAR GROUP 1\BE\5.1-Screen  5.png" id="172" name="Google Shape;172;p11"/>
          <p:cNvPicPr preferRelativeResize="0"/>
          <p:nvPr/>
        </p:nvPicPr>
        <p:blipFill rotWithShape="1">
          <a:blip r:embed="rId3">
            <a:alphaModFix/>
          </a:blip>
          <a:srcRect b="0" l="0" r="0" t="0"/>
          <a:stretch/>
        </p:blipFill>
        <p:spPr>
          <a:xfrm>
            <a:off x="0" y="743037"/>
            <a:ext cx="12192000" cy="3237292"/>
          </a:xfrm>
          <a:prstGeom prst="rect">
            <a:avLst/>
          </a:prstGeom>
          <a:noFill/>
          <a:ln>
            <a:noFill/>
          </a:ln>
        </p:spPr>
      </p:pic>
      <p:pic>
        <p:nvPicPr>
          <p:cNvPr descr="C:\Users\ahad\Downloads\PBS SEMINAR GROUP 1\BE\6.1-Screen  7.png" id="173" name="Google Shape;173;p11"/>
          <p:cNvPicPr preferRelativeResize="0"/>
          <p:nvPr/>
        </p:nvPicPr>
        <p:blipFill rotWithShape="1">
          <a:blip r:embed="rId4">
            <a:alphaModFix/>
          </a:blip>
          <a:srcRect b="0" l="0" r="0" t="6087"/>
          <a:stretch/>
        </p:blipFill>
        <p:spPr>
          <a:xfrm>
            <a:off x="0" y="3953435"/>
            <a:ext cx="12192000" cy="29045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974806"/>
              </a:buClr>
              <a:buSzPts val="4000"/>
              <a:buFont typeface="Calibri"/>
              <a:buNone/>
            </a:pPr>
            <a:r>
              <a:rPr b="1" lang="en-US" sz="4000">
                <a:solidFill>
                  <a:srgbClr val="974806"/>
                </a:solidFill>
              </a:rPr>
              <a:t>ALGORITHMS ,METHODOLOGIES </a:t>
            </a:r>
            <a:endParaRPr/>
          </a:p>
        </p:txBody>
      </p:sp>
      <p:sp>
        <p:nvSpPr>
          <p:cNvPr id="179" name="Google Shape;179;p12"/>
          <p:cNvSpPr txBox="1"/>
          <p:nvPr>
            <p:ph idx="1" type="body"/>
          </p:nvPr>
        </p:nvSpPr>
        <p:spPr>
          <a:xfrm>
            <a:off x="609600" y="1600203"/>
            <a:ext cx="10972800" cy="4526100"/>
          </a:xfrm>
          <a:prstGeom prst="rect">
            <a:avLst/>
          </a:prstGeom>
          <a:noFill/>
          <a:ln>
            <a:noFill/>
          </a:ln>
        </p:spPr>
        <p:txBody>
          <a:bodyPr anchorCtr="0" anchor="t" bIns="45700" lIns="91425" spcFirstLastPara="1" rIns="91425" wrap="square" tIns="45700">
            <a:normAutofit/>
          </a:bodyPr>
          <a:lstStyle/>
          <a:p>
            <a:pPr indent="-355600" lvl="0" marL="457200" rtl="0" algn="l">
              <a:spcBef>
                <a:spcPts val="0"/>
              </a:spcBef>
              <a:spcAft>
                <a:spcPts val="0"/>
              </a:spcAft>
              <a:buSzPts val="2000"/>
              <a:buAutoNum type="alphaUcPeriod"/>
            </a:pPr>
            <a:r>
              <a:rPr b="1" lang="en-US" sz="2000"/>
              <a:t>GDP Algorithm selection by GROOMS</a:t>
            </a:r>
            <a:endParaRPr b="1" sz="2000"/>
          </a:p>
          <a:p>
            <a:pPr indent="-139700" lvl="0" marL="342900" rtl="0" algn="l">
              <a:spcBef>
                <a:spcPts val="0"/>
              </a:spcBef>
              <a:spcAft>
                <a:spcPts val="0"/>
              </a:spcAft>
              <a:buClr>
                <a:schemeClr val="dk1"/>
              </a:buClr>
              <a:buSzPts val="3200"/>
              <a:buNone/>
            </a:pPr>
            <a:r>
              <a:rPr lang="en-US" sz="2000"/>
              <a:t>Algorithms tested for GDP </a:t>
            </a:r>
            <a:r>
              <a:rPr lang="en-US" sz="2000"/>
              <a:t>analysis</a:t>
            </a:r>
            <a:r>
              <a:rPr lang="en-US" sz="2000"/>
              <a:t> and prediction along with their MSE and R2 scores are as follows:</a:t>
            </a:r>
            <a:endParaRPr sz="2000"/>
          </a:p>
        </p:txBody>
      </p:sp>
      <p:graphicFrame>
        <p:nvGraphicFramePr>
          <p:cNvPr id="180" name="Google Shape;180;p12"/>
          <p:cNvGraphicFramePr/>
          <p:nvPr/>
        </p:nvGraphicFramePr>
        <p:xfrm>
          <a:off x="1323975" y="2478954"/>
          <a:ext cx="3000000" cy="3000000"/>
        </p:xfrm>
        <a:graphic>
          <a:graphicData uri="http://schemas.openxmlformats.org/drawingml/2006/table">
            <a:tbl>
              <a:tblPr>
                <a:noFill/>
                <a:tableStyleId>{C3928490-B262-4267-A219-A9C36BAE4ADF}</a:tableStyleId>
              </a:tblPr>
              <a:tblGrid>
                <a:gridCol w="2348500"/>
                <a:gridCol w="2348500"/>
                <a:gridCol w="2348500"/>
                <a:gridCol w="2348500"/>
              </a:tblGrid>
              <a:tr h="346450">
                <a:tc>
                  <a:txBody>
                    <a:bodyPr/>
                    <a:lstStyle/>
                    <a:p>
                      <a:pPr indent="0" lvl="0" marL="0" rtl="0" algn="l">
                        <a:spcBef>
                          <a:spcPts val="0"/>
                        </a:spcBef>
                        <a:spcAft>
                          <a:spcPts val="0"/>
                        </a:spcAft>
                        <a:buNone/>
                      </a:pPr>
                      <a:r>
                        <a:rPr b="1" lang="en-US"/>
                        <a:t>S.No.</a:t>
                      </a:r>
                      <a:endParaRPr b="1"/>
                    </a:p>
                  </a:txBody>
                  <a:tcPr marT="91425" marB="91425" marR="91425" marL="91425"/>
                </a:tc>
                <a:tc>
                  <a:txBody>
                    <a:bodyPr/>
                    <a:lstStyle/>
                    <a:p>
                      <a:pPr indent="0" lvl="0" marL="0" rtl="0" algn="l">
                        <a:spcBef>
                          <a:spcPts val="0"/>
                        </a:spcBef>
                        <a:spcAft>
                          <a:spcPts val="0"/>
                        </a:spcAft>
                        <a:buNone/>
                      </a:pPr>
                      <a:r>
                        <a:rPr b="1" lang="en-US"/>
                        <a:t>Algorithms</a:t>
                      </a:r>
                      <a:endParaRPr b="1"/>
                    </a:p>
                  </a:txBody>
                  <a:tcPr marT="91425" marB="91425" marR="91425" marL="91425">
                    <a:lnB cap="flat" cmpd="sng" w="12625">
                      <a:solidFill>
                        <a:srgbClr val="7F7F7F"/>
                      </a:solidFill>
                      <a:prstDash val="solid"/>
                      <a:round/>
                      <a:headEnd len="sm" w="sm" type="none"/>
                      <a:tailEnd len="sm" w="sm" type="none"/>
                    </a:lnB>
                  </a:tcPr>
                </a:tc>
                <a:tc>
                  <a:txBody>
                    <a:bodyPr/>
                    <a:lstStyle/>
                    <a:p>
                      <a:pPr indent="0" lvl="0" marL="0" rtl="0" algn="l">
                        <a:spcBef>
                          <a:spcPts val="0"/>
                        </a:spcBef>
                        <a:spcAft>
                          <a:spcPts val="0"/>
                        </a:spcAft>
                        <a:buNone/>
                      </a:pPr>
                      <a:r>
                        <a:rPr b="1" lang="en-US"/>
                        <a:t>MSE</a:t>
                      </a:r>
                      <a:endParaRPr b="1"/>
                    </a:p>
                  </a:txBody>
                  <a:tcPr marT="91425" marB="91425" marR="91425" marL="91425">
                    <a:lnB cap="flat" cmpd="sng" w="12625">
                      <a:solidFill>
                        <a:srgbClr val="7F7F7F"/>
                      </a:solidFill>
                      <a:prstDash val="solid"/>
                      <a:round/>
                      <a:headEnd len="sm" w="sm" type="none"/>
                      <a:tailEnd len="sm" w="sm" type="none"/>
                    </a:lnB>
                  </a:tcPr>
                </a:tc>
                <a:tc>
                  <a:txBody>
                    <a:bodyPr/>
                    <a:lstStyle/>
                    <a:p>
                      <a:pPr indent="0" lvl="0" marL="0" rtl="0" algn="l">
                        <a:spcBef>
                          <a:spcPts val="0"/>
                        </a:spcBef>
                        <a:spcAft>
                          <a:spcPts val="0"/>
                        </a:spcAft>
                        <a:buNone/>
                      </a:pPr>
                      <a:r>
                        <a:rPr b="1" lang="en-US"/>
                        <a:t>R2</a:t>
                      </a:r>
                      <a:endParaRPr b="1"/>
                    </a:p>
                  </a:txBody>
                  <a:tcPr marT="91425" marB="91425" marR="91425" marL="91425">
                    <a:lnB cap="flat" cmpd="sng" w="12625">
                      <a:solidFill>
                        <a:srgbClr val="7F7F7F"/>
                      </a:solidFill>
                      <a:prstDash val="solid"/>
                      <a:round/>
                      <a:headEnd len="sm" w="sm" type="none"/>
                      <a:tailEnd len="sm" w="sm" type="none"/>
                    </a:lnB>
                  </a:tcPr>
                </a:tc>
              </a:tr>
              <a:tr h="346450">
                <a:tc>
                  <a:txBody>
                    <a:bodyPr/>
                    <a:lstStyle/>
                    <a:p>
                      <a:pPr indent="0" lvl="0" marL="0" rtl="0" algn="l">
                        <a:spcBef>
                          <a:spcPts val="0"/>
                        </a:spcBef>
                        <a:spcAft>
                          <a:spcPts val="0"/>
                        </a:spcAft>
                        <a:buNone/>
                      </a:pPr>
                      <a:r>
                        <a:rPr b="1" lang="en-US"/>
                        <a:t>1</a:t>
                      </a:r>
                      <a:endParaRPr b="1"/>
                    </a:p>
                  </a:txBody>
                  <a:tcPr marT="91425" marB="91425" marR="91425" marL="91425"/>
                </a:tc>
                <a:tc>
                  <a:txBody>
                    <a:bodyPr/>
                    <a:lstStyle/>
                    <a:p>
                      <a:pPr indent="0" lvl="0" marL="292100" marR="0" rtl="0" algn="l">
                        <a:lnSpc>
                          <a:spcPct val="115000"/>
                        </a:lnSpc>
                        <a:spcBef>
                          <a:spcPts val="0"/>
                        </a:spcBef>
                        <a:spcAft>
                          <a:spcPts val="0"/>
                        </a:spcAft>
                        <a:buNone/>
                      </a:pPr>
                      <a:r>
                        <a:rPr lang="en-US">
                          <a:solidFill>
                            <a:srgbClr val="212121"/>
                          </a:solidFill>
                          <a:highlight>
                            <a:srgbClr val="FFFFFF"/>
                          </a:highlight>
                        </a:rPr>
                        <a:t>Linear Regression</a:t>
                      </a:r>
                      <a:endParaRPr>
                        <a:solidFill>
                          <a:srgbClr val="212121"/>
                        </a:solidFill>
                        <a:highlight>
                          <a:srgbClr val="FFFFFF"/>
                        </a:highlight>
                      </a:endParaRPr>
                    </a:p>
                  </a:txBody>
                  <a:tcPr marT="91425" marB="91425" marR="68575" marL="68575">
                    <a:lnT cap="flat" cmpd="sng" w="12625">
                      <a:solidFill>
                        <a:srgbClr val="7F7F7F"/>
                      </a:solidFill>
                      <a:prstDash val="solid"/>
                      <a:round/>
                      <a:headEnd len="sm" w="sm" type="none"/>
                      <a:tailEnd len="sm" w="sm" type="none"/>
                    </a:lnT>
                    <a:lnB cap="flat" cmpd="sng" w="12625">
                      <a:solidFill>
                        <a:srgbClr val="7F7F7F"/>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a:solidFill>
                            <a:srgbClr val="212121"/>
                          </a:solidFill>
                          <a:highlight>
                            <a:srgbClr val="FFFFFF"/>
                          </a:highlight>
                        </a:rPr>
                        <a:t>2261.878252</a:t>
                      </a:r>
                      <a:endParaRPr>
                        <a:solidFill>
                          <a:srgbClr val="212121"/>
                        </a:solidFill>
                        <a:highlight>
                          <a:srgbClr val="FFFFFF"/>
                        </a:highlight>
                      </a:endParaRPr>
                    </a:p>
                  </a:txBody>
                  <a:tcPr marT="91425" marB="91425" marR="68575" marL="68575">
                    <a:lnT cap="flat" cmpd="sng" w="12625">
                      <a:solidFill>
                        <a:srgbClr val="7F7F7F"/>
                      </a:solidFill>
                      <a:prstDash val="solid"/>
                      <a:round/>
                      <a:headEnd len="sm" w="sm" type="none"/>
                      <a:tailEnd len="sm" w="sm" type="none"/>
                    </a:lnT>
                    <a:lnB cap="flat" cmpd="sng" w="12625">
                      <a:solidFill>
                        <a:srgbClr val="7F7F7F"/>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a:solidFill>
                            <a:srgbClr val="212121"/>
                          </a:solidFill>
                          <a:highlight>
                            <a:srgbClr val="FFFFFF"/>
                          </a:highlight>
                        </a:rPr>
                        <a:t>0.995431</a:t>
                      </a:r>
                      <a:endParaRPr>
                        <a:solidFill>
                          <a:srgbClr val="212121"/>
                        </a:solidFill>
                        <a:highlight>
                          <a:srgbClr val="FFFFFF"/>
                        </a:highlight>
                      </a:endParaRPr>
                    </a:p>
                  </a:txBody>
                  <a:tcPr marT="91425" marB="91425" marR="68575" marL="68575">
                    <a:lnT cap="flat" cmpd="sng" w="12625">
                      <a:solidFill>
                        <a:srgbClr val="7F7F7F"/>
                      </a:solidFill>
                      <a:prstDash val="solid"/>
                      <a:round/>
                      <a:headEnd len="sm" w="sm" type="none"/>
                      <a:tailEnd len="sm" w="sm" type="none"/>
                    </a:lnT>
                    <a:lnB cap="flat" cmpd="sng" w="12625">
                      <a:solidFill>
                        <a:srgbClr val="7F7F7F"/>
                      </a:solidFill>
                      <a:prstDash val="solid"/>
                      <a:round/>
                      <a:headEnd len="sm" w="sm" type="none"/>
                      <a:tailEnd len="sm" w="sm" type="none"/>
                    </a:lnB>
                  </a:tcPr>
                </a:tc>
              </a:tr>
              <a:tr h="346450">
                <a:tc>
                  <a:txBody>
                    <a:bodyPr/>
                    <a:lstStyle/>
                    <a:p>
                      <a:pPr indent="0" lvl="0" marL="0" rtl="0" algn="l">
                        <a:spcBef>
                          <a:spcPts val="0"/>
                        </a:spcBef>
                        <a:spcAft>
                          <a:spcPts val="0"/>
                        </a:spcAft>
                        <a:buNone/>
                      </a:pPr>
                      <a:r>
                        <a:rPr b="1" lang="en-US"/>
                        <a:t>2</a:t>
                      </a:r>
                      <a:endParaRPr b="1"/>
                    </a:p>
                  </a:txBody>
                  <a:tcPr marT="91425" marB="91425" marR="91425" marL="91425"/>
                </a:tc>
                <a:tc>
                  <a:txBody>
                    <a:bodyPr/>
                    <a:lstStyle/>
                    <a:p>
                      <a:pPr indent="0" lvl="0" marL="292100" marR="0" rtl="0" algn="l">
                        <a:lnSpc>
                          <a:spcPct val="115000"/>
                        </a:lnSpc>
                        <a:spcBef>
                          <a:spcPts val="0"/>
                        </a:spcBef>
                        <a:spcAft>
                          <a:spcPts val="0"/>
                        </a:spcAft>
                        <a:buNone/>
                      </a:pPr>
                      <a:r>
                        <a:rPr lang="en-US">
                          <a:solidFill>
                            <a:srgbClr val="212121"/>
                          </a:solidFill>
                          <a:highlight>
                            <a:srgbClr val="FFFFFF"/>
                          </a:highlight>
                        </a:rPr>
                        <a:t>ElasticNet CV</a:t>
                      </a:r>
                      <a:endParaRPr>
                        <a:solidFill>
                          <a:srgbClr val="212121"/>
                        </a:solidFill>
                        <a:highlight>
                          <a:srgbClr val="FFFFFF"/>
                        </a:highlight>
                      </a:endParaRPr>
                    </a:p>
                  </a:txBody>
                  <a:tcPr marT="91425" marB="91425" marR="68575" marL="68575">
                    <a:lnT cap="flat" cmpd="sng" w="12625">
                      <a:solidFill>
                        <a:srgbClr val="7F7F7F"/>
                      </a:solidFill>
                      <a:prstDash val="solid"/>
                      <a:round/>
                      <a:headEnd len="sm" w="sm" type="none"/>
                      <a:tailEnd len="sm" w="sm" type="none"/>
                    </a:lnT>
                    <a:lnB cap="flat" cmpd="sng" w="12625">
                      <a:solidFill>
                        <a:srgbClr val="7F7F7F"/>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a:highlight>
                            <a:srgbClr val="FFFFFF"/>
                          </a:highlight>
                        </a:rPr>
                        <a:t>2310.806511</a:t>
                      </a:r>
                      <a:endParaRPr>
                        <a:highlight>
                          <a:srgbClr val="FFFFFF"/>
                        </a:highlight>
                      </a:endParaRPr>
                    </a:p>
                  </a:txBody>
                  <a:tcPr marT="91425" marB="91425" marR="68575" marL="68575">
                    <a:lnT cap="flat" cmpd="sng" w="12625">
                      <a:solidFill>
                        <a:srgbClr val="7F7F7F"/>
                      </a:solidFill>
                      <a:prstDash val="solid"/>
                      <a:round/>
                      <a:headEnd len="sm" w="sm" type="none"/>
                      <a:tailEnd len="sm" w="sm" type="none"/>
                    </a:lnT>
                    <a:lnB cap="flat" cmpd="sng" w="12625">
                      <a:solidFill>
                        <a:srgbClr val="7F7F7F"/>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a:solidFill>
                            <a:srgbClr val="212121"/>
                          </a:solidFill>
                          <a:highlight>
                            <a:srgbClr val="FFFFFF"/>
                          </a:highlight>
                        </a:rPr>
                        <a:t>0.995332</a:t>
                      </a:r>
                      <a:endParaRPr>
                        <a:solidFill>
                          <a:srgbClr val="212121"/>
                        </a:solidFill>
                        <a:highlight>
                          <a:srgbClr val="FFFFFF"/>
                        </a:highlight>
                      </a:endParaRPr>
                    </a:p>
                  </a:txBody>
                  <a:tcPr marT="91425" marB="91425" marR="68575" marL="68575">
                    <a:lnT cap="flat" cmpd="sng" w="12625">
                      <a:solidFill>
                        <a:srgbClr val="7F7F7F"/>
                      </a:solidFill>
                      <a:prstDash val="solid"/>
                      <a:round/>
                      <a:headEnd len="sm" w="sm" type="none"/>
                      <a:tailEnd len="sm" w="sm" type="none"/>
                    </a:lnT>
                    <a:lnB cap="flat" cmpd="sng" w="12625">
                      <a:solidFill>
                        <a:srgbClr val="7F7F7F"/>
                      </a:solidFill>
                      <a:prstDash val="solid"/>
                      <a:round/>
                      <a:headEnd len="sm" w="sm" type="none"/>
                      <a:tailEnd len="sm" w="sm" type="none"/>
                    </a:lnB>
                  </a:tcPr>
                </a:tc>
              </a:tr>
              <a:tr h="346450">
                <a:tc>
                  <a:txBody>
                    <a:bodyPr/>
                    <a:lstStyle/>
                    <a:p>
                      <a:pPr indent="0" lvl="0" marL="0" rtl="0" algn="l">
                        <a:spcBef>
                          <a:spcPts val="0"/>
                        </a:spcBef>
                        <a:spcAft>
                          <a:spcPts val="0"/>
                        </a:spcAft>
                        <a:buNone/>
                      </a:pPr>
                      <a:r>
                        <a:rPr b="1" lang="en-US"/>
                        <a:t>3</a:t>
                      </a:r>
                      <a:endParaRPr b="1"/>
                    </a:p>
                  </a:txBody>
                  <a:tcPr marT="91425" marB="91425" marR="91425" marL="91425"/>
                </a:tc>
                <a:tc>
                  <a:txBody>
                    <a:bodyPr/>
                    <a:lstStyle/>
                    <a:p>
                      <a:pPr indent="0" lvl="0" marL="292100" marR="0" rtl="0" algn="l">
                        <a:lnSpc>
                          <a:spcPct val="115000"/>
                        </a:lnSpc>
                        <a:spcBef>
                          <a:spcPts val="0"/>
                        </a:spcBef>
                        <a:spcAft>
                          <a:spcPts val="0"/>
                        </a:spcAft>
                        <a:buNone/>
                      </a:pPr>
                      <a:r>
                        <a:rPr lang="en-US">
                          <a:solidFill>
                            <a:srgbClr val="212121"/>
                          </a:solidFill>
                          <a:highlight>
                            <a:srgbClr val="FFFFFF"/>
                          </a:highlight>
                        </a:rPr>
                        <a:t>SGD Regressor</a:t>
                      </a:r>
                      <a:endParaRPr>
                        <a:solidFill>
                          <a:srgbClr val="212121"/>
                        </a:solidFill>
                        <a:highlight>
                          <a:srgbClr val="FFFFFF"/>
                        </a:highlight>
                      </a:endParaRPr>
                    </a:p>
                  </a:txBody>
                  <a:tcPr marT="91425" marB="91425" marR="68575" marL="68575">
                    <a:lnT cap="flat" cmpd="sng" w="12625">
                      <a:solidFill>
                        <a:srgbClr val="7F7F7F"/>
                      </a:solidFill>
                      <a:prstDash val="solid"/>
                      <a:round/>
                      <a:headEnd len="sm" w="sm" type="none"/>
                      <a:tailEnd len="sm" w="sm" type="none"/>
                    </a:lnT>
                    <a:lnB cap="flat" cmpd="sng" w="12625">
                      <a:solidFill>
                        <a:srgbClr val="7F7F7F"/>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a:solidFill>
                            <a:srgbClr val="212121"/>
                          </a:solidFill>
                          <a:highlight>
                            <a:srgbClr val="FFFFFF"/>
                          </a:highlight>
                        </a:rPr>
                        <a:t>3268.581138</a:t>
                      </a:r>
                      <a:endParaRPr>
                        <a:solidFill>
                          <a:srgbClr val="212121"/>
                        </a:solidFill>
                        <a:highlight>
                          <a:srgbClr val="FFFFFF"/>
                        </a:highlight>
                      </a:endParaRPr>
                    </a:p>
                  </a:txBody>
                  <a:tcPr marT="91425" marB="91425" marR="68575" marL="68575">
                    <a:lnT cap="flat" cmpd="sng" w="12625">
                      <a:solidFill>
                        <a:srgbClr val="7F7F7F"/>
                      </a:solidFill>
                      <a:prstDash val="solid"/>
                      <a:round/>
                      <a:headEnd len="sm" w="sm" type="none"/>
                      <a:tailEnd len="sm" w="sm" type="none"/>
                    </a:lnT>
                    <a:lnB cap="flat" cmpd="sng" w="12625">
                      <a:solidFill>
                        <a:srgbClr val="7F7F7F"/>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a:solidFill>
                            <a:srgbClr val="212121"/>
                          </a:solidFill>
                          <a:highlight>
                            <a:srgbClr val="FFFFFF"/>
                          </a:highlight>
                        </a:rPr>
                        <a:t>0.993398</a:t>
                      </a:r>
                      <a:endParaRPr>
                        <a:solidFill>
                          <a:srgbClr val="212121"/>
                        </a:solidFill>
                        <a:highlight>
                          <a:srgbClr val="FFFFFF"/>
                        </a:highlight>
                      </a:endParaRPr>
                    </a:p>
                  </a:txBody>
                  <a:tcPr marT="91425" marB="91425" marR="68575" marL="68575">
                    <a:lnT cap="flat" cmpd="sng" w="12625">
                      <a:solidFill>
                        <a:srgbClr val="7F7F7F"/>
                      </a:solidFill>
                      <a:prstDash val="solid"/>
                      <a:round/>
                      <a:headEnd len="sm" w="sm" type="none"/>
                      <a:tailEnd len="sm" w="sm" type="none"/>
                    </a:lnT>
                    <a:lnB cap="flat" cmpd="sng" w="12625">
                      <a:solidFill>
                        <a:srgbClr val="7F7F7F"/>
                      </a:solidFill>
                      <a:prstDash val="solid"/>
                      <a:round/>
                      <a:headEnd len="sm" w="sm" type="none"/>
                      <a:tailEnd len="sm" w="sm" type="none"/>
                    </a:lnB>
                  </a:tcPr>
                </a:tc>
              </a:tr>
              <a:tr h="346450">
                <a:tc>
                  <a:txBody>
                    <a:bodyPr/>
                    <a:lstStyle/>
                    <a:p>
                      <a:pPr indent="0" lvl="0" marL="0" rtl="0" algn="l">
                        <a:spcBef>
                          <a:spcPts val="0"/>
                        </a:spcBef>
                        <a:spcAft>
                          <a:spcPts val="0"/>
                        </a:spcAft>
                        <a:buNone/>
                      </a:pPr>
                      <a:r>
                        <a:rPr b="1" lang="en-US"/>
                        <a:t>4</a:t>
                      </a:r>
                      <a:endParaRPr b="1"/>
                    </a:p>
                  </a:txBody>
                  <a:tcPr marT="91425" marB="91425" marR="91425" marL="91425"/>
                </a:tc>
                <a:tc>
                  <a:txBody>
                    <a:bodyPr/>
                    <a:lstStyle/>
                    <a:p>
                      <a:pPr indent="0" lvl="0" marL="292100" marR="0" rtl="0" algn="l">
                        <a:lnSpc>
                          <a:spcPct val="115000"/>
                        </a:lnSpc>
                        <a:spcBef>
                          <a:spcPts val="0"/>
                        </a:spcBef>
                        <a:spcAft>
                          <a:spcPts val="0"/>
                        </a:spcAft>
                        <a:buNone/>
                      </a:pPr>
                      <a:r>
                        <a:rPr lang="en-US">
                          <a:solidFill>
                            <a:srgbClr val="212121"/>
                          </a:solidFill>
                          <a:highlight>
                            <a:srgbClr val="FFFFFF"/>
                          </a:highlight>
                        </a:rPr>
                        <a:t>Bayesian Ridge</a:t>
                      </a:r>
                      <a:endParaRPr>
                        <a:solidFill>
                          <a:srgbClr val="212121"/>
                        </a:solidFill>
                        <a:highlight>
                          <a:srgbClr val="FFFFFF"/>
                        </a:highlight>
                      </a:endParaRPr>
                    </a:p>
                  </a:txBody>
                  <a:tcPr marT="91425" marB="91425" marR="68575" marL="68575">
                    <a:lnT cap="flat" cmpd="sng" w="12625">
                      <a:solidFill>
                        <a:srgbClr val="7F7F7F"/>
                      </a:solidFill>
                      <a:prstDash val="solid"/>
                      <a:round/>
                      <a:headEnd len="sm" w="sm" type="none"/>
                      <a:tailEnd len="sm" w="sm" type="none"/>
                    </a:lnT>
                    <a:lnB cap="flat" cmpd="sng" w="12625">
                      <a:solidFill>
                        <a:srgbClr val="7F7F7F"/>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a:highlight>
                            <a:srgbClr val="FFFFFF"/>
                          </a:highlight>
                        </a:rPr>
                        <a:t>2320.479117</a:t>
                      </a:r>
                      <a:endParaRPr>
                        <a:highlight>
                          <a:srgbClr val="FFFFFF"/>
                        </a:highlight>
                      </a:endParaRPr>
                    </a:p>
                  </a:txBody>
                  <a:tcPr marT="91425" marB="91425" marR="68575" marL="68575">
                    <a:lnT cap="flat" cmpd="sng" w="12625">
                      <a:solidFill>
                        <a:srgbClr val="7F7F7F"/>
                      </a:solidFill>
                      <a:prstDash val="solid"/>
                      <a:round/>
                      <a:headEnd len="sm" w="sm" type="none"/>
                      <a:tailEnd len="sm" w="sm" type="none"/>
                    </a:lnT>
                    <a:lnB cap="flat" cmpd="sng" w="12625">
                      <a:solidFill>
                        <a:srgbClr val="7F7F7F"/>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a:solidFill>
                            <a:srgbClr val="212121"/>
                          </a:solidFill>
                          <a:highlight>
                            <a:srgbClr val="FFFFFF"/>
                          </a:highlight>
                        </a:rPr>
                        <a:t>0.995313</a:t>
                      </a:r>
                      <a:endParaRPr>
                        <a:solidFill>
                          <a:srgbClr val="212121"/>
                        </a:solidFill>
                        <a:highlight>
                          <a:srgbClr val="FFFFFF"/>
                        </a:highlight>
                      </a:endParaRPr>
                    </a:p>
                  </a:txBody>
                  <a:tcPr marT="91425" marB="91425" marR="68575" marL="68575">
                    <a:lnT cap="flat" cmpd="sng" w="12625">
                      <a:solidFill>
                        <a:srgbClr val="7F7F7F"/>
                      </a:solidFill>
                      <a:prstDash val="solid"/>
                      <a:round/>
                      <a:headEnd len="sm" w="sm" type="none"/>
                      <a:tailEnd len="sm" w="sm" type="none"/>
                    </a:lnT>
                    <a:lnB cap="flat" cmpd="sng" w="12625">
                      <a:solidFill>
                        <a:srgbClr val="7F7F7F"/>
                      </a:solidFill>
                      <a:prstDash val="solid"/>
                      <a:round/>
                      <a:headEnd len="sm" w="sm" type="none"/>
                      <a:tailEnd len="sm" w="sm" type="none"/>
                    </a:lnB>
                  </a:tcPr>
                </a:tc>
              </a:tr>
              <a:tr h="346450">
                <a:tc>
                  <a:txBody>
                    <a:bodyPr/>
                    <a:lstStyle/>
                    <a:p>
                      <a:pPr indent="0" lvl="0" marL="0" rtl="0" algn="l">
                        <a:spcBef>
                          <a:spcPts val="0"/>
                        </a:spcBef>
                        <a:spcAft>
                          <a:spcPts val="0"/>
                        </a:spcAft>
                        <a:buNone/>
                      </a:pPr>
                      <a:r>
                        <a:rPr b="1" lang="en-US"/>
                        <a:t>5</a:t>
                      </a:r>
                      <a:endParaRPr b="1"/>
                    </a:p>
                  </a:txBody>
                  <a:tcPr marT="91425" marB="91425" marR="91425" marL="91425"/>
                </a:tc>
                <a:tc>
                  <a:txBody>
                    <a:bodyPr/>
                    <a:lstStyle/>
                    <a:p>
                      <a:pPr indent="0" lvl="0" marL="292100" marR="0" rtl="0" algn="l">
                        <a:lnSpc>
                          <a:spcPct val="115000"/>
                        </a:lnSpc>
                        <a:spcBef>
                          <a:spcPts val="0"/>
                        </a:spcBef>
                        <a:spcAft>
                          <a:spcPts val="0"/>
                        </a:spcAft>
                        <a:buNone/>
                      </a:pPr>
                      <a:r>
                        <a:rPr lang="en-US">
                          <a:solidFill>
                            <a:srgbClr val="212121"/>
                          </a:solidFill>
                          <a:highlight>
                            <a:srgbClr val="FFFFFF"/>
                          </a:highlight>
                        </a:rPr>
                        <a:t>Lasso Lars</a:t>
                      </a:r>
                      <a:endParaRPr>
                        <a:solidFill>
                          <a:srgbClr val="212121"/>
                        </a:solidFill>
                        <a:highlight>
                          <a:srgbClr val="FFFFFF"/>
                        </a:highlight>
                      </a:endParaRPr>
                    </a:p>
                  </a:txBody>
                  <a:tcPr marT="91425" marB="91425" marR="68575" marL="68575">
                    <a:lnT cap="flat" cmpd="sng" w="12625">
                      <a:solidFill>
                        <a:srgbClr val="7F7F7F"/>
                      </a:solidFill>
                      <a:prstDash val="solid"/>
                      <a:round/>
                      <a:headEnd len="sm" w="sm" type="none"/>
                      <a:tailEnd len="sm" w="sm" type="none"/>
                    </a:lnT>
                    <a:lnB cap="flat" cmpd="sng" w="12625">
                      <a:solidFill>
                        <a:srgbClr val="7F7F7F"/>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a:highlight>
                            <a:srgbClr val="FFFFFF"/>
                          </a:highlight>
                        </a:rPr>
                        <a:t>2077.670415</a:t>
                      </a:r>
                      <a:endParaRPr>
                        <a:highlight>
                          <a:srgbClr val="FFFFFF"/>
                        </a:highlight>
                      </a:endParaRPr>
                    </a:p>
                  </a:txBody>
                  <a:tcPr marT="91425" marB="91425" marR="68575" marL="68575">
                    <a:lnT cap="flat" cmpd="sng" w="12625">
                      <a:solidFill>
                        <a:srgbClr val="7F7F7F"/>
                      </a:solidFill>
                      <a:prstDash val="solid"/>
                      <a:round/>
                      <a:headEnd len="sm" w="sm" type="none"/>
                      <a:tailEnd len="sm" w="sm" type="none"/>
                    </a:lnT>
                    <a:lnB cap="flat" cmpd="sng" w="12625">
                      <a:solidFill>
                        <a:srgbClr val="7F7F7F"/>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a:solidFill>
                            <a:srgbClr val="212121"/>
                          </a:solidFill>
                          <a:highlight>
                            <a:srgbClr val="FFFFFF"/>
                          </a:highlight>
                        </a:rPr>
                        <a:t>0.995803</a:t>
                      </a:r>
                      <a:endParaRPr>
                        <a:solidFill>
                          <a:srgbClr val="212121"/>
                        </a:solidFill>
                        <a:highlight>
                          <a:srgbClr val="FFFFFF"/>
                        </a:highlight>
                      </a:endParaRPr>
                    </a:p>
                  </a:txBody>
                  <a:tcPr marT="91425" marB="91425" marR="68575" marL="68575">
                    <a:lnT cap="flat" cmpd="sng" w="12625">
                      <a:solidFill>
                        <a:srgbClr val="7F7F7F"/>
                      </a:solidFill>
                      <a:prstDash val="solid"/>
                      <a:round/>
                      <a:headEnd len="sm" w="sm" type="none"/>
                      <a:tailEnd len="sm" w="sm" type="none"/>
                    </a:lnT>
                    <a:lnB cap="flat" cmpd="sng" w="12625">
                      <a:solidFill>
                        <a:srgbClr val="7F7F7F"/>
                      </a:solidFill>
                      <a:prstDash val="solid"/>
                      <a:round/>
                      <a:headEnd len="sm" w="sm" type="none"/>
                      <a:tailEnd len="sm" w="sm" type="none"/>
                    </a:lnB>
                  </a:tcPr>
                </a:tc>
              </a:tr>
              <a:tr h="346450">
                <a:tc>
                  <a:txBody>
                    <a:bodyPr/>
                    <a:lstStyle/>
                    <a:p>
                      <a:pPr indent="0" lvl="0" marL="0" rtl="0" algn="l">
                        <a:spcBef>
                          <a:spcPts val="0"/>
                        </a:spcBef>
                        <a:spcAft>
                          <a:spcPts val="0"/>
                        </a:spcAft>
                        <a:buNone/>
                      </a:pPr>
                      <a:r>
                        <a:rPr b="1" lang="en-US"/>
                        <a:t>6</a:t>
                      </a:r>
                      <a:endParaRPr b="1"/>
                    </a:p>
                  </a:txBody>
                  <a:tcPr marT="91425" marB="91425" marR="91425" marL="91425"/>
                </a:tc>
                <a:tc>
                  <a:txBody>
                    <a:bodyPr/>
                    <a:lstStyle/>
                    <a:p>
                      <a:pPr indent="0" lvl="0" marL="292100" marR="0" rtl="0" algn="l">
                        <a:lnSpc>
                          <a:spcPct val="115000"/>
                        </a:lnSpc>
                        <a:spcBef>
                          <a:spcPts val="0"/>
                        </a:spcBef>
                        <a:spcAft>
                          <a:spcPts val="0"/>
                        </a:spcAft>
                        <a:buNone/>
                      </a:pPr>
                      <a:r>
                        <a:rPr lang="en-US">
                          <a:solidFill>
                            <a:srgbClr val="212121"/>
                          </a:solidFill>
                          <a:highlight>
                            <a:srgbClr val="FFFFFF"/>
                          </a:highlight>
                        </a:rPr>
                        <a:t>ARD Regression</a:t>
                      </a:r>
                      <a:endParaRPr>
                        <a:solidFill>
                          <a:srgbClr val="212121"/>
                        </a:solidFill>
                        <a:highlight>
                          <a:srgbClr val="FFFFFF"/>
                        </a:highlight>
                      </a:endParaRPr>
                    </a:p>
                  </a:txBody>
                  <a:tcPr marT="91425" marB="91425" marR="68575" marL="68575">
                    <a:lnT cap="flat" cmpd="sng" w="12625">
                      <a:solidFill>
                        <a:srgbClr val="7F7F7F"/>
                      </a:solidFill>
                      <a:prstDash val="solid"/>
                      <a:round/>
                      <a:headEnd len="sm" w="sm" type="none"/>
                      <a:tailEnd len="sm" w="sm" type="none"/>
                    </a:lnT>
                    <a:lnB cap="flat" cmpd="sng" w="12625">
                      <a:solidFill>
                        <a:srgbClr val="7F7F7F"/>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a:highlight>
                            <a:srgbClr val="FFFFFF"/>
                          </a:highlight>
                        </a:rPr>
                        <a:t>1834.062541</a:t>
                      </a:r>
                      <a:endParaRPr>
                        <a:highlight>
                          <a:srgbClr val="FFFFFF"/>
                        </a:highlight>
                      </a:endParaRPr>
                    </a:p>
                  </a:txBody>
                  <a:tcPr marT="91425" marB="91425" marR="68575" marL="68575">
                    <a:lnT cap="flat" cmpd="sng" w="12625">
                      <a:solidFill>
                        <a:srgbClr val="7F7F7F"/>
                      </a:solidFill>
                      <a:prstDash val="solid"/>
                      <a:round/>
                      <a:headEnd len="sm" w="sm" type="none"/>
                      <a:tailEnd len="sm" w="sm" type="none"/>
                    </a:lnT>
                    <a:lnB cap="flat" cmpd="sng" w="12625">
                      <a:solidFill>
                        <a:srgbClr val="7F7F7F"/>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a:solidFill>
                            <a:srgbClr val="212121"/>
                          </a:solidFill>
                          <a:highlight>
                            <a:srgbClr val="FFFFFF"/>
                          </a:highlight>
                        </a:rPr>
                        <a:t>0.996295</a:t>
                      </a:r>
                      <a:endParaRPr>
                        <a:solidFill>
                          <a:srgbClr val="212121"/>
                        </a:solidFill>
                        <a:highlight>
                          <a:srgbClr val="FFFFFF"/>
                        </a:highlight>
                      </a:endParaRPr>
                    </a:p>
                  </a:txBody>
                  <a:tcPr marT="91425" marB="91425" marR="68575" marL="68575">
                    <a:lnT cap="flat" cmpd="sng" w="12625">
                      <a:solidFill>
                        <a:srgbClr val="7F7F7F"/>
                      </a:solidFill>
                      <a:prstDash val="solid"/>
                      <a:round/>
                      <a:headEnd len="sm" w="sm" type="none"/>
                      <a:tailEnd len="sm" w="sm" type="none"/>
                    </a:lnT>
                    <a:lnB cap="flat" cmpd="sng" w="12625">
                      <a:solidFill>
                        <a:srgbClr val="7F7F7F"/>
                      </a:solidFill>
                      <a:prstDash val="solid"/>
                      <a:round/>
                      <a:headEnd len="sm" w="sm" type="none"/>
                      <a:tailEnd len="sm" w="sm" type="none"/>
                    </a:lnB>
                  </a:tcPr>
                </a:tc>
              </a:tr>
              <a:tr h="561000">
                <a:tc>
                  <a:txBody>
                    <a:bodyPr/>
                    <a:lstStyle/>
                    <a:p>
                      <a:pPr indent="0" lvl="0" marL="0" rtl="0" algn="l">
                        <a:spcBef>
                          <a:spcPts val="0"/>
                        </a:spcBef>
                        <a:spcAft>
                          <a:spcPts val="0"/>
                        </a:spcAft>
                        <a:buNone/>
                      </a:pPr>
                      <a:r>
                        <a:rPr b="1" lang="en-US"/>
                        <a:t>7</a:t>
                      </a:r>
                      <a:endParaRPr b="1"/>
                    </a:p>
                  </a:txBody>
                  <a:tcPr marT="91425" marB="91425" marR="91425" marL="91425"/>
                </a:tc>
                <a:tc>
                  <a:txBody>
                    <a:bodyPr/>
                    <a:lstStyle/>
                    <a:p>
                      <a:pPr indent="0" lvl="0" marL="292100" marR="0" rtl="0" algn="l">
                        <a:lnSpc>
                          <a:spcPct val="115000"/>
                        </a:lnSpc>
                        <a:spcBef>
                          <a:spcPts val="0"/>
                        </a:spcBef>
                        <a:spcAft>
                          <a:spcPts val="0"/>
                        </a:spcAft>
                        <a:buNone/>
                      </a:pPr>
                      <a:r>
                        <a:rPr lang="en-US">
                          <a:solidFill>
                            <a:srgbClr val="212121"/>
                          </a:solidFill>
                          <a:highlight>
                            <a:srgbClr val="FFFFFF"/>
                          </a:highlight>
                        </a:rPr>
                        <a:t>Passive Aggressive Regressor</a:t>
                      </a:r>
                      <a:endParaRPr>
                        <a:solidFill>
                          <a:srgbClr val="212121"/>
                        </a:solidFill>
                        <a:highlight>
                          <a:srgbClr val="FFFFFF"/>
                        </a:highlight>
                      </a:endParaRPr>
                    </a:p>
                  </a:txBody>
                  <a:tcPr marT="91425" marB="91425" marR="68575" marL="68575">
                    <a:lnT cap="flat" cmpd="sng" w="12625">
                      <a:solidFill>
                        <a:srgbClr val="7F7F7F"/>
                      </a:solidFill>
                      <a:prstDash val="solid"/>
                      <a:round/>
                      <a:headEnd len="sm" w="sm" type="none"/>
                      <a:tailEnd len="sm" w="sm" type="none"/>
                    </a:lnT>
                    <a:lnB cap="flat" cmpd="sng" w="12625">
                      <a:solidFill>
                        <a:srgbClr val="7F7F7F"/>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a:highlight>
                            <a:srgbClr val="FFFFFF"/>
                          </a:highlight>
                        </a:rPr>
                        <a:t>6126.077982</a:t>
                      </a:r>
                      <a:endParaRPr>
                        <a:highlight>
                          <a:srgbClr val="FFFFFF"/>
                        </a:highlight>
                      </a:endParaRPr>
                    </a:p>
                  </a:txBody>
                  <a:tcPr marT="91425" marB="91425" marR="68575" marL="68575">
                    <a:lnT cap="flat" cmpd="sng" w="12625">
                      <a:solidFill>
                        <a:srgbClr val="7F7F7F"/>
                      </a:solidFill>
                      <a:prstDash val="solid"/>
                      <a:round/>
                      <a:headEnd len="sm" w="sm" type="none"/>
                      <a:tailEnd len="sm" w="sm" type="none"/>
                    </a:lnT>
                    <a:lnB cap="flat" cmpd="sng" w="12625">
                      <a:solidFill>
                        <a:srgbClr val="7F7F7F"/>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a:solidFill>
                            <a:srgbClr val="212121"/>
                          </a:solidFill>
                          <a:highlight>
                            <a:srgbClr val="FFFFFF"/>
                          </a:highlight>
                        </a:rPr>
                        <a:t>0.987626</a:t>
                      </a:r>
                      <a:endParaRPr>
                        <a:solidFill>
                          <a:srgbClr val="212121"/>
                        </a:solidFill>
                        <a:highlight>
                          <a:srgbClr val="FFFFFF"/>
                        </a:highlight>
                      </a:endParaRPr>
                    </a:p>
                  </a:txBody>
                  <a:tcPr marT="91425" marB="91425" marR="68575" marL="68575">
                    <a:lnT cap="flat" cmpd="sng" w="12625">
                      <a:solidFill>
                        <a:srgbClr val="7F7F7F"/>
                      </a:solidFill>
                      <a:prstDash val="solid"/>
                      <a:round/>
                      <a:headEnd len="sm" w="sm" type="none"/>
                      <a:tailEnd len="sm" w="sm" type="none"/>
                    </a:lnT>
                    <a:lnB cap="flat" cmpd="sng" w="12625">
                      <a:solidFill>
                        <a:srgbClr val="7F7F7F"/>
                      </a:solidFill>
                      <a:prstDash val="solid"/>
                      <a:round/>
                      <a:headEnd len="sm" w="sm" type="none"/>
                      <a:tailEnd len="sm" w="sm" type="none"/>
                    </a:lnB>
                  </a:tcPr>
                </a:tc>
              </a:tr>
              <a:tr h="346450">
                <a:tc>
                  <a:txBody>
                    <a:bodyPr/>
                    <a:lstStyle/>
                    <a:p>
                      <a:pPr indent="0" lvl="0" marL="0" rtl="0" algn="l">
                        <a:spcBef>
                          <a:spcPts val="0"/>
                        </a:spcBef>
                        <a:spcAft>
                          <a:spcPts val="0"/>
                        </a:spcAft>
                        <a:buNone/>
                      </a:pPr>
                      <a:r>
                        <a:rPr b="1" lang="en-US"/>
                        <a:t>8</a:t>
                      </a:r>
                      <a:endParaRPr b="1"/>
                    </a:p>
                  </a:txBody>
                  <a:tcPr marT="91425" marB="91425" marR="91425" marL="91425"/>
                </a:tc>
                <a:tc>
                  <a:txBody>
                    <a:bodyPr/>
                    <a:lstStyle/>
                    <a:p>
                      <a:pPr indent="0" lvl="0" marL="292100" marR="0" rtl="0" algn="l">
                        <a:lnSpc>
                          <a:spcPct val="115000"/>
                        </a:lnSpc>
                        <a:spcBef>
                          <a:spcPts val="0"/>
                        </a:spcBef>
                        <a:spcAft>
                          <a:spcPts val="0"/>
                        </a:spcAft>
                        <a:buNone/>
                      </a:pPr>
                      <a:r>
                        <a:rPr lang="en-US">
                          <a:solidFill>
                            <a:srgbClr val="212121"/>
                          </a:solidFill>
                          <a:highlight>
                            <a:srgbClr val="FFFFFF"/>
                          </a:highlight>
                        </a:rPr>
                        <a:t>TheilSen Regressor</a:t>
                      </a:r>
                      <a:endParaRPr>
                        <a:solidFill>
                          <a:srgbClr val="212121"/>
                        </a:solidFill>
                        <a:highlight>
                          <a:srgbClr val="FFFFFF"/>
                        </a:highlight>
                      </a:endParaRPr>
                    </a:p>
                  </a:txBody>
                  <a:tcPr marT="91425" marB="91425" marR="68575" marL="68575">
                    <a:lnT cap="flat" cmpd="sng" w="12625">
                      <a:solidFill>
                        <a:srgbClr val="7F7F7F"/>
                      </a:solidFill>
                      <a:prstDash val="solid"/>
                      <a:round/>
                      <a:headEnd len="sm" w="sm" type="none"/>
                      <a:tailEnd len="sm" w="sm" type="none"/>
                    </a:lnT>
                    <a:lnB cap="flat" cmpd="sng" w="12625">
                      <a:solidFill>
                        <a:srgbClr val="7F7F7F"/>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a:highlight>
                            <a:srgbClr val="FFFFFF"/>
                          </a:highlight>
                        </a:rPr>
                        <a:t>1822.249353</a:t>
                      </a:r>
                      <a:endParaRPr>
                        <a:highlight>
                          <a:srgbClr val="FFFFFF"/>
                        </a:highlight>
                      </a:endParaRPr>
                    </a:p>
                  </a:txBody>
                  <a:tcPr marT="91425" marB="91425" marR="68575" marL="68575">
                    <a:lnT cap="flat" cmpd="sng" w="12625">
                      <a:solidFill>
                        <a:srgbClr val="7F7F7F"/>
                      </a:solidFill>
                      <a:prstDash val="solid"/>
                      <a:round/>
                      <a:headEnd len="sm" w="sm" type="none"/>
                      <a:tailEnd len="sm" w="sm" type="none"/>
                    </a:lnT>
                    <a:lnB cap="flat" cmpd="sng" w="12625">
                      <a:solidFill>
                        <a:srgbClr val="7F7F7F"/>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a:highlight>
                            <a:srgbClr val="FFFFFF"/>
                          </a:highlight>
                        </a:rPr>
                        <a:t>0.996319</a:t>
                      </a:r>
                      <a:endParaRPr>
                        <a:highlight>
                          <a:srgbClr val="FFFFFF"/>
                        </a:highlight>
                      </a:endParaRPr>
                    </a:p>
                  </a:txBody>
                  <a:tcPr marT="91425" marB="91425" marR="68575" marL="68575">
                    <a:lnT cap="flat" cmpd="sng" w="12625">
                      <a:solidFill>
                        <a:srgbClr val="7F7F7F"/>
                      </a:solidFill>
                      <a:prstDash val="solid"/>
                      <a:round/>
                      <a:headEnd len="sm" w="sm" type="none"/>
                      <a:tailEnd len="sm" w="sm" type="none"/>
                    </a:lnT>
                    <a:lnB cap="flat" cmpd="sng" w="12625">
                      <a:solidFill>
                        <a:srgbClr val="7F7F7F"/>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b9c7f85f29_1_12"/>
          <p:cNvSpPr txBox="1"/>
          <p:nvPr>
            <p:ph idx="1" type="body"/>
          </p:nvPr>
        </p:nvSpPr>
        <p:spPr>
          <a:xfrm>
            <a:off x="609600" y="701549"/>
            <a:ext cx="10972800" cy="5454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000"/>
              <a:t>For an algorithm to be best fit, the Mean Squared Error value should be lower and R2 value should be higher. Thus, from the table, it can be observed that TheilSen Regressor method satisfies the condition.</a:t>
            </a:r>
            <a:endParaRPr sz="2000"/>
          </a:p>
          <a:p>
            <a:pPr indent="0" lvl="0" marL="0" rtl="0" algn="l">
              <a:spcBef>
                <a:spcPts val="360"/>
              </a:spcBef>
              <a:spcAft>
                <a:spcPts val="0"/>
              </a:spcAft>
              <a:buNone/>
            </a:pPr>
            <a:r>
              <a:t/>
            </a:r>
            <a:endParaRPr sz="2000"/>
          </a:p>
          <a:p>
            <a:pPr indent="0" lvl="0" marL="0" rtl="0" algn="l">
              <a:spcBef>
                <a:spcPts val="360"/>
              </a:spcBef>
              <a:spcAft>
                <a:spcPts val="0"/>
              </a:spcAft>
              <a:buNone/>
            </a:pPr>
            <a:r>
              <a:rPr b="1" lang="en-US" sz="2000"/>
              <a:t>B.	Progressive Mortality and Death Rate Calculation</a:t>
            </a:r>
            <a:endParaRPr b="1" sz="2000"/>
          </a:p>
          <a:p>
            <a:pPr indent="0" lvl="0" marL="0" rtl="0" algn="l">
              <a:spcBef>
                <a:spcPts val="360"/>
              </a:spcBef>
              <a:spcAft>
                <a:spcPts val="0"/>
              </a:spcAft>
              <a:buNone/>
            </a:pPr>
            <a:r>
              <a:rPr lang="en-US" sz="2000"/>
              <a:t>     Progressive Mortality Rate (PMR). In general, for any case/pandemic, Cwith an average recovery time period of P</a:t>
            </a:r>
            <a:r>
              <a:rPr baseline="-25000" lang="en-US" sz="2000"/>
              <a:t>avg</a:t>
            </a:r>
            <a:r>
              <a:rPr lang="en-US" sz="2000"/>
              <a:t>, PMR can be computed as,</a:t>
            </a:r>
            <a:endParaRPr sz="2000"/>
          </a:p>
          <a:p>
            <a:pPr indent="0" lvl="0" marL="0" rtl="0" algn="just">
              <a:lnSpc>
                <a:spcPct val="115000"/>
              </a:lnSpc>
              <a:spcBef>
                <a:spcPts val="1200"/>
              </a:spcBef>
              <a:spcAft>
                <a:spcPts val="0"/>
              </a:spcAft>
              <a:buNone/>
            </a:pPr>
            <a:r>
              <a:rPr lang="en-US" sz="2000"/>
              <a:t> </a:t>
            </a:r>
            <a:r>
              <a:rPr b="1" lang="en-US" sz="2000"/>
              <a:t>PMR  =   </a:t>
            </a:r>
            <a:r>
              <a:rPr b="1" lang="en-US" sz="2000" u="sng"/>
              <a:t> D</a:t>
            </a:r>
            <a:r>
              <a:rPr b="1" baseline="-25000" lang="en-US" sz="2000"/>
              <a:t>C</a:t>
            </a:r>
            <a:r>
              <a:rPr b="1" lang="en-US" sz="2000"/>
              <a:t>x 100   ;</a:t>
            </a:r>
            <a:endParaRPr b="1" sz="2000"/>
          </a:p>
          <a:p>
            <a:pPr indent="0" lvl="0" marL="0" rtl="0" algn="just">
              <a:lnSpc>
                <a:spcPct val="115000"/>
              </a:lnSpc>
              <a:spcBef>
                <a:spcPts val="1200"/>
              </a:spcBef>
              <a:spcAft>
                <a:spcPts val="0"/>
              </a:spcAft>
              <a:buNone/>
            </a:pPr>
            <a:r>
              <a:rPr b="1" lang="en-US" sz="2000"/>
              <a:t>                 N</a:t>
            </a:r>
            <a:r>
              <a:rPr b="1" baseline="-25000" lang="en-US" sz="2000"/>
              <a:t>Pavg</a:t>
            </a:r>
            <a:endParaRPr b="1" baseline="-25000" sz="2000"/>
          </a:p>
          <a:p>
            <a:pPr indent="0" lvl="0" marL="0" rtl="0" algn="just">
              <a:lnSpc>
                <a:spcPct val="115000"/>
              </a:lnSpc>
              <a:spcBef>
                <a:spcPts val="1200"/>
              </a:spcBef>
              <a:spcAft>
                <a:spcPts val="0"/>
              </a:spcAft>
              <a:buNone/>
            </a:pPr>
            <a:r>
              <a:rPr lang="en-US" sz="2000"/>
              <a:t> D</a:t>
            </a:r>
            <a:r>
              <a:rPr baseline="-25000" lang="en-US" sz="2000"/>
              <a:t>C</a:t>
            </a:r>
            <a:r>
              <a:rPr lang="en-US" sz="2000"/>
              <a:t> denotes the total number of death cases due to C disease and N</a:t>
            </a:r>
            <a:r>
              <a:rPr baseline="-25000" lang="en-US" sz="2000"/>
              <a:t>Pavg</a:t>
            </a:r>
            <a:r>
              <a:rPr lang="en-US" sz="2000"/>
              <a:t> refers to a total number of infections before average recovery time period P</a:t>
            </a:r>
            <a:r>
              <a:rPr baseline="-25000" lang="en-US" sz="2000"/>
              <a:t>avg</a:t>
            </a:r>
            <a:r>
              <a:rPr lang="en-US" sz="2000"/>
              <a:t>. </a:t>
            </a:r>
            <a:endParaRPr sz="2000"/>
          </a:p>
          <a:p>
            <a:pPr indent="0" lvl="0" marL="0" rtl="0" algn="just">
              <a:lnSpc>
                <a:spcPct val="115000"/>
              </a:lnSpc>
              <a:spcBef>
                <a:spcPts val="1200"/>
              </a:spcBef>
              <a:spcAft>
                <a:spcPts val="0"/>
              </a:spcAft>
              <a:buNone/>
            </a:pPr>
            <a:r>
              <a:rPr b="1" lang="en-US" sz="2000"/>
              <a:t>PRR  =    </a:t>
            </a:r>
            <a:r>
              <a:rPr b="1" lang="en-US" sz="2000" u="sng"/>
              <a:t>R</a:t>
            </a:r>
            <a:r>
              <a:rPr b="1" baseline="-25000" lang="en-US" sz="2000" u="sng"/>
              <a:t>C  </a:t>
            </a:r>
            <a:r>
              <a:rPr b="1" baseline="-25000" lang="en-US" sz="2000"/>
              <a:t>  </a:t>
            </a:r>
            <a:r>
              <a:rPr b="1" lang="en-US" sz="2000"/>
              <a:t>x 100   ;</a:t>
            </a:r>
            <a:endParaRPr b="1" sz="2000"/>
          </a:p>
          <a:p>
            <a:pPr indent="0" lvl="0" marL="0" rtl="0" algn="just">
              <a:lnSpc>
                <a:spcPct val="115000"/>
              </a:lnSpc>
              <a:spcBef>
                <a:spcPts val="1200"/>
              </a:spcBef>
              <a:spcAft>
                <a:spcPts val="0"/>
              </a:spcAft>
              <a:buNone/>
            </a:pPr>
            <a:r>
              <a:rPr b="1" lang="en-US" sz="2000"/>
              <a:t>                N</a:t>
            </a:r>
            <a:r>
              <a:rPr b="1" baseline="-25000" lang="en-US" sz="2000"/>
              <a:t>Pavg</a:t>
            </a:r>
            <a:endParaRPr b="1" baseline="-25000" sz="2000"/>
          </a:p>
          <a:p>
            <a:pPr indent="0" lvl="0" marL="0" rtl="0" algn="just">
              <a:lnSpc>
                <a:spcPct val="115000"/>
              </a:lnSpc>
              <a:spcBef>
                <a:spcPts val="1200"/>
              </a:spcBef>
              <a:spcAft>
                <a:spcPts val="0"/>
              </a:spcAft>
              <a:buNone/>
            </a:pPr>
            <a:r>
              <a:rPr lang="en-US" sz="2000"/>
              <a:t>where R</a:t>
            </a:r>
            <a:r>
              <a:rPr baseline="-25000" lang="en-US" sz="2000"/>
              <a:t>C</a:t>
            </a:r>
            <a:r>
              <a:rPr lang="en-US" sz="2000"/>
              <a:t> refers to total number of recovered cases till date. </a:t>
            </a:r>
            <a:endParaRPr sz="2000"/>
          </a:p>
          <a:p>
            <a:pPr indent="0" lvl="0" marL="0" rtl="0" algn="just">
              <a:lnSpc>
                <a:spcPct val="115000"/>
              </a:lnSpc>
              <a:spcBef>
                <a:spcPts val="1200"/>
              </a:spcBef>
              <a:spcAft>
                <a:spcPts val="0"/>
              </a:spcAft>
              <a:buClr>
                <a:schemeClr val="dk1"/>
              </a:buClr>
              <a:buSzPts val="1100"/>
              <a:buFont typeface="Arial"/>
              <a:buNone/>
            </a:pPr>
            <a:r>
              <a:t/>
            </a:r>
            <a:endParaRPr b="1" sz="1600"/>
          </a:p>
          <a:p>
            <a:pPr indent="0" lvl="0" marL="0" rtl="0" algn="l">
              <a:spcBef>
                <a:spcPts val="1200"/>
              </a:spcBef>
              <a:spcAft>
                <a:spcPts val="0"/>
              </a:spcAft>
              <a:buNone/>
            </a:pPr>
            <a:r>
              <a:t/>
            </a:r>
            <a:endParaRPr b="1"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974806"/>
              </a:buClr>
              <a:buSzPts val="4000"/>
              <a:buFont typeface="Calibri"/>
              <a:buNone/>
            </a:pPr>
            <a:r>
              <a:rPr b="1" lang="en-US" sz="4000">
                <a:solidFill>
                  <a:srgbClr val="974806"/>
                </a:solidFill>
              </a:rPr>
              <a:t>Conclusion</a:t>
            </a:r>
            <a:endParaRPr/>
          </a:p>
        </p:txBody>
      </p:sp>
      <p:sp>
        <p:nvSpPr>
          <p:cNvPr id="192" name="Google Shape;192;p13"/>
          <p:cNvSpPr txBox="1"/>
          <p:nvPr>
            <p:ph idx="1" type="body"/>
          </p:nvPr>
        </p:nvSpPr>
        <p:spPr>
          <a:xfrm>
            <a:off x="609600" y="1600203"/>
            <a:ext cx="109728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Using  the available  Raw Data we make sure it is worked on in a system which along with the application of Human Computer Interaction Fundamentals completes an analytical system that helps the user to make decisions on the basis of the results presented in the form of a series of info-graphic visuals on a interface that is designed keeping in mind the principles of UX(User Experience).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974806"/>
              </a:buClr>
              <a:buSzPts val="4400"/>
              <a:buFont typeface="Calibri"/>
              <a:buNone/>
            </a:pPr>
            <a:r>
              <a:rPr b="1" lang="en-US">
                <a:solidFill>
                  <a:srgbClr val="974806"/>
                </a:solidFill>
              </a:rPr>
              <a:t>IMPLEMENTATION</a:t>
            </a:r>
            <a:endParaRPr/>
          </a:p>
        </p:txBody>
      </p:sp>
      <p:sp>
        <p:nvSpPr>
          <p:cNvPr id="109" name="Google Shape;109;p2"/>
          <p:cNvSpPr txBox="1"/>
          <p:nvPr>
            <p:ph idx="1" type="body"/>
          </p:nvPr>
        </p:nvSpPr>
        <p:spPr>
          <a:xfrm>
            <a:off x="609600" y="1031967"/>
            <a:ext cx="10972800" cy="50942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 The web application works in four stages to assist the user in decision making during a global pandemic.</a:t>
            </a:r>
            <a:endParaRPr/>
          </a:p>
          <a:p>
            <a:pPr indent="-342900" lvl="0" marL="342900" rtl="0" algn="just">
              <a:spcBef>
                <a:spcPts val="640"/>
              </a:spcBef>
              <a:spcAft>
                <a:spcPts val="0"/>
              </a:spcAft>
              <a:buClr>
                <a:schemeClr val="dk1"/>
              </a:buClr>
              <a:buSzPts val="3200"/>
              <a:buChar char="•"/>
            </a:pPr>
            <a:r>
              <a:rPr lang="en-US"/>
              <a:t>Different pointers that help in decision making of the user have been mentioned below-</a:t>
            </a:r>
            <a:endParaRPr/>
          </a:p>
          <a:p>
            <a:pPr indent="-514350" lvl="0" marL="514350" rtl="0" algn="just">
              <a:spcBef>
                <a:spcPts val="640"/>
              </a:spcBef>
              <a:spcAft>
                <a:spcPts val="0"/>
              </a:spcAft>
              <a:buClr>
                <a:schemeClr val="dk1"/>
              </a:buClr>
              <a:buSzPts val="3200"/>
              <a:buFont typeface="Calibri"/>
              <a:buAutoNum type="arabicPeriod"/>
            </a:pPr>
            <a:r>
              <a:rPr lang="en-US"/>
              <a:t>Growth of Pandemic (via per day confirmed, recovered and death counts)</a:t>
            </a:r>
            <a:endParaRPr/>
          </a:p>
          <a:p>
            <a:pPr indent="-514350" lvl="0" marL="514350" rtl="0" algn="just">
              <a:spcBef>
                <a:spcPts val="640"/>
              </a:spcBef>
              <a:spcAft>
                <a:spcPts val="0"/>
              </a:spcAft>
              <a:buClr>
                <a:schemeClr val="dk1"/>
              </a:buClr>
              <a:buSzPts val="3200"/>
              <a:buFont typeface="Calibri"/>
              <a:buAutoNum type="arabicPeriod"/>
            </a:pPr>
            <a:r>
              <a:rPr lang="en-US"/>
              <a:t>Economically affected people(sector-wise)</a:t>
            </a:r>
            <a:endParaRPr/>
          </a:p>
          <a:p>
            <a:pPr indent="-514350" lvl="0" marL="514350" rtl="0" algn="just">
              <a:spcBef>
                <a:spcPts val="640"/>
              </a:spcBef>
              <a:spcAft>
                <a:spcPts val="0"/>
              </a:spcAft>
              <a:buClr>
                <a:schemeClr val="dk1"/>
              </a:buClr>
              <a:buSzPts val="3200"/>
              <a:buFont typeface="Calibri"/>
              <a:buAutoNum type="arabicPeriod"/>
            </a:pPr>
            <a:r>
              <a:rPr lang="en-US"/>
              <a:t>Recovery Rate </a:t>
            </a:r>
            <a:endParaRPr/>
          </a:p>
          <a:p>
            <a:pPr indent="-514350" lvl="0" marL="514350" rtl="0" algn="just">
              <a:spcBef>
                <a:spcPts val="640"/>
              </a:spcBef>
              <a:spcAft>
                <a:spcPts val="0"/>
              </a:spcAft>
              <a:buClr>
                <a:schemeClr val="dk1"/>
              </a:buClr>
              <a:buSzPts val="3200"/>
              <a:buFont typeface="Calibri"/>
              <a:buAutoNum type="arabicPeriod"/>
            </a:pPr>
            <a:r>
              <a:rPr lang="en-US"/>
              <a:t>Economical Dependencies</a:t>
            </a:r>
            <a:endParaRPr/>
          </a:p>
          <a:p>
            <a:pPr indent="-514350" lvl="0" marL="514350" rtl="0" algn="just">
              <a:spcBef>
                <a:spcPts val="640"/>
              </a:spcBef>
              <a:spcAft>
                <a:spcPts val="0"/>
              </a:spcAft>
              <a:buClr>
                <a:schemeClr val="dk1"/>
              </a:buClr>
              <a:buSzPts val="3200"/>
              <a:buFont typeface="Calibri"/>
              <a:buAutoNum type="arabicPeriod"/>
            </a:pPr>
            <a:r>
              <a:rPr lang="en-US"/>
              <a:t>Impact of different phases of the lockdown </a:t>
            </a:r>
            <a:endParaRPr/>
          </a:p>
          <a:p>
            <a:pPr indent="-311150" lvl="0" marL="514350" rtl="0" algn="just">
              <a:spcBef>
                <a:spcPts val="640"/>
              </a:spcBef>
              <a:spcAft>
                <a:spcPts val="0"/>
              </a:spcAft>
              <a:buClr>
                <a:schemeClr val="dk1"/>
              </a:buClr>
              <a:buSzPts val="3200"/>
              <a:buFont typeface="Calibri"/>
              <a:buNone/>
            </a:pPr>
            <a:r>
              <a:t/>
            </a:r>
            <a:endParaRPr/>
          </a:p>
          <a:p>
            <a:pPr indent="-311150" lvl="0" marL="514350" rtl="0" algn="just">
              <a:spcBef>
                <a:spcPts val="640"/>
              </a:spcBef>
              <a:spcAft>
                <a:spcPts val="0"/>
              </a:spcAft>
              <a:buClr>
                <a:schemeClr val="dk1"/>
              </a:buClr>
              <a:buSzPts val="3200"/>
              <a:buFont typeface="Calibri"/>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974806"/>
              </a:buClr>
              <a:buSzPts val="4400"/>
              <a:buFont typeface="Calibri"/>
              <a:buNone/>
            </a:pPr>
            <a:r>
              <a:rPr b="1" lang="en-US">
                <a:solidFill>
                  <a:srgbClr val="974806"/>
                </a:solidFill>
              </a:rPr>
              <a:t>RESULTS OBTAINED</a:t>
            </a:r>
            <a:endParaRPr/>
          </a:p>
        </p:txBody>
      </p:sp>
      <p:sp>
        <p:nvSpPr>
          <p:cNvPr id="115" name="Google Shape;115;p3"/>
          <p:cNvSpPr txBox="1"/>
          <p:nvPr>
            <p:ph idx="1" type="body"/>
          </p:nvPr>
        </p:nvSpPr>
        <p:spPr>
          <a:xfrm>
            <a:off x="609600" y="1600203"/>
            <a:ext cx="10972800" cy="4525963"/>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chemeClr val="dk1"/>
              </a:buClr>
              <a:buSzPts val="3200"/>
              <a:buNone/>
            </a:pPr>
            <a:r>
              <a:rPr lang="en-US"/>
              <a:t>The web application is made user friendly and curated into a step</a:t>
            </a:r>
            <a:endParaRPr/>
          </a:p>
          <a:p>
            <a:pPr indent="-514350" lvl="0" marL="514350" rtl="0" algn="l">
              <a:spcBef>
                <a:spcPts val="640"/>
              </a:spcBef>
              <a:spcAft>
                <a:spcPts val="0"/>
              </a:spcAft>
              <a:buClr>
                <a:schemeClr val="dk1"/>
              </a:buClr>
              <a:buSzPts val="3200"/>
              <a:buNone/>
            </a:pPr>
            <a:r>
              <a:rPr lang="en-US"/>
              <a:t>by step interface which assists the user in decision making during</a:t>
            </a:r>
            <a:endParaRPr/>
          </a:p>
          <a:p>
            <a:pPr indent="-514350" lvl="0" marL="514350" rtl="0" algn="l">
              <a:spcBef>
                <a:spcPts val="640"/>
              </a:spcBef>
              <a:spcAft>
                <a:spcPts val="0"/>
              </a:spcAft>
              <a:buClr>
                <a:schemeClr val="dk1"/>
              </a:buClr>
              <a:buSzPts val="3200"/>
              <a:buNone/>
            </a:pPr>
            <a:r>
              <a:rPr lang="en-US"/>
              <a:t>pandemic like situations.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974806"/>
              </a:buClr>
              <a:buSzPts val="4000"/>
              <a:buFont typeface="Calibri"/>
              <a:buNone/>
            </a:pPr>
            <a:r>
              <a:rPr b="1" lang="en-US" sz="4000">
                <a:solidFill>
                  <a:srgbClr val="974806"/>
                </a:solidFill>
              </a:rPr>
              <a:t>SCREEN 1</a:t>
            </a:r>
            <a:endParaRPr b="1" sz="4000">
              <a:solidFill>
                <a:srgbClr val="974806"/>
              </a:solidFill>
            </a:endParaRPr>
          </a:p>
        </p:txBody>
      </p:sp>
      <p:pic>
        <p:nvPicPr>
          <p:cNvPr id="121" name="Google Shape;121;p4"/>
          <p:cNvPicPr preferRelativeResize="0"/>
          <p:nvPr>
            <p:ph idx="1" type="body"/>
          </p:nvPr>
        </p:nvPicPr>
        <p:blipFill rotWithShape="1">
          <a:blip r:embed="rId3">
            <a:alphaModFix/>
          </a:blip>
          <a:srcRect b="14135" l="7456" r="0" t="22046"/>
          <a:stretch/>
        </p:blipFill>
        <p:spPr>
          <a:xfrm>
            <a:off x="4049487" y="1103086"/>
            <a:ext cx="7794170" cy="5754915"/>
          </a:xfrm>
          <a:prstGeom prst="rect">
            <a:avLst/>
          </a:prstGeom>
          <a:noFill/>
          <a:ln>
            <a:noFill/>
          </a:ln>
        </p:spPr>
      </p:pic>
      <p:sp>
        <p:nvSpPr>
          <p:cNvPr id="122" name="Google Shape;122;p4"/>
          <p:cNvSpPr txBox="1"/>
          <p:nvPr/>
        </p:nvSpPr>
        <p:spPr>
          <a:xfrm>
            <a:off x="377371" y="1422400"/>
            <a:ext cx="3425372" cy="4832092"/>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chemeClr val="dk1"/>
              </a:buClr>
              <a:buSzPts val="2800"/>
              <a:buFont typeface="Calibri"/>
              <a:buAutoNum type="alphaUcPeriod"/>
            </a:pPr>
            <a:r>
              <a:rPr lang="en-US" sz="2800">
                <a:solidFill>
                  <a:schemeClr val="dk1"/>
                </a:solidFill>
                <a:latin typeface="Calibri"/>
                <a:ea typeface="Calibri"/>
                <a:cs typeface="Calibri"/>
                <a:sym typeface="Calibri"/>
              </a:rPr>
              <a:t>The first screen provides the user with insights into the current recovery rate .The data acquired on a daily basis is shown in the form of a graph based on recovery VS death rate.</a:t>
            </a:r>
            <a:endParaRPr sz="2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5"/>
          <p:cNvPicPr preferRelativeResize="0"/>
          <p:nvPr/>
        </p:nvPicPr>
        <p:blipFill rotWithShape="1">
          <a:blip r:embed="rId3">
            <a:alphaModFix/>
          </a:blip>
          <a:srcRect b="11161" l="9970" r="0" t="26935"/>
          <a:stretch/>
        </p:blipFill>
        <p:spPr>
          <a:xfrm>
            <a:off x="0" y="2329543"/>
            <a:ext cx="12191999" cy="4528457"/>
          </a:xfrm>
          <a:prstGeom prst="rect">
            <a:avLst/>
          </a:prstGeom>
          <a:noFill/>
          <a:ln>
            <a:noFill/>
          </a:ln>
        </p:spPr>
      </p:pic>
      <p:sp>
        <p:nvSpPr>
          <p:cNvPr id="128" name="Google Shape;128;p5"/>
          <p:cNvSpPr/>
          <p:nvPr/>
        </p:nvSpPr>
        <p:spPr>
          <a:xfrm>
            <a:off x="0" y="782322"/>
            <a:ext cx="12192000" cy="1384995"/>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rgbClr val="000000"/>
              </a:buClr>
              <a:buSzPts val="2800"/>
              <a:buFont typeface="Calibri"/>
              <a:buAutoNum type="alphaUcPeriod" startAt="2"/>
            </a:pPr>
            <a:r>
              <a:rPr lang="en-US" sz="2800">
                <a:solidFill>
                  <a:srgbClr val="000000"/>
                </a:solidFill>
                <a:latin typeface="Calibri"/>
                <a:ea typeface="Calibri"/>
                <a:cs typeface="Calibri"/>
                <a:sym typeface="Calibri"/>
              </a:rPr>
              <a:t>The second visual takes on the bigger picture providing an overall and detailed comparison between total number of confirmed ,recovered an deceased cases respectively .</a:t>
            </a:r>
            <a:endParaRPr sz="2800">
              <a:solidFill>
                <a:srgbClr val="000000"/>
              </a:solidFill>
              <a:latin typeface="Calibri"/>
              <a:ea typeface="Calibri"/>
              <a:cs typeface="Calibri"/>
              <a:sym typeface="Calibri"/>
            </a:endParaRPr>
          </a:p>
        </p:txBody>
      </p:sp>
      <p:sp>
        <p:nvSpPr>
          <p:cNvPr id="129" name="Google Shape;129;p5"/>
          <p:cNvSpPr/>
          <p:nvPr/>
        </p:nvSpPr>
        <p:spPr>
          <a:xfrm>
            <a:off x="4432417" y="239877"/>
            <a:ext cx="219964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974806"/>
                </a:solidFill>
                <a:latin typeface="Calibri"/>
                <a:ea typeface="Calibri"/>
                <a:cs typeface="Calibri"/>
                <a:sym typeface="Calibri"/>
              </a:rPr>
              <a:t>SCREEN 1</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609602" y="273050"/>
            <a:ext cx="4011084" cy="481693"/>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974806"/>
              </a:buClr>
              <a:buSzPts val="3600"/>
              <a:buFont typeface="Calibri"/>
              <a:buNone/>
            </a:pPr>
            <a:r>
              <a:rPr lang="en-US" sz="3600">
                <a:solidFill>
                  <a:srgbClr val="974806"/>
                </a:solidFill>
              </a:rPr>
              <a:t>SCREEN 2</a:t>
            </a:r>
            <a:endParaRPr sz="1800"/>
          </a:p>
        </p:txBody>
      </p:sp>
      <p:sp>
        <p:nvSpPr>
          <p:cNvPr id="135" name="Google Shape;135;p8"/>
          <p:cNvSpPr txBox="1"/>
          <p:nvPr>
            <p:ph idx="1" type="body"/>
          </p:nvPr>
        </p:nvSpPr>
        <p:spPr>
          <a:xfrm>
            <a:off x="12697096" y="6171883"/>
            <a:ext cx="156753" cy="150539"/>
          </a:xfrm>
          <a:prstGeom prst="rect">
            <a:avLst/>
          </a:prstGeom>
          <a:noFill/>
          <a:ln>
            <a:noFill/>
          </a:ln>
        </p:spPr>
        <p:txBody>
          <a:bodyPr anchorCtr="0" anchor="t" bIns="45700" lIns="91425" spcFirstLastPara="1" rIns="91425" wrap="square" tIns="45700">
            <a:normAutofit/>
          </a:bodyPr>
          <a:lstStyle/>
          <a:p>
            <a:pPr indent="-292100" lvl="0" marL="342900" rtl="0" algn="l">
              <a:lnSpc>
                <a:spcPct val="80000"/>
              </a:lnSpc>
              <a:spcBef>
                <a:spcPts val="0"/>
              </a:spcBef>
              <a:spcAft>
                <a:spcPts val="0"/>
              </a:spcAft>
              <a:buClr>
                <a:schemeClr val="dk1"/>
              </a:buClr>
              <a:buSzPts val="800"/>
              <a:buNone/>
            </a:pPr>
            <a:r>
              <a:t/>
            </a:r>
            <a:endParaRPr sz="800"/>
          </a:p>
        </p:txBody>
      </p:sp>
      <p:sp>
        <p:nvSpPr>
          <p:cNvPr id="136" name="Google Shape;136;p8"/>
          <p:cNvSpPr txBox="1"/>
          <p:nvPr>
            <p:ph idx="2" type="body"/>
          </p:nvPr>
        </p:nvSpPr>
        <p:spPr>
          <a:xfrm>
            <a:off x="609600" y="809900"/>
            <a:ext cx="4891200" cy="5434200"/>
          </a:xfrm>
          <a:prstGeom prst="rect">
            <a:avLst/>
          </a:prstGeom>
          <a:noFill/>
          <a:ln>
            <a:noFill/>
          </a:ln>
        </p:spPr>
        <p:txBody>
          <a:bodyPr anchorCtr="0" anchor="t" bIns="45700" lIns="91425" spcFirstLastPara="1" rIns="91425" wrap="square" tIns="45700">
            <a:noAutofit/>
          </a:bodyPr>
          <a:lstStyle/>
          <a:p>
            <a:pPr indent="-419100" lvl="0" marL="457200" rtl="0" algn="l">
              <a:spcBef>
                <a:spcPts val="0"/>
              </a:spcBef>
              <a:spcAft>
                <a:spcPts val="0"/>
              </a:spcAft>
              <a:buSzPts val="3000"/>
              <a:buAutoNum type="alphaUcPeriod"/>
            </a:pPr>
            <a:r>
              <a:rPr lang="en-US" sz="3000"/>
              <a:t>The heat map helped our system to work more efficiently. It helped the developer to choose between parameters that helped build a more reliable system for the user.</a:t>
            </a:r>
            <a:endParaRPr sz="1200"/>
          </a:p>
        </p:txBody>
      </p:sp>
      <p:pic>
        <p:nvPicPr>
          <p:cNvPr id="137" name="Google Shape;137;p8"/>
          <p:cNvPicPr preferRelativeResize="0"/>
          <p:nvPr/>
        </p:nvPicPr>
        <p:blipFill rotWithShape="1">
          <a:blip r:embed="rId3">
            <a:alphaModFix/>
          </a:blip>
          <a:srcRect b="9126" l="3570" r="33333" t="26190"/>
          <a:stretch/>
        </p:blipFill>
        <p:spPr>
          <a:xfrm>
            <a:off x="5500914" y="1045029"/>
            <a:ext cx="6154057" cy="47316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type="title"/>
          </p:nvPr>
        </p:nvSpPr>
        <p:spPr>
          <a:xfrm>
            <a:off x="609602" y="273050"/>
            <a:ext cx="4011084" cy="481693"/>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974806"/>
              </a:buClr>
              <a:buSzPts val="3600"/>
              <a:buFont typeface="Calibri"/>
              <a:buNone/>
            </a:pPr>
            <a:r>
              <a:rPr lang="en-US" sz="3600">
                <a:solidFill>
                  <a:srgbClr val="974806"/>
                </a:solidFill>
              </a:rPr>
              <a:t>SCREEN 2</a:t>
            </a:r>
            <a:endParaRPr sz="1800"/>
          </a:p>
        </p:txBody>
      </p:sp>
      <p:sp>
        <p:nvSpPr>
          <p:cNvPr id="143" name="Google Shape;143;p6"/>
          <p:cNvSpPr txBox="1"/>
          <p:nvPr>
            <p:ph idx="1" type="body"/>
          </p:nvPr>
        </p:nvSpPr>
        <p:spPr>
          <a:xfrm>
            <a:off x="12697096" y="6171883"/>
            <a:ext cx="156753" cy="150539"/>
          </a:xfrm>
          <a:prstGeom prst="rect">
            <a:avLst/>
          </a:prstGeom>
          <a:noFill/>
          <a:ln>
            <a:noFill/>
          </a:ln>
        </p:spPr>
        <p:txBody>
          <a:bodyPr anchorCtr="0" anchor="t" bIns="45700" lIns="91425" spcFirstLastPara="1" rIns="91425" wrap="square" tIns="45700">
            <a:normAutofit/>
          </a:bodyPr>
          <a:lstStyle/>
          <a:p>
            <a:pPr indent="-292100" lvl="0" marL="342900" rtl="0" algn="l">
              <a:lnSpc>
                <a:spcPct val="80000"/>
              </a:lnSpc>
              <a:spcBef>
                <a:spcPts val="0"/>
              </a:spcBef>
              <a:spcAft>
                <a:spcPts val="0"/>
              </a:spcAft>
              <a:buClr>
                <a:schemeClr val="dk1"/>
              </a:buClr>
              <a:buSzPts val="800"/>
              <a:buNone/>
            </a:pPr>
            <a:r>
              <a:t/>
            </a:r>
            <a:endParaRPr sz="800"/>
          </a:p>
        </p:txBody>
      </p:sp>
      <p:sp>
        <p:nvSpPr>
          <p:cNvPr id="144" name="Google Shape;144;p6"/>
          <p:cNvSpPr txBox="1"/>
          <p:nvPr>
            <p:ph idx="2" type="body"/>
          </p:nvPr>
        </p:nvSpPr>
        <p:spPr>
          <a:xfrm>
            <a:off x="609601" y="809897"/>
            <a:ext cx="6561907" cy="54341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200"/>
              <a:t>B.	</a:t>
            </a:r>
            <a:r>
              <a:rPr lang="en-US" sz="3200"/>
              <a:t>The screen shows pattern of  the GDP of a country . There’s a comparison between the predicted and the current GDP.GDP being a major indicator of economic growth of a country, the following  module allows us to check the trends in economic growth or fall in a particular situation.</a:t>
            </a:r>
            <a:endParaRPr sz="3200"/>
          </a:p>
        </p:txBody>
      </p:sp>
      <p:pic>
        <p:nvPicPr>
          <p:cNvPr id="145" name="Google Shape;145;p6"/>
          <p:cNvPicPr preferRelativeResize="0"/>
          <p:nvPr/>
        </p:nvPicPr>
        <p:blipFill rotWithShape="1">
          <a:blip r:embed="rId3">
            <a:alphaModFix/>
          </a:blip>
          <a:srcRect b="28373" l="3570" r="46130" t="36706"/>
          <a:stretch/>
        </p:blipFill>
        <p:spPr>
          <a:xfrm>
            <a:off x="7358742" y="0"/>
            <a:ext cx="4833257"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type="title"/>
          </p:nvPr>
        </p:nvSpPr>
        <p:spPr>
          <a:xfrm>
            <a:off x="609602" y="273050"/>
            <a:ext cx="4011084" cy="481693"/>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974806"/>
              </a:buClr>
              <a:buSzPts val="3600"/>
              <a:buFont typeface="Calibri"/>
              <a:buNone/>
            </a:pPr>
            <a:r>
              <a:rPr lang="en-US" sz="3600">
                <a:solidFill>
                  <a:srgbClr val="974806"/>
                </a:solidFill>
              </a:rPr>
              <a:t>SCREEN 3</a:t>
            </a:r>
            <a:endParaRPr sz="1800"/>
          </a:p>
        </p:txBody>
      </p:sp>
      <p:sp>
        <p:nvSpPr>
          <p:cNvPr id="151" name="Google Shape;151;p9"/>
          <p:cNvSpPr txBox="1"/>
          <p:nvPr>
            <p:ph idx="1" type="body"/>
          </p:nvPr>
        </p:nvSpPr>
        <p:spPr>
          <a:xfrm>
            <a:off x="12697096" y="6171883"/>
            <a:ext cx="156753" cy="150539"/>
          </a:xfrm>
          <a:prstGeom prst="rect">
            <a:avLst/>
          </a:prstGeom>
          <a:noFill/>
          <a:ln>
            <a:noFill/>
          </a:ln>
        </p:spPr>
        <p:txBody>
          <a:bodyPr anchorCtr="0" anchor="t" bIns="45700" lIns="91425" spcFirstLastPara="1" rIns="91425" wrap="square" tIns="45700">
            <a:normAutofit/>
          </a:bodyPr>
          <a:lstStyle/>
          <a:p>
            <a:pPr indent="-292100" lvl="0" marL="342900" rtl="0" algn="l">
              <a:lnSpc>
                <a:spcPct val="80000"/>
              </a:lnSpc>
              <a:spcBef>
                <a:spcPts val="0"/>
              </a:spcBef>
              <a:spcAft>
                <a:spcPts val="0"/>
              </a:spcAft>
              <a:buClr>
                <a:schemeClr val="dk1"/>
              </a:buClr>
              <a:buSzPts val="800"/>
              <a:buNone/>
            </a:pPr>
            <a:r>
              <a:t/>
            </a:r>
            <a:endParaRPr sz="800"/>
          </a:p>
        </p:txBody>
      </p:sp>
      <p:sp>
        <p:nvSpPr>
          <p:cNvPr id="152" name="Google Shape;152;p9"/>
          <p:cNvSpPr txBox="1"/>
          <p:nvPr>
            <p:ph idx="2" type="body"/>
          </p:nvPr>
        </p:nvSpPr>
        <p:spPr>
          <a:xfrm>
            <a:off x="609601" y="809897"/>
            <a:ext cx="6561907" cy="5434149"/>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Clr>
                <a:schemeClr val="dk1"/>
              </a:buClr>
              <a:buSzPts val="3200"/>
              <a:buNone/>
            </a:pPr>
            <a:r>
              <a:rPr lang="en-US" sz="3200"/>
              <a:t>This screen showcases the impact of</a:t>
            </a:r>
            <a:endParaRPr/>
          </a:p>
          <a:p>
            <a:pPr indent="-514350" lvl="0" marL="514350" rtl="0" algn="l">
              <a:spcBef>
                <a:spcPts val="640"/>
              </a:spcBef>
              <a:spcAft>
                <a:spcPts val="0"/>
              </a:spcAft>
              <a:buClr>
                <a:schemeClr val="dk1"/>
              </a:buClr>
              <a:buSzPts val="3200"/>
              <a:buNone/>
            </a:pPr>
            <a:r>
              <a:rPr lang="en-US" sz="3200"/>
              <a:t>the lockdown  with the help of three</a:t>
            </a:r>
            <a:endParaRPr/>
          </a:p>
          <a:p>
            <a:pPr indent="-514350" lvl="0" marL="514350" rtl="0" algn="l">
              <a:spcBef>
                <a:spcPts val="640"/>
              </a:spcBef>
              <a:spcAft>
                <a:spcPts val="0"/>
              </a:spcAft>
              <a:buClr>
                <a:schemeClr val="dk1"/>
              </a:buClr>
              <a:buSzPts val="3200"/>
              <a:buNone/>
            </a:pPr>
            <a:r>
              <a:rPr lang="en-US" sz="3200"/>
              <a:t>Factors-</a:t>
            </a:r>
            <a:endParaRPr/>
          </a:p>
          <a:p>
            <a:pPr indent="-514350" lvl="0" marL="514350" rtl="0" algn="l">
              <a:spcBef>
                <a:spcPts val="640"/>
              </a:spcBef>
              <a:spcAft>
                <a:spcPts val="0"/>
              </a:spcAft>
              <a:buClr>
                <a:schemeClr val="dk1"/>
              </a:buClr>
              <a:buSzPts val="3200"/>
              <a:buFont typeface="Calibri"/>
              <a:buAutoNum type="arabicPeriod"/>
            </a:pPr>
            <a:r>
              <a:rPr lang="en-US" sz="3200"/>
              <a:t>Loss Calculation</a:t>
            </a:r>
            <a:endParaRPr/>
          </a:p>
          <a:p>
            <a:pPr indent="-514350" lvl="0" marL="514350" rtl="0" algn="l">
              <a:spcBef>
                <a:spcPts val="640"/>
              </a:spcBef>
              <a:spcAft>
                <a:spcPts val="0"/>
              </a:spcAft>
              <a:buClr>
                <a:schemeClr val="dk1"/>
              </a:buClr>
              <a:buSzPts val="3200"/>
              <a:buFont typeface="Calibri"/>
              <a:buAutoNum type="arabicPeriod"/>
            </a:pPr>
            <a:r>
              <a:rPr lang="en-US" sz="3200"/>
              <a:t>Revenue rates- comparison between revenue rates during the lockdown in the business sector.</a:t>
            </a:r>
            <a:endParaRPr sz="3200"/>
          </a:p>
          <a:p>
            <a:pPr indent="-514350" lvl="0" marL="514350" rtl="0" algn="l">
              <a:spcBef>
                <a:spcPts val="640"/>
              </a:spcBef>
              <a:spcAft>
                <a:spcPts val="0"/>
              </a:spcAft>
              <a:buClr>
                <a:schemeClr val="dk1"/>
              </a:buClr>
              <a:buSzPts val="3200"/>
              <a:buFont typeface="Calibri"/>
              <a:buAutoNum type="arabicPeriod"/>
            </a:pPr>
            <a:r>
              <a:rPr lang="en-US" sz="3200"/>
              <a:t>Time frame based economic impacts.</a:t>
            </a:r>
            <a:endParaRPr/>
          </a:p>
        </p:txBody>
      </p:sp>
      <p:pic>
        <p:nvPicPr>
          <p:cNvPr id="153" name="Google Shape;153;p9"/>
          <p:cNvPicPr preferRelativeResize="0"/>
          <p:nvPr/>
        </p:nvPicPr>
        <p:blipFill>
          <a:blip r:embed="rId3">
            <a:alphaModFix/>
          </a:blip>
          <a:stretch>
            <a:fillRect/>
          </a:stretch>
        </p:blipFill>
        <p:spPr>
          <a:xfrm>
            <a:off x="7781100" y="1245875"/>
            <a:ext cx="4011075" cy="4562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type="title"/>
          </p:nvPr>
        </p:nvSpPr>
        <p:spPr>
          <a:xfrm>
            <a:off x="311098" y="0"/>
            <a:ext cx="11360800" cy="763600"/>
          </a:xfrm>
          <a:prstGeom prst="rect">
            <a:avLst/>
          </a:prstGeom>
          <a:noFill/>
          <a:ln>
            <a:noFill/>
          </a:ln>
        </p:spPr>
        <p:txBody>
          <a:bodyPr anchorCtr="0" anchor="t" bIns="121875" lIns="121875" spcFirstLastPara="1" rIns="121875" wrap="square" tIns="121875">
            <a:noAutofit/>
          </a:bodyPr>
          <a:lstStyle/>
          <a:p>
            <a:pPr indent="0" lvl="0" marL="0" rtl="0" algn="ctr">
              <a:spcBef>
                <a:spcPts val="0"/>
              </a:spcBef>
              <a:spcAft>
                <a:spcPts val="0"/>
              </a:spcAft>
              <a:buClr>
                <a:srgbClr val="974806"/>
              </a:buClr>
              <a:buSzPts val="2800"/>
              <a:buFont typeface="Calibri"/>
              <a:buNone/>
            </a:pPr>
            <a:r>
              <a:rPr b="1" lang="en-US">
                <a:solidFill>
                  <a:srgbClr val="974806"/>
                </a:solidFill>
              </a:rPr>
              <a:t>UI Screens</a:t>
            </a:r>
            <a:endParaRPr/>
          </a:p>
        </p:txBody>
      </p:sp>
      <p:sp>
        <p:nvSpPr>
          <p:cNvPr id="159" name="Google Shape;159;p10"/>
          <p:cNvSpPr txBox="1"/>
          <p:nvPr>
            <p:ph idx="1" type="body"/>
          </p:nvPr>
        </p:nvSpPr>
        <p:spPr>
          <a:xfrm>
            <a:off x="415600" y="1536633"/>
            <a:ext cx="11360800" cy="4555200"/>
          </a:xfrm>
          <a:prstGeom prst="rect">
            <a:avLst/>
          </a:prstGeom>
          <a:noFill/>
          <a:ln>
            <a:noFill/>
          </a:ln>
        </p:spPr>
        <p:txBody>
          <a:bodyPr anchorCtr="0" anchor="t" bIns="121875" lIns="121875" spcFirstLastPara="1" rIns="121875" wrap="square" tIns="121875">
            <a:noAutofit/>
          </a:bodyPr>
          <a:lstStyle/>
          <a:p>
            <a:pPr indent="-342888" lvl="0" marL="609585" rtl="0" algn="l">
              <a:spcBef>
                <a:spcPts val="0"/>
              </a:spcBef>
              <a:spcAft>
                <a:spcPts val="0"/>
              </a:spcAft>
              <a:buClr>
                <a:schemeClr val="dk1"/>
              </a:buClr>
              <a:buSzPts val="1800"/>
              <a:buNone/>
            </a:pPr>
            <a:r>
              <a:t/>
            </a:r>
            <a:endParaRPr/>
          </a:p>
        </p:txBody>
      </p:sp>
      <p:graphicFrame>
        <p:nvGraphicFramePr>
          <p:cNvPr id="160" name="Google Shape;160;p10"/>
          <p:cNvGraphicFramePr/>
          <p:nvPr/>
        </p:nvGraphicFramePr>
        <p:xfrm>
          <a:off x="0" y="692332"/>
          <a:ext cx="3000000" cy="3000000"/>
        </p:xfrm>
        <a:graphic>
          <a:graphicData uri="http://schemas.openxmlformats.org/drawingml/2006/table">
            <a:tbl>
              <a:tblPr>
                <a:noFill/>
                <a:tableStyleId>{71F5EED0-67FB-49D5-B560-98CD099EE802}</a:tableStyleId>
              </a:tblPr>
              <a:tblGrid>
                <a:gridCol w="6096000"/>
                <a:gridCol w="6096000"/>
              </a:tblGrid>
              <a:tr h="308282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08282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pic>
        <p:nvPicPr>
          <p:cNvPr descr="C:\Users\ahad\Downloads\PBS SEMINAR GROUP 1\BE\1.1-Screen 1.png" id="161" name="Google Shape;161;p10"/>
          <p:cNvPicPr preferRelativeResize="0"/>
          <p:nvPr/>
        </p:nvPicPr>
        <p:blipFill rotWithShape="1">
          <a:blip r:embed="rId3">
            <a:alphaModFix/>
          </a:blip>
          <a:srcRect b="0" l="0" r="0" t="0"/>
          <a:stretch/>
        </p:blipFill>
        <p:spPr>
          <a:xfrm>
            <a:off x="0" y="685801"/>
            <a:ext cx="6118412" cy="3079375"/>
          </a:xfrm>
          <a:prstGeom prst="rect">
            <a:avLst/>
          </a:prstGeom>
          <a:noFill/>
          <a:ln>
            <a:noFill/>
          </a:ln>
        </p:spPr>
      </p:pic>
      <p:pic>
        <p:nvPicPr>
          <p:cNvPr descr="C:\Users\ahad\Downloads\PBS SEMINAR GROUP 1\BE\2.1-Screen  2.png" id="162" name="Google Shape;162;p10"/>
          <p:cNvPicPr preferRelativeResize="0"/>
          <p:nvPr/>
        </p:nvPicPr>
        <p:blipFill rotWithShape="1">
          <a:blip r:embed="rId4">
            <a:alphaModFix/>
          </a:blip>
          <a:srcRect b="0" l="0" r="0" t="0"/>
          <a:stretch/>
        </p:blipFill>
        <p:spPr>
          <a:xfrm>
            <a:off x="6131859" y="632012"/>
            <a:ext cx="5876365" cy="3119717"/>
          </a:xfrm>
          <a:prstGeom prst="rect">
            <a:avLst/>
          </a:prstGeom>
          <a:noFill/>
          <a:ln>
            <a:noFill/>
          </a:ln>
        </p:spPr>
      </p:pic>
      <p:pic>
        <p:nvPicPr>
          <p:cNvPr descr="C:\Users\ahad\Downloads\PBS SEMINAR GROUP 1\BE\3.1-Screen  3.png" id="163" name="Google Shape;163;p10"/>
          <p:cNvPicPr preferRelativeResize="0"/>
          <p:nvPr/>
        </p:nvPicPr>
        <p:blipFill rotWithShape="1">
          <a:blip r:embed="rId5">
            <a:alphaModFix/>
          </a:blip>
          <a:srcRect b="0" l="0" r="0" t="0"/>
          <a:stretch/>
        </p:blipFill>
        <p:spPr>
          <a:xfrm>
            <a:off x="0" y="3644153"/>
            <a:ext cx="6064623" cy="3213847"/>
          </a:xfrm>
          <a:prstGeom prst="rect">
            <a:avLst/>
          </a:prstGeom>
          <a:noFill/>
          <a:ln>
            <a:noFill/>
          </a:ln>
        </p:spPr>
      </p:pic>
      <p:pic>
        <p:nvPicPr>
          <p:cNvPr descr="C:\Users\ahad\Downloads\PBS SEMINAR GROUP 1\BE\4.1-Screen  4.png" id="164" name="Google Shape;164;p10"/>
          <p:cNvPicPr preferRelativeResize="0"/>
          <p:nvPr/>
        </p:nvPicPr>
        <p:blipFill rotWithShape="1">
          <a:blip r:embed="rId6">
            <a:alphaModFix/>
          </a:blip>
          <a:srcRect b="0" l="0" r="0" t="0"/>
          <a:stretch/>
        </p:blipFill>
        <p:spPr>
          <a:xfrm>
            <a:off x="6172200" y="3724835"/>
            <a:ext cx="6019800" cy="31331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2019-09-25T07:30:42Z</dcterms:created>
  <dc:creator>Muskan Shaikh</dc:creator>
</cp:coreProperties>
</file>