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8" r:id="rId18"/>
    <p:sldId id="271" r:id="rId19"/>
    <p:sldId id="273" r:id="rId20"/>
    <p:sldId id="274" r:id="rId21"/>
    <p:sldId id="275" r:id="rId22"/>
    <p:sldId id="276" r:id="rId23"/>
    <p:sldId id="277" r:id="rId24"/>
  </p:sldIdLst>
  <p:sldSz cx="9144000" cy="5143500" type="screen16x9"/>
  <p:notesSz cx="6858000" cy="9144000"/>
  <p:embeddedFontLst>
    <p:embeddedFont>
      <p:font typeface="Nunito" panose="020B0604020202020204" charset="0"/>
      <p:regular r:id="rId26"/>
      <p:bold r:id="rId27"/>
      <p:italic r:id="rId28"/>
      <p:boldItalic r:id="rId29"/>
    </p:embeddedFont>
    <p:embeddedFont>
      <p:font typeface="Old Standard TT" panose="020B0604020202020204"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6BB10A-031D-4259-B894-828DAFBD06E5}">
  <a:tblStyle styleId="{4C6BB10A-031D-4259-B894-828DAFBD06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97e5beeeb8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97e5beeeb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7e5beeeb8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7e5beeeb8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7e5beeeb8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97e5beeeb8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7e5beeeb8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7e5beeeb8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7e5beeeb8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7e5bee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0b311d690_0_3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0b311d690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0b311d690_0_3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90b311d690_0_3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90b311d690_0_3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90b311d690_0_3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7e5beeeb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7e5beeeb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7e5beeeb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7e5beeeb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0b311d690_0_3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0b311d690_0_3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97e5beeeb8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97e5beeeb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88caca6f90f72c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88caca6f90f72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0b311d690_0_3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0b311d690_0_3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7e5beeeb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7e5beee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0b311d690_0_3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0b311d690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0b311d690_0_3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0b311d690_0_3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b311d69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b311d69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0b311d690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0b311d690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0b311d690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0b311d690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0b311d690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0b311d690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7.xml"/><Relationship Id="rId16"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p:nvPr/>
        </p:nvSpPr>
        <p:spPr>
          <a:xfrm>
            <a:off x="899775" y="335750"/>
            <a:ext cx="7601100" cy="4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60" name="Google Shape;60;p13"/>
          <p:cNvPicPr preferRelativeResize="0"/>
          <p:nvPr/>
        </p:nvPicPr>
        <p:blipFill>
          <a:blip r:embed="rId3">
            <a:alphaModFix/>
          </a:blip>
          <a:stretch>
            <a:fillRect/>
          </a:stretch>
        </p:blipFill>
        <p:spPr>
          <a:xfrm>
            <a:off x="147725" y="1662875"/>
            <a:ext cx="8782900" cy="3359750"/>
          </a:xfrm>
          <a:prstGeom prst="rect">
            <a:avLst/>
          </a:prstGeom>
          <a:noFill/>
          <a:ln>
            <a:noFill/>
          </a:ln>
        </p:spPr>
      </p:pic>
      <p:sp>
        <p:nvSpPr>
          <p:cNvPr id="61" name="Google Shape;61;p13"/>
          <p:cNvSpPr txBox="1"/>
          <p:nvPr/>
        </p:nvSpPr>
        <p:spPr>
          <a:xfrm>
            <a:off x="0" y="1745825"/>
            <a:ext cx="8984400" cy="40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700" b="1"/>
              <a:t>PROJECT REVIEW ON</a:t>
            </a:r>
            <a:endParaRPr sz="1700" b="1"/>
          </a:p>
          <a:p>
            <a:pPr marL="0" lvl="0" indent="0" algn="ctr" rtl="0">
              <a:lnSpc>
                <a:spcPct val="115000"/>
              </a:lnSpc>
              <a:spcBef>
                <a:spcPts val="0"/>
              </a:spcBef>
              <a:spcAft>
                <a:spcPts val="0"/>
              </a:spcAft>
              <a:buNone/>
            </a:pPr>
            <a:r>
              <a:rPr lang="en-GB" sz="2000" b="1">
                <a:solidFill>
                  <a:schemeClr val="dk2"/>
                </a:solidFill>
              </a:rPr>
              <a:t>Segregation of News Articles Based on the</a:t>
            </a:r>
            <a:endParaRPr sz="2000" b="1">
              <a:solidFill>
                <a:schemeClr val="dk2"/>
              </a:solidFill>
            </a:endParaRPr>
          </a:p>
          <a:p>
            <a:pPr marL="0" lvl="0" indent="0" algn="ctr" rtl="0">
              <a:lnSpc>
                <a:spcPct val="115000"/>
              </a:lnSpc>
              <a:spcBef>
                <a:spcPts val="0"/>
              </a:spcBef>
              <a:spcAft>
                <a:spcPts val="0"/>
              </a:spcAft>
              <a:buNone/>
            </a:pPr>
            <a:r>
              <a:rPr lang="en-GB" sz="2000" b="1">
                <a:solidFill>
                  <a:schemeClr val="dk2"/>
                </a:solidFill>
              </a:rPr>
              <a:t>Political Bias</a:t>
            </a:r>
            <a:endParaRPr sz="2000" b="1">
              <a:solidFill>
                <a:schemeClr val="dk2"/>
              </a:solidFill>
            </a:endParaRPr>
          </a:p>
          <a:p>
            <a:pPr marL="0" lvl="0" indent="0" algn="ctr" rtl="0">
              <a:lnSpc>
                <a:spcPct val="115000"/>
              </a:lnSpc>
              <a:spcBef>
                <a:spcPts val="0"/>
              </a:spcBef>
              <a:spcAft>
                <a:spcPts val="0"/>
              </a:spcAft>
              <a:buNone/>
            </a:pPr>
            <a:r>
              <a:rPr lang="en-GB" sz="1600" b="1"/>
              <a:t>BY GROUP-2</a:t>
            </a:r>
            <a:endParaRPr sz="1600" b="1"/>
          </a:p>
          <a:p>
            <a:pPr marL="0" lvl="0" indent="0" algn="ctr" rtl="0">
              <a:lnSpc>
                <a:spcPct val="115000"/>
              </a:lnSpc>
              <a:spcBef>
                <a:spcPts val="0"/>
              </a:spcBef>
              <a:spcAft>
                <a:spcPts val="0"/>
              </a:spcAft>
              <a:buNone/>
            </a:pPr>
            <a:r>
              <a:rPr lang="en-GB" sz="1800" b="1">
                <a:solidFill>
                  <a:srgbClr val="B45F06"/>
                </a:solidFill>
              </a:rPr>
              <a:t> </a:t>
            </a:r>
            <a:r>
              <a:rPr lang="en-GB" sz="1700" b="1">
                <a:solidFill>
                  <a:srgbClr val="B45F06"/>
                </a:solidFill>
              </a:rPr>
              <a:t> </a:t>
            </a:r>
            <a:r>
              <a:rPr lang="en-GB" sz="1700" b="1">
                <a:solidFill>
                  <a:schemeClr val="dk2"/>
                </a:solidFill>
              </a:rPr>
              <a:t>Shubham Chaudhari</a:t>
            </a:r>
            <a:endParaRPr sz="1700" b="1">
              <a:solidFill>
                <a:schemeClr val="dk2"/>
              </a:solidFill>
            </a:endParaRPr>
          </a:p>
          <a:p>
            <a:pPr marL="0" lvl="0" indent="0" algn="ctr" rtl="0">
              <a:lnSpc>
                <a:spcPct val="115000"/>
              </a:lnSpc>
              <a:spcBef>
                <a:spcPts val="0"/>
              </a:spcBef>
              <a:spcAft>
                <a:spcPts val="0"/>
              </a:spcAft>
              <a:buNone/>
            </a:pPr>
            <a:r>
              <a:rPr lang="en-GB" sz="1700" b="1">
                <a:solidFill>
                  <a:schemeClr val="dk2"/>
                </a:solidFill>
              </a:rPr>
              <a:t>Arpita Dhote</a:t>
            </a:r>
            <a:endParaRPr sz="1700" b="1">
              <a:solidFill>
                <a:schemeClr val="dk2"/>
              </a:solidFill>
            </a:endParaRPr>
          </a:p>
          <a:p>
            <a:pPr marL="0" lvl="0" indent="0" algn="ctr" rtl="0">
              <a:lnSpc>
                <a:spcPct val="115000"/>
              </a:lnSpc>
              <a:spcBef>
                <a:spcPts val="0"/>
              </a:spcBef>
              <a:spcAft>
                <a:spcPts val="0"/>
              </a:spcAft>
              <a:buNone/>
            </a:pPr>
            <a:r>
              <a:rPr lang="en-GB" sz="1700" b="1">
                <a:solidFill>
                  <a:schemeClr val="dk2"/>
                </a:solidFill>
              </a:rPr>
              <a:t>Mrunali Gorde</a:t>
            </a:r>
            <a:endParaRPr sz="1700" b="1">
              <a:solidFill>
                <a:schemeClr val="dk2"/>
              </a:solidFill>
            </a:endParaRPr>
          </a:p>
          <a:p>
            <a:pPr marL="0" lvl="0" indent="0" algn="ctr" rtl="0">
              <a:lnSpc>
                <a:spcPct val="115000"/>
              </a:lnSpc>
              <a:spcBef>
                <a:spcPts val="0"/>
              </a:spcBef>
              <a:spcAft>
                <a:spcPts val="0"/>
              </a:spcAft>
              <a:buNone/>
            </a:pPr>
            <a:r>
              <a:rPr lang="en-GB" sz="1700" b="1">
                <a:solidFill>
                  <a:schemeClr val="dk2"/>
                </a:solidFill>
              </a:rPr>
              <a:t> Durvesh Palkar</a:t>
            </a:r>
            <a:endParaRPr sz="1700" b="1">
              <a:solidFill>
                <a:schemeClr val="dk2"/>
              </a:solidFill>
            </a:endParaRPr>
          </a:p>
          <a:p>
            <a:pPr marL="0" lvl="0" indent="0" algn="ctr" rtl="0">
              <a:lnSpc>
                <a:spcPct val="115000"/>
              </a:lnSpc>
              <a:spcBef>
                <a:spcPts val="0"/>
              </a:spcBef>
              <a:spcAft>
                <a:spcPts val="0"/>
              </a:spcAft>
              <a:buNone/>
            </a:pPr>
            <a:r>
              <a:rPr lang="en-GB" sz="1700" b="1">
                <a:solidFill>
                  <a:srgbClr val="CC0000"/>
                </a:solidFill>
              </a:rPr>
              <a:t> </a:t>
            </a:r>
            <a:r>
              <a:rPr lang="en-GB" sz="1700" b="1">
                <a:solidFill>
                  <a:schemeClr val="dk1"/>
                </a:solidFill>
              </a:rPr>
              <a:t> </a:t>
            </a:r>
            <a:r>
              <a:rPr lang="en-GB" sz="1600" b="1">
                <a:solidFill>
                  <a:schemeClr val="dk1"/>
                </a:solidFill>
              </a:rPr>
              <a:t>GUIDE</a:t>
            </a:r>
            <a:r>
              <a:rPr lang="en-GB" sz="1800" b="1">
                <a:solidFill>
                  <a:srgbClr val="CC4125"/>
                </a:solidFill>
              </a:rPr>
              <a:t> </a:t>
            </a:r>
            <a:endParaRPr sz="1800" b="1">
              <a:solidFill>
                <a:srgbClr val="CC4125"/>
              </a:solidFill>
            </a:endParaRPr>
          </a:p>
          <a:p>
            <a:pPr marL="0" lvl="0" indent="0" algn="ctr" rtl="0">
              <a:lnSpc>
                <a:spcPct val="115000"/>
              </a:lnSpc>
              <a:spcBef>
                <a:spcPts val="0"/>
              </a:spcBef>
              <a:spcAft>
                <a:spcPts val="0"/>
              </a:spcAft>
              <a:buNone/>
            </a:pPr>
            <a:r>
              <a:rPr lang="en-GB" sz="1700" b="1">
                <a:solidFill>
                  <a:schemeClr val="dk2"/>
                </a:solidFill>
              </a:rPr>
              <a:t>Prof. P. A. Patil</a:t>
            </a:r>
            <a:endParaRPr sz="1700" b="1">
              <a:solidFill>
                <a:schemeClr val="dk2"/>
              </a:solidFill>
            </a:endParaRPr>
          </a:p>
          <a:p>
            <a:pPr marL="0" lvl="0" indent="0" algn="ctr" rtl="0">
              <a:lnSpc>
                <a:spcPct val="115000"/>
              </a:lnSpc>
              <a:spcBef>
                <a:spcPts val="0"/>
              </a:spcBef>
              <a:spcAft>
                <a:spcPts val="0"/>
              </a:spcAft>
              <a:buNone/>
            </a:pPr>
            <a:endParaRPr sz="2400" b="1">
              <a:solidFill>
                <a:srgbClr val="B45F06"/>
              </a:solidFill>
            </a:endParaRPr>
          </a:p>
          <a:p>
            <a:pPr marL="0" lvl="0" indent="0" algn="ctr" rtl="0">
              <a:lnSpc>
                <a:spcPct val="115000"/>
              </a:lnSpc>
              <a:spcBef>
                <a:spcPts val="0"/>
              </a:spcBef>
              <a:spcAft>
                <a:spcPts val="0"/>
              </a:spcAft>
              <a:buNone/>
            </a:pPr>
            <a:endParaRPr sz="2000" b="1">
              <a:solidFill>
                <a:srgbClr val="C00000"/>
              </a:solidFill>
            </a:endParaRPr>
          </a:p>
        </p:txBody>
      </p:sp>
      <p:pic>
        <p:nvPicPr>
          <p:cNvPr id="62" name="Google Shape;62;p13"/>
          <p:cNvPicPr preferRelativeResize="0"/>
          <p:nvPr/>
        </p:nvPicPr>
        <p:blipFill>
          <a:blip r:embed="rId4">
            <a:alphaModFix/>
          </a:blip>
          <a:stretch>
            <a:fillRect/>
          </a:stretch>
        </p:blipFill>
        <p:spPr>
          <a:xfrm>
            <a:off x="147725" y="99825"/>
            <a:ext cx="8782901" cy="156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Google Shape;111;p22"/>
          <p:cNvGraphicFramePr/>
          <p:nvPr/>
        </p:nvGraphicFramePr>
        <p:xfrm>
          <a:off x="0" y="0"/>
          <a:ext cx="3000000" cy="3000000"/>
        </p:xfrm>
        <a:graphic>
          <a:graphicData uri="http://schemas.openxmlformats.org/drawingml/2006/table">
            <a:tbl>
              <a:tblPr>
                <a:noFill/>
                <a:tableStyleId>{4C6BB10A-031D-4259-B894-828DAFBD06E5}</a:tableStyleId>
              </a:tblPr>
              <a:tblGrid>
                <a:gridCol w="869625">
                  <a:extLst>
                    <a:ext uri="{9D8B030D-6E8A-4147-A177-3AD203B41FA5}">
                      <a16:colId xmlns:a16="http://schemas.microsoft.com/office/drawing/2014/main" val="20000"/>
                    </a:ext>
                  </a:extLst>
                </a:gridCol>
                <a:gridCol w="1771025">
                  <a:extLst>
                    <a:ext uri="{9D8B030D-6E8A-4147-A177-3AD203B41FA5}">
                      <a16:colId xmlns:a16="http://schemas.microsoft.com/office/drawing/2014/main" val="20001"/>
                    </a:ext>
                  </a:extLst>
                </a:gridCol>
                <a:gridCol w="4448325">
                  <a:extLst>
                    <a:ext uri="{9D8B030D-6E8A-4147-A177-3AD203B41FA5}">
                      <a16:colId xmlns:a16="http://schemas.microsoft.com/office/drawing/2014/main" val="20002"/>
                    </a:ext>
                  </a:extLst>
                </a:gridCol>
                <a:gridCol w="2055025">
                  <a:extLst>
                    <a:ext uri="{9D8B030D-6E8A-4147-A177-3AD203B41FA5}">
                      <a16:colId xmlns:a16="http://schemas.microsoft.com/office/drawing/2014/main" val="20003"/>
                    </a:ext>
                  </a:extLst>
                </a:gridCol>
              </a:tblGrid>
              <a:tr h="405000">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Sr. No</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Name of paper</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Methodology</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Limitation</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34300">
                <a:tc>
                  <a:txBody>
                    <a:bodyPr/>
                    <a:lstStyle/>
                    <a:p>
                      <a:pPr marL="0" lvl="0" indent="0" algn="l" rtl="0">
                        <a:spcBef>
                          <a:spcPts val="0"/>
                        </a:spcBef>
                        <a:spcAft>
                          <a:spcPts val="0"/>
                        </a:spcAft>
                        <a:buNone/>
                      </a:pPr>
                      <a:r>
                        <a:rPr lang="en-GB"/>
                        <a:t>13</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Mining Sentiment Classification from Political Web Logs</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Investigate the utility of Naïve Bayes and SVMs on a novel collection of datasets created from web log posts.Naïve Bayes classifier significantly outperforms Support Vector Machines at a confident level of 99%, with a confidence interval of [1.425, 3.488]. Naive Bayes classifier is sensitive to the class makeup of the dataset. Not having a balanced composition of the classes introduces a bias within the results; the majority class is more likely to be classified correctly than the minority class. As the databases decrease in size, the bias effect due to the unbalanced composition of the datasets magnifies.  </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It does not have the ability to track changes within people’s opinions on a particular topic and can not explore the time dependency of its data..</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1"/>
                  </a:ext>
                </a:extLst>
              </a:tr>
              <a:tr h="1550100">
                <a:tc>
                  <a:txBody>
                    <a:bodyPr/>
                    <a:lstStyle/>
                    <a:p>
                      <a:pPr marL="0" lvl="0" indent="0" algn="l" rtl="0">
                        <a:spcBef>
                          <a:spcPts val="0"/>
                        </a:spcBef>
                        <a:spcAft>
                          <a:spcPts val="0"/>
                        </a:spcAft>
                        <a:buNone/>
                      </a:pPr>
                      <a:r>
                        <a:rPr lang="en-GB"/>
                        <a:t>14</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solidFill>
                            <a:schemeClr val="dk1"/>
                          </a:solidFill>
                        </a:rPr>
                        <a:t>Exploring media bias with semantic analysis tools: validation of the Contrast Analysis of Semantic Similarity (CASS)</a:t>
                      </a:r>
                      <a:endParaRPr>
                        <a:solidFill>
                          <a:schemeClr val="dk1"/>
                        </a:solidFill>
                      </a:endParaRPr>
                    </a:p>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CASS used to investigate semantic structure when exploring any topic that affords a large text-based database. Three types of analyses: (a) estimating group differences between channels, (b) examining individual differences in bias between newscasters, and (c) exploring the value of CASS approach in comparison to another popular measure of media bias</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The limitation of this approach is that measurement of media bias is its dependence on lexical information which result in underestimating the result.</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23"/>
          <p:cNvGraphicFramePr/>
          <p:nvPr/>
        </p:nvGraphicFramePr>
        <p:xfrm>
          <a:off x="0" y="0"/>
          <a:ext cx="3000000" cy="3000000"/>
        </p:xfrm>
        <a:graphic>
          <a:graphicData uri="http://schemas.openxmlformats.org/drawingml/2006/table">
            <a:tbl>
              <a:tblPr>
                <a:noFill/>
                <a:tableStyleId>{4C6BB10A-031D-4259-B894-828DAFBD06E5}</a:tableStyleId>
              </a:tblPr>
              <a:tblGrid>
                <a:gridCol w="1023625">
                  <a:extLst>
                    <a:ext uri="{9D8B030D-6E8A-4147-A177-3AD203B41FA5}">
                      <a16:colId xmlns:a16="http://schemas.microsoft.com/office/drawing/2014/main" val="20000"/>
                    </a:ext>
                  </a:extLst>
                </a:gridCol>
                <a:gridCol w="1755625">
                  <a:extLst>
                    <a:ext uri="{9D8B030D-6E8A-4147-A177-3AD203B41FA5}">
                      <a16:colId xmlns:a16="http://schemas.microsoft.com/office/drawing/2014/main" val="20001"/>
                    </a:ext>
                  </a:extLst>
                </a:gridCol>
                <a:gridCol w="4355925">
                  <a:extLst>
                    <a:ext uri="{9D8B030D-6E8A-4147-A177-3AD203B41FA5}">
                      <a16:colId xmlns:a16="http://schemas.microsoft.com/office/drawing/2014/main" val="20002"/>
                    </a:ext>
                  </a:extLst>
                </a:gridCol>
                <a:gridCol w="2008825">
                  <a:extLst>
                    <a:ext uri="{9D8B030D-6E8A-4147-A177-3AD203B41FA5}">
                      <a16:colId xmlns:a16="http://schemas.microsoft.com/office/drawing/2014/main" val="20003"/>
                    </a:ext>
                  </a:extLst>
                </a:gridCol>
              </a:tblGrid>
              <a:tr h="457350">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Sr. No</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Name of paper</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Methodology</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Limitation</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34300">
                <a:tc>
                  <a:txBody>
                    <a:bodyPr/>
                    <a:lstStyle/>
                    <a:p>
                      <a:pPr marL="0" lvl="0" indent="0" algn="l" rtl="0">
                        <a:spcBef>
                          <a:spcPts val="0"/>
                        </a:spcBef>
                        <a:spcAft>
                          <a:spcPts val="0"/>
                        </a:spcAft>
                        <a:buNone/>
                      </a:pPr>
                      <a:r>
                        <a:rPr lang="en-GB"/>
                        <a:t>15</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Content Based Fake News Detection Using Knowledge Graphs</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B-TransE Model(Binary-TransE model) is used to detect fake news based on news content using knowledge graphs. Along with B-TransE Model , Single-TransE model is also used as a supportive </a:t>
                      </a:r>
                      <a:endParaRPr/>
                    </a:p>
                    <a:p>
                      <a:pPr marL="0" lvl="0" indent="0" algn="l" rtl="0">
                        <a:spcBef>
                          <a:spcPts val="0"/>
                        </a:spcBef>
                        <a:spcAft>
                          <a:spcPts val="0"/>
                        </a:spcAft>
                        <a:buNone/>
                      </a:pPr>
                      <a:r>
                        <a:rPr lang="en-GB"/>
                        <a:t>one.</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No explanations given to the results of fake news detection even with incomplete and imprecise knowledge graphs.</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extLst>
                  <a:ext uri="{0D108BD9-81ED-4DB2-BD59-A6C34878D82A}">
                    <a16:rowId xmlns:a16="http://schemas.microsoft.com/office/drawing/2014/main" val="10001"/>
                  </a:ext>
                </a:extLst>
              </a:tr>
              <a:tr h="1550100">
                <a:tc>
                  <a:txBody>
                    <a:bodyPr/>
                    <a:lstStyle/>
                    <a:p>
                      <a:pPr marL="0" lvl="0" indent="0" algn="l" rtl="0">
                        <a:spcBef>
                          <a:spcPts val="0"/>
                        </a:spcBef>
                        <a:spcAft>
                          <a:spcPts val="0"/>
                        </a:spcAft>
                        <a:buNone/>
                      </a:pPr>
                      <a:r>
                        <a:rPr lang="en-GB"/>
                        <a:t>16</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Fact Checking in Heterogeneous Information Networks</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They used both entity type and predicate type information to test the validity of the proposed statement.</a:t>
                      </a:r>
                      <a:endParaRPr/>
                    </a:p>
                    <a:p>
                      <a:pPr marL="0" lvl="0" indent="0" algn="l" rtl="0">
                        <a:spcBef>
                          <a:spcPts val="0"/>
                        </a:spcBef>
                        <a:spcAft>
                          <a:spcPts val="0"/>
                        </a:spcAft>
                        <a:buNone/>
                      </a:pPr>
                      <a:r>
                        <a:rPr lang="en-GB"/>
                        <a:t>We use logistic regression to train the model</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The limitation of this approach is it does not use association rule mining and topology-based approaches independently.</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extLst>
                  <a:ext uri="{0D108BD9-81ED-4DB2-BD59-A6C34878D82A}">
                    <a16:rowId xmlns:a16="http://schemas.microsoft.com/office/drawing/2014/main" val="10002"/>
                  </a:ext>
                </a:extLst>
              </a:tr>
              <a:tr h="1550100">
                <a:tc>
                  <a:txBody>
                    <a:bodyPr/>
                    <a:lstStyle/>
                    <a:p>
                      <a:pPr marL="0" lvl="0" indent="0" algn="l" rtl="0">
                        <a:spcBef>
                          <a:spcPts val="0"/>
                        </a:spcBef>
                        <a:spcAft>
                          <a:spcPts val="0"/>
                        </a:spcAft>
                        <a:buNone/>
                      </a:pPr>
                      <a:r>
                        <a:rPr lang="en-GB"/>
                        <a:t>17</a:t>
                      </a:r>
                      <a:endParaRPr/>
                    </a:p>
                  </a:txBody>
                  <a:tcPr marL="91425" marR="91425" marT="91425" marB="91425">
                    <a:lnT w="9525" cap="flat" cmpd="sng">
                      <a:solidFill>
                        <a:srgbClr val="9E9E9E"/>
                      </a:solidFill>
                      <a:prstDash val="solid"/>
                      <a:round/>
                      <a:headEnd type="none" w="sm" len="sm"/>
                      <a:tailEnd type="none" w="sm" len="sm"/>
                    </a:lnT>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Prediction of Average and Perceived Polarity in Online Journalism</a:t>
                      </a:r>
                      <a:endParaRPr/>
                    </a:p>
                  </a:txBody>
                  <a:tcPr marL="91425" marR="91425" marT="91425" marB="91425">
                    <a:lnT w="9525" cap="flat" cmpd="sng">
                      <a:solidFill>
                        <a:srgbClr val="9E9E9E"/>
                      </a:solidFill>
                      <a:prstDash val="solid"/>
                      <a:round/>
                      <a:headEnd type="none" w="sm" len="sm"/>
                      <a:tailEnd type="none" w="sm" len="sm"/>
                    </a:lnT>
                    <a:gradFill>
                      <a:gsLst>
                        <a:gs pos="0">
                          <a:srgbClr val="DFE9FB"/>
                        </a:gs>
                        <a:gs pos="100000">
                          <a:srgbClr val="6E9BE7"/>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t>They applied supervised machine</a:t>
                      </a:r>
                      <a:endParaRPr/>
                    </a:p>
                    <a:p>
                      <a:pPr marL="0" lvl="0" indent="0" algn="l" rtl="0">
                        <a:spcBef>
                          <a:spcPts val="0"/>
                        </a:spcBef>
                        <a:spcAft>
                          <a:spcPts val="0"/>
                        </a:spcAft>
                        <a:buClr>
                          <a:schemeClr val="dk1"/>
                        </a:buClr>
                        <a:buSzPts val="1100"/>
                        <a:buFont typeface="Arial"/>
                        <a:buNone/>
                      </a:pPr>
                      <a:r>
                        <a:rPr lang="en-GB"/>
                        <a:t>learning algorithms including L2-regularized L2-</a:t>
                      </a:r>
                      <a:endParaRPr/>
                    </a:p>
                    <a:p>
                      <a:pPr marL="0" lvl="0" indent="0" algn="l" rtl="0">
                        <a:spcBef>
                          <a:spcPts val="0"/>
                        </a:spcBef>
                        <a:spcAft>
                          <a:spcPts val="0"/>
                        </a:spcAft>
                        <a:buClr>
                          <a:schemeClr val="dk1"/>
                        </a:buClr>
                        <a:buSzPts val="1100"/>
                        <a:buFont typeface="Arial"/>
                        <a:buNone/>
                      </a:pPr>
                      <a:r>
                        <a:rPr lang="en-GB"/>
                        <a:t>loss SVM, Naive Bayes, and Linear Regression to predict the mean polarity for each article and the perceived polarity of that article by any given reader.</a:t>
                      </a:r>
                      <a:endParaRPr/>
                    </a:p>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The dataset is small and can be improved. The results are not too accurate and need to train the RNN models.</a:t>
                      </a:r>
                      <a:endParaRPr/>
                    </a:p>
                  </a:txBody>
                  <a:tcPr marL="91425" marR="91425" marT="91425" marB="91425">
                    <a:lnT w="9525" cap="flat" cmpd="sng">
                      <a:solidFill>
                        <a:srgbClr val="9E9E9E"/>
                      </a:solidFill>
                      <a:prstDash val="solid"/>
                      <a:round/>
                      <a:headEnd type="none" w="sm" len="sm"/>
                      <a:tailEnd type="none" w="sm" len="sm"/>
                    </a:lnT>
                    <a:gradFill>
                      <a:gsLst>
                        <a:gs pos="0">
                          <a:srgbClr val="DFE9FB"/>
                        </a:gs>
                        <a:gs pos="100000">
                          <a:srgbClr val="6E9BE7"/>
                        </a:gs>
                      </a:gsLst>
                      <a:lin ang="5400012" scaled="0"/>
                    </a:gra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aphicFrame>
        <p:nvGraphicFramePr>
          <p:cNvPr id="121" name="Google Shape;121;p24"/>
          <p:cNvGraphicFramePr/>
          <p:nvPr/>
        </p:nvGraphicFramePr>
        <p:xfrm>
          <a:off x="0" y="0"/>
          <a:ext cx="3000000" cy="3000000"/>
        </p:xfrm>
        <a:graphic>
          <a:graphicData uri="http://schemas.openxmlformats.org/drawingml/2006/table">
            <a:tbl>
              <a:tblPr>
                <a:noFill/>
                <a:tableStyleId>{4C6BB10A-031D-4259-B894-828DAFBD06E5}</a:tableStyleId>
              </a:tblPr>
              <a:tblGrid>
                <a:gridCol w="899150">
                  <a:extLst>
                    <a:ext uri="{9D8B030D-6E8A-4147-A177-3AD203B41FA5}">
                      <a16:colId xmlns:a16="http://schemas.microsoft.com/office/drawing/2014/main" val="20000"/>
                    </a:ext>
                  </a:extLst>
                </a:gridCol>
                <a:gridCol w="1630325">
                  <a:extLst>
                    <a:ext uri="{9D8B030D-6E8A-4147-A177-3AD203B41FA5}">
                      <a16:colId xmlns:a16="http://schemas.microsoft.com/office/drawing/2014/main" val="20001"/>
                    </a:ext>
                  </a:extLst>
                </a:gridCol>
                <a:gridCol w="4707550">
                  <a:extLst>
                    <a:ext uri="{9D8B030D-6E8A-4147-A177-3AD203B41FA5}">
                      <a16:colId xmlns:a16="http://schemas.microsoft.com/office/drawing/2014/main" val="20002"/>
                    </a:ext>
                  </a:extLst>
                </a:gridCol>
                <a:gridCol w="1906975">
                  <a:extLst>
                    <a:ext uri="{9D8B030D-6E8A-4147-A177-3AD203B41FA5}">
                      <a16:colId xmlns:a16="http://schemas.microsoft.com/office/drawing/2014/main" val="20003"/>
                    </a:ext>
                  </a:extLst>
                </a:gridCol>
              </a:tblGrid>
              <a:tr h="457350">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Sr. No</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Name of paper</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Methodology</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Limitation</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350">
                <a:tc>
                  <a:txBody>
                    <a:bodyPr/>
                    <a:lstStyle/>
                    <a:p>
                      <a:pPr marL="0" lvl="0" indent="0" algn="l" rtl="0">
                        <a:spcBef>
                          <a:spcPts val="0"/>
                        </a:spcBef>
                        <a:spcAft>
                          <a:spcPts val="0"/>
                        </a:spcAft>
                        <a:buNone/>
                      </a:pPr>
                      <a:r>
                        <a:rPr lang="en-GB"/>
                        <a:t>18</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Linguistic Models for Analyzing and Detecting Biased Language</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In linguistic analysis, automatically detect and correct instances of bias, by first finding biased phrases, then identifying the word that introduces the bias, and finally rewording to eliminate the bias.</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There is acceptable errors in which words wrongly predicted as bias-inducing may well introduce bias in a different context.</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extLst>
                  <a:ext uri="{0D108BD9-81ED-4DB2-BD59-A6C34878D82A}">
                    <a16:rowId xmlns:a16="http://schemas.microsoft.com/office/drawing/2014/main" val="10001"/>
                  </a:ext>
                </a:extLst>
              </a:tr>
              <a:tr h="1426900">
                <a:tc>
                  <a:txBody>
                    <a:bodyPr/>
                    <a:lstStyle/>
                    <a:p>
                      <a:pPr marL="0" lvl="0" indent="0" algn="l" rtl="0">
                        <a:spcBef>
                          <a:spcPts val="0"/>
                        </a:spcBef>
                        <a:spcAft>
                          <a:spcPts val="0"/>
                        </a:spcAft>
                        <a:buNone/>
                      </a:pPr>
                      <a:r>
                        <a:rPr lang="en-GB"/>
                        <a:t>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Deep Reinforcement Learning for Mention-Ranking Coreference Models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It has apply reinforcement learning which is </a:t>
                      </a:r>
                      <a:r>
                        <a:rPr lang="en-GB">
                          <a:solidFill>
                            <a:schemeClr val="dk1"/>
                          </a:solidFill>
                        </a:rPr>
                        <a:t>REINFORCE policy gradient algorithm and a max-margin objective,</a:t>
                      </a:r>
                      <a:r>
                        <a:rPr lang="en-GB"/>
                        <a:t>to directly optimize a neural mention-ranking model for coreference evaluation metrics.It has optimize models for coreference evaluation metrics by removing the need for hyperparameters that must be carefully selected for each particular language, dataset, and evaluation metric.</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It cannot resolve Word and Choice Labelling candidates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extLst>
                  <a:ext uri="{0D108BD9-81ED-4DB2-BD59-A6C34878D82A}">
                    <a16:rowId xmlns:a16="http://schemas.microsoft.com/office/drawing/2014/main" val="10002"/>
                  </a:ext>
                </a:extLst>
              </a:tr>
              <a:tr h="1550100">
                <a:tc>
                  <a:txBody>
                    <a:bodyPr/>
                    <a:lstStyle/>
                    <a:p>
                      <a:pPr marL="0" lvl="0" indent="0" algn="l" rtl="0">
                        <a:spcBef>
                          <a:spcPts val="0"/>
                        </a:spcBef>
                        <a:spcAft>
                          <a:spcPts val="0"/>
                        </a:spcAft>
                        <a:buNone/>
                      </a:pPr>
                      <a:r>
                        <a:rPr lang="en-GB"/>
                        <a:t>20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Comparisons of Sequence Labeling Algorithms and Extensions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It has survey the current state-of-art models for structured learning problems &amp; came up with  a new method which is Structured Learning Ensemble (SLE) to combine the structured learning models &amp; provides more accurate solutions compared with the best results of the individual models.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tc>
                  <a:txBody>
                    <a:bodyPr/>
                    <a:lstStyle/>
                    <a:p>
                      <a:pPr marL="0" lvl="0" indent="0" algn="l" rtl="0">
                        <a:spcBef>
                          <a:spcPts val="0"/>
                        </a:spcBef>
                        <a:spcAft>
                          <a:spcPts val="0"/>
                        </a:spcAft>
                        <a:buNone/>
                      </a:pPr>
                      <a:r>
                        <a:rPr lang="en-GB"/>
                        <a:t>Require large amounts of training data, which do not exist currently.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DFE9FB"/>
                        </a:gs>
                        <a:gs pos="100000">
                          <a:srgbClr val="6E9BE7"/>
                        </a:gs>
                      </a:gsLst>
                      <a:lin ang="5400012" scaled="0"/>
                    </a:gra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aphicFrame>
        <p:nvGraphicFramePr>
          <p:cNvPr id="126" name="Google Shape;126;p25"/>
          <p:cNvGraphicFramePr/>
          <p:nvPr/>
        </p:nvGraphicFramePr>
        <p:xfrm>
          <a:off x="0" y="0"/>
          <a:ext cx="3000000" cy="3000000"/>
        </p:xfrm>
        <a:graphic>
          <a:graphicData uri="http://schemas.openxmlformats.org/drawingml/2006/table">
            <a:tbl>
              <a:tblPr>
                <a:noFill/>
                <a:tableStyleId>{4C6BB10A-031D-4259-B894-828DAFBD06E5}</a:tableStyleId>
              </a:tblPr>
              <a:tblGrid>
                <a:gridCol w="1023625">
                  <a:extLst>
                    <a:ext uri="{9D8B030D-6E8A-4147-A177-3AD203B41FA5}">
                      <a16:colId xmlns:a16="http://schemas.microsoft.com/office/drawing/2014/main" val="20000"/>
                    </a:ext>
                  </a:extLst>
                </a:gridCol>
                <a:gridCol w="2017425">
                  <a:extLst>
                    <a:ext uri="{9D8B030D-6E8A-4147-A177-3AD203B41FA5}">
                      <a16:colId xmlns:a16="http://schemas.microsoft.com/office/drawing/2014/main" val="20001"/>
                    </a:ext>
                  </a:extLst>
                </a:gridCol>
                <a:gridCol w="4278925">
                  <a:extLst>
                    <a:ext uri="{9D8B030D-6E8A-4147-A177-3AD203B41FA5}">
                      <a16:colId xmlns:a16="http://schemas.microsoft.com/office/drawing/2014/main" val="20002"/>
                    </a:ext>
                  </a:extLst>
                </a:gridCol>
                <a:gridCol w="1824025">
                  <a:extLst>
                    <a:ext uri="{9D8B030D-6E8A-4147-A177-3AD203B41FA5}">
                      <a16:colId xmlns:a16="http://schemas.microsoft.com/office/drawing/2014/main" val="20003"/>
                    </a:ext>
                  </a:extLst>
                </a:gridCol>
              </a:tblGrid>
              <a:tr h="457350">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Sr. No</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Name of paper</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Methodology</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Limitation</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550100">
                <a:tc>
                  <a:txBody>
                    <a:bodyPr/>
                    <a:lstStyle/>
                    <a:p>
                      <a:pPr marL="0" lvl="0" indent="0" algn="l" rtl="0">
                        <a:spcBef>
                          <a:spcPts val="0"/>
                        </a:spcBef>
                        <a:spcAft>
                          <a:spcPts val="0"/>
                        </a:spcAft>
                        <a:buNone/>
                      </a:pPr>
                      <a:r>
                        <a:rPr lang="en-GB"/>
                        <a:t>21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Coupling Niche Browsers and Affect Analysis for an Opinion Mining Application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It has couples both </a:t>
                      </a:r>
                      <a:r>
                        <a:rPr lang="en-GB">
                          <a:solidFill>
                            <a:schemeClr val="dk1"/>
                          </a:solidFill>
                        </a:rPr>
                        <a:t>Niche Browsers and Affect Analysis</a:t>
                      </a:r>
                      <a:r>
                        <a:rPr lang="en-GB"/>
                        <a:t> in order to provide an entity-directed opinion miner  which test its miner on text from sites which know to be favorable or unfavorable to certain entities, by examining its results over left and right-wing political figures in conservative and liberal newspaper.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Need improvement in the method because of poor performance in the sensitivity of the method.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extLst>
                  <a:ext uri="{0D108BD9-81ED-4DB2-BD59-A6C34878D82A}">
                    <a16:rowId xmlns:a16="http://schemas.microsoft.com/office/drawing/2014/main" val="10001"/>
                  </a:ext>
                </a:extLst>
              </a:tr>
              <a:tr h="1134300">
                <a:tc>
                  <a:txBody>
                    <a:bodyPr/>
                    <a:lstStyle/>
                    <a:p>
                      <a:pPr marL="0" lvl="0" indent="0" algn="l" rtl="0">
                        <a:spcBef>
                          <a:spcPts val="0"/>
                        </a:spcBef>
                        <a:spcAft>
                          <a:spcPts val="0"/>
                        </a:spcAft>
                        <a:buNone/>
                      </a:pPr>
                      <a:r>
                        <a:rPr lang="en-GB"/>
                        <a:t>22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lnSpc>
                          <a:spcPct val="115000"/>
                        </a:lnSpc>
                        <a:spcBef>
                          <a:spcPts val="0"/>
                        </a:spcBef>
                        <a:spcAft>
                          <a:spcPts val="0"/>
                        </a:spcAft>
                        <a:buNone/>
                      </a:pPr>
                      <a:r>
                        <a:rPr lang="en-GB">
                          <a:solidFill>
                            <a:schemeClr val="dk1"/>
                          </a:solidFill>
                        </a:rPr>
                        <a:t>News Topic Classification using Mutual Information and Bayesian Network</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lnSpc>
                          <a:spcPct val="100000"/>
                        </a:lnSpc>
                        <a:spcBef>
                          <a:spcPts val="0"/>
                        </a:spcBef>
                        <a:spcAft>
                          <a:spcPts val="0"/>
                        </a:spcAft>
                        <a:buClr>
                          <a:schemeClr val="dk1"/>
                        </a:buClr>
                        <a:buSzPts val="1100"/>
                        <a:buFont typeface="Arial"/>
                        <a:buNone/>
                      </a:pPr>
                      <a:r>
                        <a:rPr lang="en-GB">
                          <a:solidFill>
                            <a:schemeClr val="dk1"/>
                          </a:solidFill>
                        </a:rPr>
                        <a:t>Mutual Information (MI) is used as text feature selection method which is  applied to reduce the high dimension of data,to provide relevant features for Bayesian Network so it could have a good performance in classifying news articles.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Mutual Information does not reduced the computational time &amp; need improvement in performance.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extLst>
                  <a:ext uri="{0D108BD9-81ED-4DB2-BD59-A6C34878D82A}">
                    <a16:rowId xmlns:a16="http://schemas.microsoft.com/office/drawing/2014/main" val="10002"/>
                  </a:ext>
                </a:extLst>
              </a:tr>
              <a:tr h="1550100">
                <a:tc>
                  <a:txBody>
                    <a:bodyPr/>
                    <a:lstStyle/>
                    <a:p>
                      <a:pPr marL="0" lvl="0" indent="0" algn="l" rtl="0">
                        <a:spcBef>
                          <a:spcPts val="0"/>
                        </a:spcBef>
                        <a:spcAft>
                          <a:spcPts val="0"/>
                        </a:spcAft>
                        <a:buNone/>
                      </a:pPr>
                      <a:r>
                        <a:rPr lang="en-GB"/>
                        <a:t>23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A survey of named entity recognition and classification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Here it extract and classify mentions of rigid designators, from text, such as proper names, biological species, and temporal expressions.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solidFill>
                            <a:schemeClr val="dk1"/>
                          </a:solidFill>
                        </a:rPr>
                        <a:t>It cannot resolve Word and Choice Labelling candidates</a:t>
                      </a:r>
                      <a:endParaRPr>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26"/>
          <p:cNvGraphicFramePr/>
          <p:nvPr/>
        </p:nvGraphicFramePr>
        <p:xfrm>
          <a:off x="0" y="0"/>
          <a:ext cx="3000000" cy="3000000"/>
        </p:xfrm>
        <a:graphic>
          <a:graphicData uri="http://schemas.openxmlformats.org/drawingml/2006/table">
            <a:tbl>
              <a:tblPr>
                <a:noFill/>
                <a:tableStyleId>{4C6BB10A-031D-4259-B894-828DAFBD06E5}</a:tableStyleId>
              </a:tblPr>
              <a:tblGrid>
                <a:gridCol w="1023625">
                  <a:extLst>
                    <a:ext uri="{9D8B030D-6E8A-4147-A177-3AD203B41FA5}">
                      <a16:colId xmlns:a16="http://schemas.microsoft.com/office/drawing/2014/main" val="20000"/>
                    </a:ext>
                  </a:extLst>
                </a:gridCol>
                <a:gridCol w="2017425">
                  <a:extLst>
                    <a:ext uri="{9D8B030D-6E8A-4147-A177-3AD203B41FA5}">
                      <a16:colId xmlns:a16="http://schemas.microsoft.com/office/drawing/2014/main" val="20001"/>
                    </a:ext>
                  </a:extLst>
                </a:gridCol>
                <a:gridCol w="4278925">
                  <a:extLst>
                    <a:ext uri="{9D8B030D-6E8A-4147-A177-3AD203B41FA5}">
                      <a16:colId xmlns:a16="http://schemas.microsoft.com/office/drawing/2014/main" val="20002"/>
                    </a:ext>
                  </a:extLst>
                </a:gridCol>
                <a:gridCol w="1824025">
                  <a:extLst>
                    <a:ext uri="{9D8B030D-6E8A-4147-A177-3AD203B41FA5}">
                      <a16:colId xmlns:a16="http://schemas.microsoft.com/office/drawing/2014/main" val="20003"/>
                    </a:ext>
                  </a:extLst>
                </a:gridCol>
              </a:tblGrid>
              <a:tr h="457350">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Sr. No</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Name of paper</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Methodology</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Limitation</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426900">
                <a:tc>
                  <a:txBody>
                    <a:bodyPr/>
                    <a:lstStyle/>
                    <a:p>
                      <a:pPr marL="0" lvl="0" indent="0" algn="l" rtl="0">
                        <a:spcBef>
                          <a:spcPts val="0"/>
                        </a:spcBef>
                        <a:spcAft>
                          <a:spcPts val="0"/>
                        </a:spcAft>
                        <a:buNone/>
                      </a:pPr>
                      <a:r>
                        <a:rPr lang="en-GB"/>
                        <a:t>24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Deep Reinforcement Learning for Mention-Ranking Coreference Models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It has apply reinforcement learning which is </a:t>
                      </a:r>
                      <a:r>
                        <a:rPr lang="en-GB">
                          <a:solidFill>
                            <a:schemeClr val="dk1"/>
                          </a:solidFill>
                        </a:rPr>
                        <a:t>REINFORCE policy gradient algorithm and a max-margin objective,</a:t>
                      </a:r>
                      <a:r>
                        <a:rPr lang="en-GB"/>
                        <a:t>to directly optimize a neural mention-ranking model for coreference evaluation metrics.It has optimize models for coreference evaluation metrics by removing the need for hyperparameters that must be carefully selected for each particular language, dataset, and evaluation metric.</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It cannot resolve Word and Choice Labelling candidates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FF6DB"/>
                        </a:gs>
                        <a:gs pos="100000">
                          <a:srgbClr val="FAD25C"/>
                        </a:gs>
                      </a:gsLst>
                      <a:lin ang="5400012" scaled="0"/>
                    </a:gradFill>
                  </a:tcPr>
                </a:tc>
                <a:extLst>
                  <a:ext uri="{0D108BD9-81ED-4DB2-BD59-A6C34878D82A}">
                    <a16:rowId xmlns:a16="http://schemas.microsoft.com/office/drawing/2014/main" val="10001"/>
                  </a:ext>
                </a:extLst>
              </a:tr>
              <a:tr h="1550100">
                <a:tc>
                  <a:txBody>
                    <a:bodyPr/>
                    <a:lstStyle/>
                    <a:p>
                      <a:pPr marL="0" lvl="0" indent="0" algn="l" rtl="0">
                        <a:spcBef>
                          <a:spcPts val="0"/>
                        </a:spcBef>
                        <a:spcAft>
                          <a:spcPts val="0"/>
                        </a:spcAft>
                        <a:buNone/>
                      </a:pPr>
                      <a:r>
                        <a:rPr lang="en-GB"/>
                        <a:t>25</a:t>
                      </a:r>
                      <a:endParaRPr/>
                    </a:p>
                  </a:txBody>
                  <a:tcPr marL="91425" marR="91425" marT="91425" marB="91425">
                    <a:lnT w="9525" cap="flat" cmpd="sng">
                      <a:solidFill>
                        <a:srgbClr val="9E9E9E"/>
                      </a:solidFill>
                      <a:prstDash val="solid"/>
                      <a:round/>
                      <a:headEnd type="none" w="sm" len="sm"/>
                      <a:tailEnd type="none" w="sm" len="sm"/>
                    </a:lnT>
                    <a:gradFill>
                      <a:gsLst>
                        <a:gs pos="0">
                          <a:srgbClr val="FFF6DB"/>
                        </a:gs>
                        <a:gs pos="100000">
                          <a:srgbClr val="FAD25C"/>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solidFill>
                            <a:schemeClr val="dk1"/>
                          </a:solidFill>
                        </a:rPr>
                        <a:t>Analyzing Political Bias through a User Friendly Interface</a:t>
                      </a:r>
                      <a:endParaRPr/>
                    </a:p>
                  </a:txBody>
                  <a:tcPr marL="91425" marR="91425" marT="91425" marB="91425">
                    <a:lnT w="9525" cap="flat" cmpd="sng">
                      <a:solidFill>
                        <a:srgbClr val="9E9E9E"/>
                      </a:solidFill>
                      <a:prstDash val="solid"/>
                      <a:round/>
                      <a:headEnd type="none" w="sm" len="sm"/>
                      <a:tailEnd type="none" w="sm" len="sm"/>
                    </a:lnT>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Backpropagation Algorithm is use to train the neural networks. Preprocessing is used to train and test the data based on sequencing.</a:t>
                      </a:r>
                      <a:endParaRPr/>
                    </a:p>
                  </a:txBody>
                  <a:tcPr marL="91425" marR="91425" marT="91425" marB="91425">
                    <a:lnT w="9525" cap="flat" cmpd="sng">
                      <a:solidFill>
                        <a:srgbClr val="9E9E9E"/>
                      </a:solidFill>
                      <a:prstDash val="solid"/>
                      <a:round/>
                      <a:headEnd type="none" w="sm" len="sm"/>
                      <a:tailEnd type="none" w="sm" len="sm"/>
                    </a:lnT>
                    <a:gradFill>
                      <a:gsLst>
                        <a:gs pos="0">
                          <a:srgbClr val="FFF6DB"/>
                        </a:gs>
                        <a:gs pos="100000">
                          <a:srgbClr val="FAD25C"/>
                        </a:gs>
                      </a:gsLst>
                      <a:lin ang="5400012" scaled="0"/>
                    </a:gradFill>
                  </a:tcPr>
                </a:tc>
                <a:tc>
                  <a:txBody>
                    <a:bodyPr/>
                    <a:lstStyle/>
                    <a:p>
                      <a:pPr marL="0" lvl="0" indent="0" algn="l" rtl="0">
                        <a:spcBef>
                          <a:spcPts val="0"/>
                        </a:spcBef>
                        <a:spcAft>
                          <a:spcPts val="0"/>
                        </a:spcAft>
                        <a:buNone/>
                      </a:pPr>
                      <a:r>
                        <a:rPr lang="en-GB"/>
                        <a:t>The data set used is quite small which puts restrictions to the learning of model, there is need of large datasets.</a:t>
                      </a:r>
                      <a:endParaRPr/>
                    </a:p>
                  </a:txBody>
                  <a:tcPr marL="91425" marR="91425" marT="91425" marB="91425">
                    <a:lnT w="9525" cap="flat" cmpd="sng">
                      <a:solidFill>
                        <a:srgbClr val="9E9E9E"/>
                      </a:solidFill>
                      <a:prstDash val="solid"/>
                      <a:round/>
                      <a:headEnd type="none" w="sm" len="sm"/>
                      <a:tailEnd type="none" w="sm" len="sm"/>
                    </a:lnT>
                    <a:gradFill>
                      <a:gsLst>
                        <a:gs pos="0">
                          <a:srgbClr val="FFF6DB"/>
                        </a:gs>
                        <a:gs pos="100000">
                          <a:srgbClr val="FAD25C"/>
                        </a:gs>
                      </a:gsLst>
                      <a:lin ang="5400012" scaled="0"/>
                    </a:gra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263325" y="188375"/>
            <a:ext cx="8520600" cy="81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PROPOSED SYSTEM</a:t>
            </a:r>
            <a:endParaRPr b="1">
              <a:solidFill>
                <a:schemeClr val="dk2"/>
              </a:solidFill>
            </a:endParaRPr>
          </a:p>
        </p:txBody>
      </p:sp>
      <p:sp>
        <p:nvSpPr>
          <p:cNvPr id="170" name="Google Shape;170;p29"/>
          <p:cNvSpPr txBox="1"/>
          <p:nvPr/>
        </p:nvSpPr>
        <p:spPr>
          <a:xfrm>
            <a:off x="214875" y="870225"/>
            <a:ext cx="8617500" cy="385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400">
                <a:solidFill>
                  <a:schemeClr val="dk1"/>
                </a:solidFill>
                <a:latin typeface="Old Standard TT"/>
                <a:ea typeface="Old Standard TT"/>
                <a:cs typeface="Old Standard TT"/>
                <a:sym typeface="Old Standard TT"/>
              </a:rPr>
              <a:t>Recently, the analysis &amp; automated identification of media bias in news articles have gained the attention in the field of computer science. The established systems currently provide no support for showing the assorted perspectives contained in articles reporting on the identical occurrence. Therefore, the purpose of our proposed system is to inform the reader how much the article is biased by calculating and displaying a bias score to benchmark that particular article with others &amp; offers</a:t>
            </a:r>
            <a:r>
              <a:rPr lang="en-GB" sz="2600">
                <a:solidFill>
                  <a:schemeClr val="dk1"/>
                </a:solidFill>
                <a:latin typeface="Old Standard TT"/>
                <a:ea typeface="Old Standard TT"/>
                <a:cs typeface="Old Standard TT"/>
                <a:sym typeface="Old Standard TT"/>
              </a:rPr>
              <a:t> </a:t>
            </a:r>
            <a:r>
              <a:rPr lang="en-GB" sz="2400">
                <a:solidFill>
                  <a:schemeClr val="dk1"/>
                </a:solidFill>
                <a:latin typeface="Old Standard TT"/>
                <a:ea typeface="Old Standard TT"/>
                <a:cs typeface="Old Standard TT"/>
                <a:sym typeface="Old Standard TT"/>
              </a:rPr>
              <a:t>news articles from both liberal and conservative perspectives.</a:t>
            </a:r>
            <a:endParaRPr sz="26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22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2200">
              <a:solidFill>
                <a:schemeClr val="dk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311700" y="25702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chemeClr val="dk2"/>
                </a:solidFill>
              </a:rPr>
              <a:t>METHODOLOGY</a:t>
            </a:r>
            <a:endParaRPr b="1" dirty="0">
              <a:solidFill>
                <a:schemeClr val="dk2"/>
              </a:solidFill>
            </a:endParaRPr>
          </a:p>
        </p:txBody>
      </p:sp>
      <p:sp>
        <p:nvSpPr>
          <p:cNvPr id="137" name="Google Shape;137;p27"/>
          <p:cNvSpPr txBox="1">
            <a:spLocks noGrp="1"/>
          </p:cNvSpPr>
          <p:nvPr>
            <p:ph type="body" idx="1"/>
          </p:nvPr>
        </p:nvSpPr>
        <p:spPr>
          <a:xfrm>
            <a:off x="311700" y="940075"/>
            <a:ext cx="8520600" cy="4042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400"/>
              <a:t>The first move in our program is to scrape news articles from a combination of outlets of conservative and liberal audiences, as well as mainstream and non-mainstream media sites. After that we are computing a bias score for the news articles &amp; going to display bias score for each articles. After which we will recommend an option to see news articles from both liberal and conservative perspectives.</a:t>
            </a:r>
            <a:endParaRPr sz="2400"/>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21C6-D16C-43F6-A118-8701BD1A2D1A}"/>
              </a:ext>
            </a:extLst>
          </p:cNvPr>
          <p:cNvSpPr>
            <a:spLocks noGrp="1"/>
          </p:cNvSpPr>
          <p:nvPr>
            <p:ph type="title"/>
          </p:nvPr>
        </p:nvSpPr>
        <p:spPr/>
        <p:txBody>
          <a:bodyPr/>
          <a:lstStyle/>
          <a:p>
            <a:pPr rtl="0">
              <a:spcBef>
                <a:spcPts val="0"/>
              </a:spcBef>
              <a:spcAft>
                <a:spcPts val="0"/>
              </a:spcAft>
            </a:pPr>
            <a:r>
              <a:rPr lang="en-IN" sz="1800" b="1" i="0" u="none" strike="noStrike" dirty="0">
                <a:solidFill>
                  <a:srgbClr val="00695C"/>
                </a:solidFill>
                <a:effectLst/>
                <a:latin typeface="Old Standard TT" panose="020B0604020202020204" charset="0"/>
              </a:rPr>
              <a:t>                                      HOW RNN DETERMINES BIAS</a:t>
            </a:r>
            <a:br>
              <a:rPr lang="en-IN" b="0" dirty="0">
                <a:effectLst/>
              </a:rPr>
            </a:br>
            <a:br>
              <a:rPr lang="en-IN" dirty="0"/>
            </a:br>
            <a:endParaRPr lang="en-IN" dirty="0"/>
          </a:p>
        </p:txBody>
      </p:sp>
      <p:pic>
        <p:nvPicPr>
          <p:cNvPr id="5" name="Picture 4">
            <a:extLst>
              <a:ext uri="{FF2B5EF4-FFF2-40B4-BE49-F238E27FC236}">
                <a16:creationId xmlns:a16="http://schemas.microsoft.com/office/drawing/2014/main" id="{9C0DF80A-D2F7-46F6-8A07-719E5FFCEF7B}"/>
              </a:ext>
            </a:extLst>
          </p:cNvPr>
          <p:cNvPicPr>
            <a:picLocks noChangeAspect="1"/>
          </p:cNvPicPr>
          <p:nvPr/>
        </p:nvPicPr>
        <p:blipFill>
          <a:blip r:embed="rId2"/>
          <a:stretch>
            <a:fillRect/>
          </a:stretch>
        </p:blipFill>
        <p:spPr>
          <a:xfrm>
            <a:off x="679010" y="1004669"/>
            <a:ext cx="7577750" cy="4029058"/>
          </a:xfrm>
          <a:prstGeom prst="rect">
            <a:avLst/>
          </a:prstGeom>
        </p:spPr>
      </p:pic>
    </p:spTree>
    <p:extLst>
      <p:ext uri="{BB962C8B-B14F-4D97-AF65-F5344CB8AC3E}">
        <p14:creationId xmlns:p14="http://schemas.microsoft.com/office/powerpoint/2010/main" val="38614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211225" y="0"/>
            <a:ext cx="85206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SYSTEM DESIGN</a:t>
            </a:r>
            <a:endParaRPr b="1">
              <a:solidFill>
                <a:schemeClr val="dk2"/>
              </a:solidFill>
            </a:endParaRPr>
          </a:p>
        </p:txBody>
      </p:sp>
      <p:sp>
        <p:nvSpPr>
          <p:cNvPr id="143" name="Google Shape;143;p28"/>
          <p:cNvSpPr txBox="1">
            <a:spLocks noGrp="1"/>
          </p:cNvSpPr>
          <p:nvPr>
            <p:ph type="body" idx="1"/>
          </p:nvPr>
        </p:nvSpPr>
        <p:spPr>
          <a:xfrm>
            <a:off x="211225" y="787275"/>
            <a:ext cx="8790000" cy="406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solidFill>
                <a:schemeClr val="lt1"/>
              </a:solidFill>
            </a:endParaRPr>
          </a:p>
        </p:txBody>
      </p:sp>
      <p:pic>
        <p:nvPicPr>
          <p:cNvPr id="144" name="Google Shape;144;p28"/>
          <p:cNvPicPr preferRelativeResize="0"/>
          <p:nvPr/>
        </p:nvPicPr>
        <p:blipFill>
          <a:blip r:embed="rId3">
            <a:alphaModFix/>
          </a:blip>
          <a:stretch>
            <a:fillRect/>
          </a:stretch>
        </p:blipFill>
        <p:spPr>
          <a:xfrm>
            <a:off x="504675" y="1173625"/>
            <a:ext cx="1093850" cy="719925"/>
          </a:xfrm>
          <a:prstGeom prst="rect">
            <a:avLst/>
          </a:prstGeom>
          <a:noFill/>
          <a:ln>
            <a:noFill/>
          </a:ln>
        </p:spPr>
      </p:pic>
      <p:pic>
        <p:nvPicPr>
          <p:cNvPr id="145" name="Google Shape;145;p28"/>
          <p:cNvPicPr preferRelativeResize="0"/>
          <p:nvPr/>
        </p:nvPicPr>
        <p:blipFill>
          <a:blip r:embed="rId4">
            <a:alphaModFix/>
          </a:blip>
          <a:stretch>
            <a:fillRect/>
          </a:stretch>
        </p:blipFill>
        <p:spPr>
          <a:xfrm>
            <a:off x="1598525" y="1398638"/>
            <a:ext cx="545668" cy="269900"/>
          </a:xfrm>
          <a:prstGeom prst="rect">
            <a:avLst/>
          </a:prstGeom>
          <a:noFill/>
          <a:ln>
            <a:noFill/>
          </a:ln>
        </p:spPr>
      </p:pic>
      <p:pic>
        <p:nvPicPr>
          <p:cNvPr id="146" name="Google Shape;146;p28"/>
          <p:cNvPicPr preferRelativeResize="0"/>
          <p:nvPr/>
        </p:nvPicPr>
        <p:blipFill>
          <a:blip r:embed="rId5">
            <a:alphaModFix/>
          </a:blip>
          <a:stretch>
            <a:fillRect/>
          </a:stretch>
        </p:blipFill>
        <p:spPr>
          <a:xfrm>
            <a:off x="2214188" y="1249390"/>
            <a:ext cx="925825" cy="568398"/>
          </a:xfrm>
          <a:prstGeom prst="rect">
            <a:avLst/>
          </a:prstGeom>
          <a:noFill/>
          <a:ln>
            <a:noFill/>
          </a:ln>
        </p:spPr>
      </p:pic>
      <p:pic>
        <p:nvPicPr>
          <p:cNvPr id="147" name="Google Shape;147;p28"/>
          <p:cNvPicPr preferRelativeResize="0"/>
          <p:nvPr/>
        </p:nvPicPr>
        <p:blipFill>
          <a:blip r:embed="rId6">
            <a:alphaModFix/>
          </a:blip>
          <a:stretch>
            <a:fillRect/>
          </a:stretch>
        </p:blipFill>
        <p:spPr>
          <a:xfrm>
            <a:off x="3366825" y="1398650"/>
            <a:ext cx="539800" cy="269900"/>
          </a:xfrm>
          <a:prstGeom prst="rect">
            <a:avLst/>
          </a:prstGeom>
          <a:noFill/>
          <a:ln>
            <a:noFill/>
          </a:ln>
        </p:spPr>
      </p:pic>
      <p:pic>
        <p:nvPicPr>
          <p:cNvPr id="148" name="Google Shape;148;p28"/>
          <p:cNvPicPr preferRelativeResize="0"/>
          <p:nvPr/>
        </p:nvPicPr>
        <p:blipFill>
          <a:blip r:embed="rId6">
            <a:alphaModFix/>
          </a:blip>
          <a:stretch>
            <a:fillRect/>
          </a:stretch>
        </p:blipFill>
        <p:spPr>
          <a:xfrm rot="5400000">
            <a:off x="7888863" y="2316250"/>
            <a:ext cx="539800" cy="269900"/>
          </a:xfrm>
          <a:prstGeom prst="rect">
            <a:avLst/>
          </a:prstGeom>
          <a:noFill/>
          <a:ln>
            <a:noFill/>
          </a:ln>
        </p:spPr>
      </p:pic>
      <p:pic>
        <p:nvPicPr>
          <p:cNvPr id="149" name="Google Shape;149;p28"/>
          <p:cNvPicPr preferRelativeResize="0"/>
          <p:nvPr/>
        </p:nvPicPr>
        <p:blipFill>
          <a:blip r:embed="rId6">
            <a:alphaModFix/>
          </a:blip>
          <a:stretch>
            <a:fillRect/>
          </a:stretch>
        </p:blipFill>
        <p:spPr>
          <a:xfrm>
            <a:off x="6821175" y="1398650"/>
            <a:ext cx="539800" cy="269900"/>
          </a:xfrm>
          <a:prstGeom prst="rect">
            <a:avLst/>
          </a:prstGeom>
          <a:noFill/>
          <a:ln>
            <a:noFill/>
          </a:ln>
        </p:spPr>
      </p:pic>
      <p:pic>
        <p:nvPicPr>
          <p:cNvPr id="150" name="Google Shape;150;p28"/>
          <p:cNvPicPr preferRelativeResize="0"/>
          <p:nvPr/>
        </p:nvPicPr>
        <p:blipFill>
          <a:blip r:embed="rId7">
            <a:alphaModFix/>
          </a:blip>
          <a:stretch>
            <a:fillRect/>
          </a:stretch>
        </p:blipFill>
        <p:spPr>
          <a:xfrm>
            <a:off x="4133425" y="787275"/>
            <a:ext cx="2666300" cy="1582200"/>
          </a:xfrm>
          <a:prstGeom prst="rect">
            <a:avLst/>
          </a:prstGeom>
          <a:noFill/>
          <a:ln>
            <a:noFill/>
          </a:ln>
        </p:spPr>
      </p:pic>
      <p:pic>
        <p:nvPicPr>
          <p:cNvPr id="151" name="Google Shape;151;p28"/>
          <p:cNvPicPr preferRelativeResize="0"/>
          <p:nvPr/>
        </p:nvPicPr>
        <p:blipFill>
          <a:blip r:embed="rId8">
            <a:alphaModFix/>
          </a:blip>
          <a:stretch>
            <a:fillRect/>
          </a:stretch>
        </p:blipFill>
        <p:spPr>
          <a:xfrm>
            <a:off x="4376625" y="1173200"/>
            <a:ext cx="1037192" cy="996250"/>
          </a:xfrm>
          <a:prstGeom prst="rect">
            <a:avLst/>
          </a:prstGeom>
          <a:noFill/>
          <a:ln>
            <a:noFill/>
          </a:ln>
        </p:spPr>
      </p:pic>
      <p:pic>
        <p:nvPicPr>
          <p:cNvPr id="152" name="Google Shape;152;p28"/>
          <p:cNvPicPr preferRelativeResize="0"/>
          <p:nvPr/>
        </p:nvPicPr>
        <p:blipFill>
          <a:blip r:embed="rId9">
            <a:alphaModFix/>
          </a:blip>
          <a:stretch>
            <a:fillRect/>
          </a:stretch>
        </p:blipFill>
        <p:spPr>
          <a:xfrm>
            <a:off x="5513650" y="1170022"/>
            <a:ext cx="1037200" cy="1002627"/>
          </a:xfrm>
          <a:prstGeom prst="rect">
            <a:avLst/>
          </a:prstGeom>
          <a:noFill/>
          <a:ln>
            <a:noFill/>
          </a:ln>
        </p:spPr>
      </p:pic>
      <p:pic>
        <p:nvPicPr>
          <p:cNvPr id="153" name="Google Shape;153;p28"/>
          <p:cNvPicPr preferRelativeResize="0"/>
          <p:nvPr/>
        </p:nvPicPr>
        <p:blipFill>
          <a:blip r:embed="rId10">
            <a:alphaModFix/>
          </a:blip>
          <a:stretch>
            <a:fillRect/>
          </a:stretch>
        </p:blipFill>
        <p:spPr>
          <a:xfrm>
            <a:off x="7505350" y="1099363"/>
            <a:ext cx="1246121" cy="1002625"/>
          </a:xfrm>
          <a:prstGeom prst="rect">
            <a:avLst/>
          </a:prstGeom>
          <a:noFill/>
          <a:ln>
            <a:noFill/>
          </a:ln>
        </p:spPr>
      </p:pic>
      <p:pic>
        <p:nvPicPr>
          <p:cNvPr id="154" name="Google Shape;154;p28"/>
          <p:cNvPicPr preferRelativeResize="0"/>
          <p:nvPr/>
        </p:nvPicPr>
        <p:blipFill>
          <a:blip r:embed="rId11">
            <a:alphaModFix/>
          </a:blip>
          <a:stretch>
            <a:fillRect/>
          </a:stretch>
        </p:blipFill>
        <p:spPr>
          <a:xfrm>
            <a:off x="7446550" y="2721100"/>
            <a:ext cx="1414364" cy="2050700"/>
          </a:xfrm>
          <a:prstGeom prst="rect">
            <a:avLst/>
          </a:prstGeom>
          <a:noFill/>
          <a:ln>
            <a:noFill/>
          </a:ln>
        </p:spPr>
      </p:pic>
      <p:pic>
        <p:nvPicPr>
          <p:cNvPr id="155" name="Google Shape;155;p28"/>
          <p:cNvPicPr preferRelativeResize="0"/>
          <p:nvPr/>
        </p:nvPicPr>
        <p:blipFill>
          <a:blip r:embed="rId12">
            <a:alphaModFix/>
          </a:blip>
          <a:stretch>
            <a:fillRect/>
          </a:stretch>
        </p:blipFill>
        <p:spPr>
          <a:xfrm>
            <a:off x="7768499" y="2876588"/>
            <a:ext cx="780550" cy="807850"/>
          </a:xfrm>
          <a:prstGeom prst="rect">
            <a:avLst/>
          </a:prstGeom>
          <a:noFill/>
          <a:ln>
            <a:noFill/>
          </a:ln>
        </p:spPr>
      </p:pic>
      <p:pic>
        <p:nvPicPr>
          <p:cNvPr id="156" name="Google Shape;156;p28"/>
          <p:cNvPicPr preferRelativeResize="0"/>
          <p:nvPr/>
        </p:nvPicPr>
        <p:blipFill>
          <a:blip r:embed="rId13">
            <a:alphaModFix/>
          </a:blip>
          <a:stretch>
            <a:fillRect/>
          </a:stretch>
        </p:blipFill>
        <p:spPr>
          <a:xfrm>
            <a:off x="7612775" y="3812300"/>
            <a:ext cx="1093850" cy="807825"/>
          </a:xfrm>
          <a:prstGeom prst="rect">
            <a:avLst/>
          </a:prstGeom>
          <a:noFill/>
          <a:ln>
            <a:noFill/>
          </a:ln>
        </p:spPr>
      </p:pic>
      <p:pic>
        <p:nvPicPr>
          <p:cNvPr id="157" name="Google Shape;157;p28"/>
          <p:cNvPicPr preferRelativeResize="0"/>
          <p:nvPr/>
        </p:nvPicPr>
        <p:blipFill>
          <a:blip r:embed="rId14">
            <a:alphaModFix/>
          </a:blip>
          <a:stretch>
            <a:fillRect/>
          </a:stretch>
        </p:blipFill>
        <p:spPr>
          <a:xfrm>
            <a:off x="5964512" y="3062081"/>
            <a:ext cx="925825" cy="1081132"/>
          </a:xfrm>
          <a:prstGeom prst="rect">
            <a:avLst/>
          </a:prstGeom>
          <a:noFill/>
          <a:ln>
            <a:noFill/>
          </a:ln>
        </p:spPr>
      </p:pic>
      <p:pic>
        <p:nvPicPr>
          <p:cNvPr id="158" name="Google Shape;158;p28"/>
          <p:cNvPicPr preferRelativeResize="0"/>
          <p:nvPr/>
        </p:nvPicPr>
        <p:blipFill>
          <a:blip r:embed="rId15">
            <a:alphaModFix/>
          </a:blip>
          <a:stretch>
            <a:fillRect/>
          </a:stretch>
        </p:blipFill>
        <p:spPr>
          <a:xfrm>
            <a:off x="4133413" y="3245950"/>
            <a:ext cx="1246125" cy="833007"/>
          </a:xfrm>
          <a:prstGeom prst="rect">
            <a:avLst/>
          </a:prstGeom>
          <a:noFill/>
          <a:ln>
            <a:noFill/>
          </a:ln>
        </p:spPr>
      </p:pic>
      <p:pic>
        <p:nvPicPr>
          <p:cNvPr id="159" name="Google Shape;159;p28"/>
          <p:cNvPicPr preferRelativeResize="0"/>
          <p:nvPr/>
        </p:nvPicPr>
        <p:blipFill>
          <a:blip r:embed="rId16">
            <a:alphaModFix/>
          </a:blip>
          <a:stretch>
            <a:fillRect/>
          </a:stretch>
        </p:blipFill>
        <p:spPr>
          <a:xfrm>
            <a:off x="2511250" y="2822074"/>
            <a:ext cx="1037200" cy="1680750"/>
          </a:xfrm>
          <a:prstGeom prst="rect">
            <a:avLst/>
          </a:prstGeom>
          <a:noFill/>
          <a:ln>
            <a:noFill/>
          </a:ln>
        </p:spPr>
      </p:pic>
      <p:pic>
        <p:nvPicPr>
          <p:cNvPr id="160" name="Google Shape;160;p28"/>
          <p:cNvPicPr preferRelativeResize="0"/>
          <p:nvPr/>
        </p:nvPicPr>
        <p:blipFill>
          <a:blip r:embed="rId6">
            <a:alphaModFix/>
          </a:blip>
          <a:stretch>
            <a:fillRect/>
          </a:stretch>
        </p:blipFill>
        <p:spPr>
          <a:xfrm rot="10800000">
            <a:off x="3589400" y="3467700"/>
            <a:ext cx="539800" cy="269900"/>
          </a:xfrm>
          <a:prstGeom prst="rect">
            <a:avLst/>
          </a:prstGeom>
          <a:noFill/>
          <a:ln>
            <a:noFill/>
          </a:ln>
        </p:spPr>
      </p:pic>
      <p:pic>
        <p:nvPicPr>
          <p:cNvPr id="161" name="Google Shape;161;p28"/>
          <p:cNvPicPr preferRelativeResize="0"/>
          <p:nvPr/>
        </p:nvPicPr>
        <p:blipFill>
          <a:blip r:embed="rId6">
            <a:alphaModFix/>
          </a:blip>
          <a:stretch>
            <a:fillRect/>
          </a:stretch>
        </p:blipFill>
        <p:spPr>
          <a:xfrm rot="10800000">
            <a:off x="5402100" y="3467700"/>
            <a:ext cx="539800" cy="269900"/>
          </a:xfrm>
          <a:prstGeom prst="rect">
            <a:avLst/>
          </a:prstGeom>
          <a:noFill/>
          <a:ln>
            <a:noFill/>
          </a:ln>
        </p:spPr>
      </p:pic>
      <p:pic>
        <p:nvPicPr>
          <p:cNvPr id="162" name="Google Shape;162;p28"/>
          <p:cNvPicPr preferRelativeResize="0"/>
          <p:nvPr/>
        </p:nvPicPr>
        <p:blipFill>
          <a:blip r:embed="rId6">
            <a:alphaModFix/>
          </a:blip>
          <a:stretch>
            <a:fillRect/>
          </a:stretch>
        </p:blipFill>
        <p:spPr>
          <a:xfrm rot="10800000">
            <a:off x="6890350" y="3467700"/>
            <a:ext cx="539800" cy="269900"/>
          </a:xfrm>
          <a:prstGeom prst="rect">
            <a:avLst/>
          </a:prstGeom>
          <a:noFill/>
          <a:ln>
            <a:noFill/>
          </a:ln>
        </p:spPr>
      </p:pic>
      <p:pic>
        <p:nvPicPr>
          <p:cNvPr id="163" name="Google Shape;163;p28"/>
          <p:cNvPicPr preferRelativeResize="0"/>
          <p:nvPr/>
        </p:nvPicPr>
        <p:blipFill>
          <a:blip r:embed="rId6">
            <a:alphaModFix/>
          </a:blip>
          <a:stretch>
            <a:fillRect/>
          </a:stretch>
        </p:blipFill>
        <p:spPr>
          <a:xfrm rot="10800000">
            <a:off x="1948863" y="3527500"/>
            <a:ext cx="539800" cy="269900"/>
          </a:xfrm>
          <a:prstGeom prst="rect">
            <a:avLst/>
          </a:prstGeom>
          <a:noFill/>
          <a:ln>
            <a:noFill/>
          </a:ln>
        </p:spPr>
      </p:pic>
      <p:pic>
        <p:nvPicPr>
          <p:cNvPr id="164" name="Google Shape;164;p28"/>
          <p:cNvPicPr preferRelativeResize="0"/>
          <p:nvPr/>
        </p:nvPicPr>
        <p:blipFill>
          <a:blip r:embed="rId17">
            <a:alphaModFix/>
          </a:blip>
          <a:stretch>
            <a:fillRect/>
          </a:stretch>
        </p:blipFill>
        <p:spPr>
          <a:xfrm>
            <a:off x="299674" y="3325624"/>
            <a:ext cx="1626606" cy="67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23432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MODULE SPLIT-UP</a:t>
            </a:r>
            <a:endParaRPr b="1">
              <a:solidFill>
                <a:schemeClr val="dk2"/>
              </a:solidFill>
            </a:endParaRPr>
          </a:p>
        </p:txBody>
      </p:sp>
      <p:sp>
        <p:nvSpPr>
          <p:cNvPr id="176" name="Google Shape;176;p30"/>
          <p:cNvSpPr/>
          <p:nvPr/>
        </p:nvSpPr>
        <p:spPr>
          <a:xfrm>
            <a:off x="746175" y="1342475"/>
            <a:ext cx="2404500" cy="79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NEWS CRAWLER</a:t>
            </a:r>
            <a:endParaRPr/>
          </a:p>
        </p:txBody>
      </p:sp>
      <p:sp>
        <p:nvSpPr>
          <p:cNvPr id="177" name="Google Shape;177;p30"/>
          <p:cNvSpPr/>
          <p:nvPr/>
        </p:nvSpPr>
        <p:spPr>
          <a:xfrm>
            <a:off x="2983975" y="2571750"/>
            <a:ext cx="2577900" cy="79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BIAS SCORE PREDICTION</a:t>
            </a:r>
            <a:endParaRPr/>
          </a:p>
        </p:txBody>
      </p:sp>
      <p:sp>
        <p:nvSpPr>
          <p:cNvPr id="178" name="Google Shape;178;p30"/>
          <p:cNvSpPr/>
          <p:nvPr/>
        </p:nvSpPr>
        <p:spPr>
          <a:xfrm>
            <a:off x="5495350" y="3988825"/>
            <a:ext cx="2404500" cy="79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URL RECOMMENDATION</a:t>
            </a:r>
            <a:endParaRPr/>
          </a:p>
        </p:txBody>
      </p:sp>
      <p:sp>
        <p:nvSpPr>
          <p:cNvPr id="179" name="Google Shape;179;p30"/>
          <p:cNvSpPr/>
          <p:nvPr/>
        </p:nvSpPr>
        <p:spPr>
          <a:xfrm rot="5400000">
            <a:off x="1897675" y="2310000"/>
            <a:ext cx="953400" cy="8535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rot="5400000">
            <a:off x="4208750" y="3673575"/>
            <a:ext cx="1070100" cy="8535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0"/>
            <a:ext cx="85206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PROBLEM STATEMENT</a:t>
            </a:r>
            <a:endParaRPr b="1">
              <a:solidFill>
                <a:schemeClr val="dk2"/>
              </a:solidFill>
            </a:endParaRPr>
          </a:p>
        </p:txBody>
      </p:sp>
      <p:sp>
        <p:nvSpPr>
          <p:cNvPr id="68" name="Google Shape;68;p14"/>
          <p:cNvSpPr txBox="1">
            <a:spLocks noGrp="1"/>
          </p:cNvSpPr>
          <p:nvPr>
            <p:ph type="body" idx="1"/>
          </p:nvPr>
        </p:nvSpPr>
        <p:spPr>
          <a:xfrm>
            <a:off x="0" y="765475"/>
            <a:ext cx="8997900" cy="42036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000"/>
              </a:spcAft>
              <a:buClr>
                <a:srgbClr val="000000"/>
              </a:buClr>
              <a:buSzPts val="1100"/>
              <a:buFont typeface="Arial"/>
              <a:buNone/>
            </a:pPr>
            <a:r>
              <a:rPr lang="en-GB" sz="2200"/>
              <a:t>People's failure to build an internal buffer against their own prejudice has caused the spread of fake facts to plague our society, which is increasingly bringing us to a world where views are just divided. Today's modern algorithms of innovation lock us in our "filter bubbles" by offering us material that corresponds with our innate prejudices regardless of whether such prejudices are really grounded. So with the help of our proposed system people can make informed decisions.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96825" y="5557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SOFTWARE TOOLS</a:t>
            </a:r>
            <a:endParaRPr b="1">
              <a:solidFill>
                <a:schemeClr val="dk2"/>
              </a:solidFill>
            </a:endParaRPr>
          </a:p>
        </p:txBody>
      </p:sp>
      <p:sp>
        <p:nvSpPr>
          <p:cNvPr id="186" name="Google Shape;186;p31"/>
          <p:cNvSpPr txBox="1">
            <a:spLocks noGrp="1"/>
          </p:cNvSpPr>
          <p:nvPr>
            <p:ph type="body" idx="1"/>
          </p:nvPr>
        </p:nvSpPr>
        <p:spPr>
          <a:xfrm>
            <a:off x="311700" y="941950"/>
            <a:ext cx="8520600" cy="3804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b="1"/>
              <a:t>Software tools Used:-</a:t>
            </a:r>
            <a:endParaRPr b="1"/>
          </a:p>
          <a:p>
            <a:pPr marL="914400" lvl="0" indent="-342900" algn="l" rtl="0">
              <a:spcBef>
                <a:spcPts val="1600"/>
              </a:spcBef>
              <a:spcAft>
                <a:spcPts val="0"/>
              </a:spcAft>
              <a:buSzPts val="1800"/>
              <a:buChar char="❖"/>
            </a:pPr>
            <a:r>
              <a:rPr lang="en-GB"/>
              <a:t>Windows</a:t>
            </a:r>
            <a:endParaRPr/>
          </a:p>
          <a:p>
            <a:pPr marL="914400" lvl="0" indent="-342900" algn="l" rtl="0">
              <a:spcBef>
                <a:spcPts val="0"/>
              </a:spcBef>
              <a:spcAft>
                <a:spcPts val="0"/>
              </a:spcAft>
              <a:buSzPts val="1800"/>
              <a:buChar char="❖"/>
            </a:pPr>
            <a:r>
              <a:rPr lang="en-GB"/>
              <a:t>Jupyter Notebook</a:t>
            </a:r>
            <a:endParaRPr/>
          </a:p>
          <a:p>
            <a:pPr marL="0" lvl="0" indent="0" algn="l" rtl="0">
              <a:spcBef>
                <a:spcPts val="1600"/>
              </a:spcBef>
              <a:spcAft>
                <a:spcPts val="0"/>
              </a:spcAft>
              <a:buNone/>
            </a:pPr>
            <a:r>
              <a:rPr lang="en-GB"/>
              <a:t>	</a:t>
            </a:r>
            <a:r>
              <a:rPr lang="en-GB" b="1"/>
              <a:t>Software Technologies Used:-</a:t>
            </a:r>
            <a:endParaRPr b="1"/>
          </a:p>
          <a:p>
            <a:pPr marL="914400" lvl="0" indent="-342900" algn="l" rtl="0">
              <a:spcBef>
                <a:spcPts val="1600"/>
              </a:spcBef>
              <a:spcAft>
                <a:spcPts val="0"/>
              </a:spcAft>
              <a:buSzPts val="1800"/>
              <a:buChar char="❖"/>
            </a:pPr>
            <a:r>
              <a:rPr lang="en-GB"/>
              <a:t>Flask </a:t>
            </a:r>
            <a:endParaRPr/>
          </a:p>
          <a:p>
            <a:pPr marL="914400" lvl="0" indent="-342900" algn="l" rtl="0">
              <a:spcBef>
                <a:spcPts val="0"/>
              </a:spcBef>
              <a:spcAft>
                <a:spcPts val="0"/>
              </a:spcAft>
              <a:buSzPts val="1800"/>
              <a:buChar char="❖"/>
            </a:pPr>
            <a:r>
              <a:rPr lang="en-GB"/>
              <a:t>Beautiful Soup</a:t>
            </a:r>
            <a:endParaRPr/>
          </a:p>
          <a:p>
            <a:pPr marL="914400" lvl="0" indent="-342900" algn="l" rtl="0">
              <a:spcBef>
                <a:spcPts val="0"/>
              </a:spcBef>
              <a:spcAft>
                <a:spcPts val="0"/>
              </a:spcAft>
              <a:buSzPts val="1800"/>
              <a:buChar char="❖"/>
            </a:pPr>
            <a:r>
              <a:rPr lang="en-GB"/>
              <a:t>Keras</a:t>
            </a:r>
            <a:endParaRPr/>
          </a:p>
          <a:p>
            <a:pPr marL="914400" lvl="0" indent="-342900" algn="l" rtl="0">
              <a:spcBef>
                <a:spcPts val="0"/>
              </a:spcBef>
              <a:spcAft>
                <a:spcPts val="0"/>
              </a:spcAft>
              <a:buSzPts val="1800"/>
              <a:buChar char="❖"/>
            </a:pPr>
            <a:r>
              <a:rPr lang="en-GB"/>
              <a:t>Selenium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102125" y="0"/>
            <a:ext cx="8920800" cy="613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WORKING MODULE</a:t>
            </a:r>
            <a:endParaRPr b="1">
              <a:solidFill>
                <a:schemeClr val="dk2"/>
              </a:solidFill>
            </a:endParaRPr>
          </a:p>
        </p:txBody>
      </p:sp>
      <p:pic>
        <p:nvPicPr>
          <p:cNvPr id="192" name="Google Shape;192;p32"/>
          <p:cNvPicPr preferRelativeResize="0"/>
          <p:nvPr/>
        </p:nvPicPr>
        <p:blipFill>
          <a:blip r:embed="rId3">
            <a:alphaModFix/>
          </a:blip>
          <a:stretch>
            <a:fillRect/>
          </a:stretch>
        </p:blipFill>
        <p:spPr>
          <a:xfrm>
            <a:off x="-9475" y="768425"/>
            <a:ext cx="9144001" cy="4089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152400" y="152400"/>
            <a:ext cx="8864925" cy="4641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127100"/>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274E13"/>
                </a:solidFill>
              </a:rPr>
              <a:t> </a:t>
            </a:r>
            <a:r>
              <a:rPr lang="en-GB" b="1">
                <a:solidFill>
                  <a:schemeClr val="dk2"/>
                </a:solidFill>
              </a:rPr>
              <a:t>CODE IMPLEMENTATION</a:t>
            </a:r>
            <a:endParaRPr>
              <a:solidFill>
                <a:schemeClr val="dk2"/>
              </a:solidFill>
            </a:endParaRPr>
          </a:p>
        </p:txBody>
      </p:sp>
      <p:sp>
        <p:nvSpPr>
          <p:cNvPr id="203" name="Google Shape;203;p34"/>
          <p:cNvSpPr txBox="1">
            <a:spLocks noGrp="1"/>
          </p:cNvSpPr>
          <p:nvPr>
            <p:ph type="body" idx="1"/>
          </p:nvPr>
        </p:nvSpPr>
        <p:spPr>
          <a:xfrm>
            <a:off x="368450" y="80825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IMPLEMENTED WEB CRAWLER USING PYTHON TO COLLECT NEWS ARTICLES FROM VARIOUS WEBSITES</a:t>
            </a:r>
            <a:endParaRPr/>
          </a:p>
        </p:txBody>
      </p:sp>
      <p:pic>
        <p:nvPicPr>
          <p:cNvPr id="204" name="Google Shape;204;p34"/>
          <p:cNvPicPr preferRelativeResize="0"/>
          <p:nvPr/>
        </p:nvPicPr>
        <p:blipFill>
          <a:blip r:embed="rId3">
            <a:alphaModFix/>
          </a:blip>
          <a:stretch>
            <a:fillRect/>
          </a:stretch>
        </p:blipFill>
        <p:spPr>
          <a:xfrm>
            <a:off x="311700" y="1530575"/>
            <a:ext cx="8647951" cy="339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0"/>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ABSTRACT</a:t>
            </a:r>
            <a:endParaRPr b="1">
              <a:solidFill>
                <a:schemeClr val="dk2"/>
              </a:solidFill>
            </a:endParaRPr>
          </a:p>
        </p:txBody>
      </p:sp>
      <p:sp>
        <p:nvSpPr>
          <p:cNvPr id="74" name="Google Shape;74;p15"/>
          <p:cNvSpPr txBox="1">
            <a:spLocks noGrp="1"/>
          </p:cNvSpPr>
          <p:nvPr>
            <p:ph type="body" idx="1"/>
          </p:nvPr>
        </p:nvSpPr>
        <p:spPr>
          <a:xfrm>
            <a:off x="311700" y="492800"/>
            <a:ext cx="8604600" cy="44814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Clr>
                <a:srgbClr val="000000"/>
              </a:buClr>
              <a:buSzPts val="1100"/>
              <a:buFont typeface="Arial"/>
              <a:buNone/>
            </a:pPr>
            <a:r>
              <a:rPr lang="en-GB" sz="2400"/>
              <a:t>Nowadays, because of news biased coverage, news readers can encounter an “echo chamber”, which leads to individuals forming opinions with only one side of the story in mind. Therefore, in order to give more choice to the end user to make an informed decision,we decided to implement our suggested method reminding the public first of all how unfair the news article is by measuring and showing a bias score to benchmark the latest article with others. After this, it offers news articles from both liberal and conservative perspectives.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57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INTRODUCTION</a:t>
            </a:r>
            <a:endParaRPr b="1">
              <a:solidFill>
                <a:schemeClr val="dk2"/>
              </a:solidFill>
            </a:endParaRPr>
          </a:p>
        </p:txBody>
      </p:sp>
      <p:sp>
        <p:nvSpPr>
          <p:cNvPr id="80" name="Google Shape;80;p16"/>
          <p:cNvSpPr txBox="1">
            <a:spLocks noGrp="1"/>
          </p:cNvSpPr>
          <p:nvPr>
            <p:ph type="body" idx="1"/>
          </p:nvPr>
        </p:nvSpPr>
        <p:spPr>
          <a:xfrm>
            <a:off x="125" y="510325"/>
            <a:ext cx="9144000" cy="46332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chemeClr val="dk1"/>
              </a:buClr>
              <a:buSzPts val="2000"/>
              <a:buChar char="●"/>
            </a:pPr>
            <a:r>
              <a:rPr lang="en-GB" sz="2000">
                <a:solidFill>
                  <a:schemeClr val="dk1"/>
                </a:solidFill>
              </a:rPr>
              <a:t>News articles are the prime source to gain the information about an event &amp;</a:t>
            </a:r>
            <a:r>
              <a:rPr lang="en-GB" sz="2000"/>
              <a:t> </a:t>
            </a:r>
            <a:r>
              <a:rPr lang="en-GB" sz="2000">
                <a:solidFill>
                  <a:schemeClr val="dk1"/>
                </a:solidFill>
              </a:rPr>
              <a:t>thus play a crucial role in shaping individual and public opinion.</a:t>
            </a:r>
            <a:r>
              <a:rPr lang="en-GB" sz="2000"/>
              <a:t> </a:t>
            </a:r>
            <a:r>
              <a:rPr lang="en-GB" sz="2000">
                <a:solidFill>
                  <a:schemeClr val="dk1"/>
                </a:solidFill>
              </a:rPr>
              <a:t>However, media coverage often exhibits an indoor bias, reflected in news articles &amp; commonly observed as media bias or slanted news.</a:t>
            </a:r>
            <a:endParaRPr sz="2000">
              <a:solidFill>
                <a:schemeClr val="dk1"/>
              </a:solidFill>
            </a:endParaRPr>
          </a:p>
          <a:p>
            <a:pPr marL="457200" lvl="0" indent="-355600" algn="l" rtl="0">
              <a:lnSpc>
                <a:spcPct val="100000"/>
              </a:lnSpc>
              <a:spcBef>
                <a:spcPts val="1000"/>
              </a:spcBef>
              <a:spcAft>
                <a:spcPts val="0"/>
              </a:spcAft>
              <a:buClr>
                <a:schemeClr val="dk1"/>
              </a:buClr>
              <a:buSzPts val="2000"/>
              <a:buChar char="●"/>
            </a:pPr>
            <a:r>
              <a:rPr lang="en-GB" sz="2000">
                <a:solidFill>
                  <a:schemeClr val="dk1"/>
                </a:solidFill>
              </a:rPr>
              <a:t>The factors which can be responsible for media bias are ownership or journalists or source of income of the media outlet, or a particular political point of view of the outlet and its audience. The single distributor of news can control what is shown to the news reader. </a:t>
            </a:r>
            <a:endParaRPr sz="2000">
              <a:solidFill>
                <a:schemeClr val="dk1"/>
              </a:solidFill>
            </a:endParaRPr>
          </a:p>
          <a:p>
            <a:pPr marL="457200" lvl="0" indent="-355600" algn="l" rtl="0">
              <a:lnSpc>
                <a:spcPct val="100000"/>
              </a:lnSpc>
              <a:spcBef>
                <a:spcPts val="1000"/>
              </a:spcBef>
              <a:spcAft>
                <a:spcPts val="0"/>
              </a:spcAft>
              <a:buClr>
                <a:schemeClr val="dk1"/>
              </a:buClr>
              <a:buSzPts val="2000"/>
              <a:buChar char="●"/>
            </a:pPr>
            <a:r>
              <a:rPr lang="en-GB" sz="2000">
                <a:solidFill>
                  <a:schemeClr val="dk1"/>
                </a:solidFill>
              </a:rPr>
              <a:t>Therefore, in order to supply more choice to news reader to create an informed decision. We have </a:t>
            </a:r>
            <a:r>
              <a:rPr lang="en-GB" sz="2000"/>
              <a:t>come up with a</a:t>
            </a:r>
            <a:r>
              <a:rPr lang="en-GB" sz="2000">
                <a:solidFill>
                  <a:schemeClr val="dk1"/>
                </a:solidFill>
              </a:rPr>
              <a:t> system which informs the reader how much the article is biased by calculating and displaying a bias score to benchmark th</a:t>
            </a:r>
            <a:r>
              <a:rPr lang="en-GB" sz="2000"/>
              <a:t>at particular</a:t>
            </a:r>
            <a:r>
              <a:rPr lang="en-GB" sz="2000">
                <a:solidFill>
                  <a:schemeClr val="dk1"/>
                </a:solidFill>
              </a:rPr>
              <a:t> article with others. It also offers </a:t>
            </a:r>
            <a:r>
              <a:rPr lang="en-GB" sz="2000"/>
              <a:t>news articles from both liberal and conservative perspectives</a:t>
            </a:r>
            <a:r>
              <a:rPr lang="en-GB" sz="2000">
                <a:solidFill>
                  <a:schemeClr val="dk1"/>
                </a:solidFill>
              </a:rPr>
              <a:t>.</a:t>
            </a:r>
            <a:endParaRPr sz="2000">
              <a:solidFill>
                <a:schemeClr val="dk1"/>
              </a:solidFill>
            </a:endParaRPr>
          </a:p>
          <a:p>
            <a:pPr marL="0" lvl="0" indent="0" algn="l" rtl="0">
              <a:lnSpc>
                <a:spcPct val="100000"/>
              </a:lnSpc>
              <a:spcBef>
                <a:spcPts val="1000"/>
              </a:spcBef>
              <a:spcAft>
                <a:spcPts val="1000"/>
              </a:spcAft>
              <a:buNone/>
            </a:pP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06900" y="0"/>
            <a:ext cx="8520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a:solidFill>
                  <a:schemeClr val="dk2"/>
                </a:solidFill>
              </a:rPr>
              <a:t>LITERATURE SURVEY</a:t>
            </a:r>
            <a:endParaRPr sz="2800" b="1">
              <a:solidFill>
                <a:schemeClr val="dk2"/>
              </a:solidFill>
            </a:endParaRPr>
          </a:p>
        </p:txBody>
      </p:sp>
      <p:graphicFrame>
        <p:nvGraphicFramePr>
          <p:cNvPr id="86" name="Google Shape;86;p17"/>
          <p:cNvGraphicFramePr/>
          <p:nvPr/>
        </p:nvGraphicFramePr>
        <p:xfrm>
          <a:off x="0" y="575400"/>
          <a:ext cx="3000000" cy="3000000"/>
        </p:xfrm>
        <a:graphic>
          <a:graphicData uri="http://schemas.openxmlformats.org/drawingml/2006/table">
            <a:tbl>
              <a:tblPr>
                <a:noFill/>
                <a:tableStyleId>{4C6BB10A-031D-4259-B894-828DAFBD06E5}</a:tableStyleId>
              </a:tblPr>
              <a:tblGrid>
                <a:gridCol w="869050">
                  <a:extLst>
                    <a:ext uri="{9D8B030D-6E8A-4147-A177-3AD203B41FA5}">
                      <a16:colId xmlns:a16="http://schemas.microsoft.com/office/drawing/2014/main" val="20000"/>
                    </a:ext>
                  </a:extLst>
                </a:gridCol>
                <a:gridCol w="1965450">
                  <a:extLst>
                    <a:ext uri="{9D8B030D-6E8A-4147-A177-3AD203B41FA5}">
                      <a16:colId xmlns:a16="http://schemas.microsoft.com/office/drawing/2014/main" val="20001"/>
                    </a:ext>
                  </a:extLst>
                </a:gridCol>
                <a:gridCol w="4715225">
                  <a:extLst>
                    <a:ext uri="{9D8B030D-6E8A-4147-A177-3AD203B41FA5}">
                      <a16:colId xmlns:a16="http://schemas.microsoft.com/office/drawing/2014/main" val="20002"/>
                    </a:ext>
                  </a:extLst>
                </a:gridCol>
                <a:gridCol w="1594275">
                  <a:extLst>
                    <a:ext uri="{9D8B030D-6E8A-4147-A177-3AD203B41FA5}">
                      <a16:colId xmlns:a16="http://schemas.microsoft.com/office/drawing/2014/main" val="20003"/>
                    </a:ext>
                  </a:extLst>
                </a:gridCol>
              </a:tblGrid>
              <a:tr h="393475">
                <a:tc>
                  <a:txBody>
                    <a:bodyPr/>
                    <a:lstStyle/>
                    <a:p>
                      <a:pPr marL="0" lvl="0" indent="0" algn="ctr" rtl="0">
                        <a:spcBef>
                          <a:spcPts val="0"/>
                        </a:spcBef>
                        <a:spcAft>
                          <a:spcPts val="0"/>
                        </a:spcAft>
                        <a:buNone/>
                      </a:pPr>
                      <a:r>
                        <a:rPr lang="en-GB" sz="1600"/>
                        <a:t>Sr. No</a:t>
                      </a:r>
                      <a:endParaRPr sz="1600"/>
                    </a:p>
                  </a:txBody>
                  <a:tcPr marL="91425" marR="91425" marT="91425" marB="91425">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GB" sz="1600"/>
                        <a:t>Name of the Paper</a:t>
                      </a:r>
                      <a:endParaRPr sz="1600"/>
                    </a:p>
                  </a:txBody>
                  <a:tcPr marL="91425" marR="91425" marT="91425" marB="91425">
                    <a:lnL w="9525" cap="flat" cmpd="sng">
                      <a:solidFill>
                        <a:srgbClr val="B7B7B7"/>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600"/>
                        <a:t>Methodology</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600"/>
                        <a:t>Limitation</a:t>
                      </a:r>
                      <a:endParaRPr sz="1600"/>
                    </a:p>
                  </a:txBody>
                  <a:tcPr marL="91425" marR="91425" marT="91425" marB="91425">
                    <a:lnL w="9525" cap="flat" cmpd="sng">
                      <a:solidFill>
                        <a:srgbClr val="9E9E9E"/>
                      </a:solidFill>
                      <a:prstDash val="solid"/>
                      <a:round/>
                      <a:headEnd type="none" w="sm" len="sm"/>
                      <a:tailEnd type="none" w="sm" len="sm"/>
                    </a:lnL>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103775">
                <a:tc>
                  <a:txBody>
                    <a:bodyPr/>
                    <a:lstStyle/>
                    <a:p>
                      <a:pPr marL="0" lvl="0" indent="0" algn="l" rtl="0">
                        <a:spcBef>
                          <a:spcPts val="0"/>
                        </a:spcBef>
                        <a:spcAft>
                          <a:spcPts val="0"/>
                        </a:spcAft>
                        <a:buNone/>
                      </a:pPr>
                      <a:r>
                        <a:rPr lang="en-GB">
                          <a:solidFill>
                            <a:schemeClr val="dk1"/>
                          </a:solidFill>
                        </a:rPr>
                        <a:t>1</a:t>
                      </a:r>
                      <a:endParaRPr>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solidFill>
                            <a:schemeClr val="dk1"/>
                          </a:solidFill>
                        </a:rPr>
                        <a:t>A Bias Aware News Recommendation System</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solidFill>
                            <a:schemeClr val="dk1"/>
                          </a:solidFill>
                        </a:rPr>
                        <a:t>The recent Pew research report is used to collect news sources that readers with varying political inclinations prefer to read. Then scrape news articles on a variety of topics from these varied news sources. After this,it perform clustering to find similar topics of the articles,&amp; calculate a bias score for each article.</a:t>
                      </a:r>
                      <a:endParaRPr>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solidFill>
                            <a:schemeClr val="dk1"/>
                          </a:solidFill>
                        </a:rPr>
                        <a:t>The system uses the pew report which could not be useful while browsing as well as not politically aware enough to judge how biased the articles were.</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1"/>
                  </a:ext>
                </a:extLst>
              </a:tr>
              <a:tr h="2033825">
                <a:tc>
                  <a:txBody>
                    <a:bodyPr/>
                    <a:lstStyle/>
                    <a:p>
                      <a:pPr marL="0" lvl="0" indent="0" algn="l" rtl="0">
                        <a:spcBef>
                          <a:spcPts val="0"/>
                        </a:spcBef>
                        <a:spcAft>
                          <a:spcPts val="0"/>
                        </a:spcAft>
                        <a:buClr>
                          <a:schemeClr val="dk1"/>
                        </a:buClr>
                        <a:buSzPts val="1100"/>
                        <a:buFont typeface="Arial"/>
                        <a:buNone/>
                      </a:pPr>
                      <a:r>
                        <a:rPr lang="en-GB">
                          <a:solidFill>
                            <a:schemeClr val="dk1"/>
                          </a:solidFill>
                        </a:rPr>
                        <a:t>2</a:t>
                      </a:r>
                      <a:endParaRPr>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Automated Identification of Media Bias by Word Choice and Labeling in News Articles</a:t>
                      </a:r>
                      <a:endParaRPr>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solidFill>
                            <a:schemeClr val="dk1"/>
                          </a:solidFill>
                        </a:rPr>
                        <a:t>Firstly,it present NewsWCL50, the first open evaluation dataset for the identification of bias by WCL consisting of 8,656 manual annotations in 50 news articles.Then it extract instances of bias by WCL while outperforming state-of-the-art methods,such as coreference resolution, after which it evaluate on the NewsWCL50 dataset, achieving an F1=45.7% compared to F1=29.8% achieved by the best performing state-of-the-art technique.Lastly,a </a:t>
                      </a:r>
                      <a:endParaRPr>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solidFill>
                            <a:schemeClr val="dk1"/>
                          </a:solidFill>
                        </a:rPr>
                        <a:t>The estimation of abstract or implicitly described frame properties is beyond the capabilities of current NLP as </a:t>
                      </a:r>
                      <a:endParaRPr>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aphicFrame>
        <p:nvGraphicFramePr>
          <p:cNvPr id="91" name="Google Shape;91;p18"/>
          <p:cNvGraphicFramePr/>
          <p:nvPr/>
        </p:nvGraphicFramePr>
        <p:xfrm>
          <a:off x="0" y="0"/>
          <a:ext cx="3000000" cy="3000000"/>
        </p:xfrm>
        <a:graphic>
          <a:graphicData uri="http://schemas.openxmlformats.org/drawingml/2006/table">
            <a:tbl>
              <a:tblPr>
                <a:noFill/>
                <a:tableStyleId>{4C6BB10A-031D-4259-B894-828DAFBD06E5}</a:tableStyleId>
              </a:tblPr>
              <a:tblGrid>
                <a:gridCol w="984100">
                  <a:extLst>
                    <a:ext uri="{9D8B030D-6E8A-4147-A177-3AD203B41FA5}">
                      <a16:colId xmlns:a16="http://schemas.microsoft.com/office/drawing/2014/main" val="20000"/>
                    </a:ext>
                  </a:extLst>
                </a:gridCol>
                <a:gridCol w="1818400">
                  <a:extLst>
                    <a:ext uri="{9D8B030D-6E8A-4147-A177-3AD203B41FA5}">
                      <a16:colId xmlns:a16="http://schemas.microsoft.com/office/drawing/2014/main" val="20001"/>
                    </a:ext>
                  </a:extLst>
                </a:gridCol>
                <a:gridCol w="4042675">
                  <a:extLst>
                    <a:ext uri="{9D8B030D-6E8A-4147-A177-3AD203B41FA5}">
                      <a16:colId xmlns:a16="http://schemas.microsoft.com/office/drawing/2014/main" val="20002"/>
                    </a:ext>
                  </a:extLst>
                </a:gridCol>
                <a:gridCol w="2365975">
                  <a:extLst>
                    <a:ext uri="{9D8B030D-6E8A-4147-A177-3AD203B41FA5}">
                      <a16:colId xmlns:a16="http://schemas.microsoft.com/office/drawing/2014/main" val="20003"/>
                    </a:ext>
                  </a:extLst>
                </a:gridCol>
              </a:tblGrid>
              <a:tr h="438650">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Sr. No</a:t>
                      </a:r>
                      <a:endParaRPr sz="18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Name of paper</a:t>
                      </a:r>
                      <a:endParaRPr sz="18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Methodology</a:t>
                      </a:r>
                      <a:endParaRPr sz="1800">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Limitation</a:t>
                      </a:r>
                      <a:endParaRPr sz="1800">
                        <a:latin typeface="Old Standard TT"/>
                        <a:ea typeface="Old Standard TT"/>
                        <a:cs typeface="Old Standard TT"/>
                        <a:sym typeface="Old Standard TT"/>
                      </a:endParaRPr>
                    </a:p>
                  </a:txBody>
                  <a:tcPr marL="91425" marR="91425" marT="91425" marB="91425"/>
                </a:tc>
                <a:extLst>
                  <a:ext uri="{0D108BD9-81ED-4DB2-BD59-A6C34878D82A}">
                    <a16:rowId xmlns:a16="http://schemas.microsoft.com/office/drawing/2014/main" val="10000"/>
                  </a:ext>
                </a:extLst>
              </a:tr>
              <a:tr h="7927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gradFill>
                      <a:gsLst>
                        <a:gs pos="0">
                          <a:srgbClr val="F5D0D0"/>
                        </a:gs>
                        <a:gs pos="100000">
                          <a:srgbClr val="D96868"/>
                        </a:gs>
                      </a:gsLst>
                      <a:lin ang="5400012" scaled="0"/>
                    </a:gradFill>
                  </a:tcPr>
                </a:tc>
                <a:tc>
                  <a:txBody>
                    <a:bodyPr/>
                    <a:lstStyle/>
                    <a:p>
                      <a:pPr marL="0" lvl="0" indent="0" algn="l" rtl="0">
                        <a:lnSpc>
                          <a:spcPct val="115000"/>
                        </a:lnSpc>
                        <a:spcBef>
                          <a:spcPts val="0"/>
                        </a:spcBef>
                        <a:spcAft>
                          <a:spcPts val="0"/>
                        </a:spcAft>
                        <a:buNone/>
                      </a:pPr>
                      <a:endParaRPr/>
                    </a:p>
                  </a:txBody>
                  <a:tcPr marL="91425" marR="91425" marT="91425" marB="91425">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solidFill>
                            <a:schemeClr val="dk1"/>
                          </a:solidFill>
                        </a:rPr>
                        <a:t>prototype which demonstrate the effectiveness of approach in finding frames caused by bias by WCL.</a:t>
                      </a:r>
                      <a:endParaRPr/>
                    </a:p>
                  </a:txBody>
                  <a:tcPr marL="91425" marR="91425" marT="91425" marB="91425">
                    <a:gradFill>
                      <a:gsLst>
                        <a:gs pos="0">
                          <a:srgbClr val="F5D0D0"/>
                        </a:gs>
                        <a:gs pos="100000">
                          <a:srgbClr val="D96868"/>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solidFill>
                            <a:schemeClr val="dk1"/>
                          </a:solidFill>
                        </a:rPr>
                        <a:t>well as there is need to improve the estimation performance</a:t>
                      </a:r>
                      <a:endParaRPr/>
                    </a:p>
                    <a:p>
                      <a:pPr marL="0" lvl="0" indent="0" algn="l" rtl="0">
                        <a:spcBef>
                          <a:spcPts val="0"/>
                        </a:spcBef>
                        <a:spcAft>
                          <a:spcPts val="0"/>
                        </a:spcAft>
                        <a:buNone/>
                      </a:pPr>
                      <a:endParaRPr/>
                    </a:p>
                  </a:txBody>
                  <a:tcPr marL="91425" marR="91425" marT="91425" marB="91425">
                    <a:gradFill>
                      <a:gsLst>
                        <a:gs pos="0">
                          <a:srgbClr val="F5D0D0"/>
                        </a:gs>
                        <a:gs pos="100000">
                          <a:srgbClr val="D96868"/>
                        </a:gs>
                      </a:gsLst>
                      <a:lin ang="5400012" scaled="0"/>
                    </a:gradFill>
                  </a:tcPr>
                </a:tc>
                <a:extLst>
                  <a:ext uri="{0D108BD9-81ED-4DB2-BD59-A6C34878D82A}">
                    <a16:rowId xmlns:a16="http://schemas.microsoft.com/office/drawing/2014/main" val="10001"/>
                  </a:ext>
                </a:extLst>
              </a:tr>
              <a:tr h="2260675">
                <a:tc>
                  <a:txBody>
                    <a:bodyPr/>
                    <a:lstStyle/>
                    <a:p>
                      <a:pPr marL="0" lvl="0" indent="0" algn="l" rtl="0">
                        <a:spcBef>
                          <a:spcPts val="0"/>
                        </a:spcBef>
                        <a:spcAft>
                          <a:spcPts val="0"/>
                        </a:spcAft>
                        <a:buNone/>
                      </a:pPr>
                      <a:r>
                        <a:rPr lang="en-GB"/>
                        <a:t>3</a:t>
                      </a:r>
                      <a:endParaRPr/>
                    </a:p>
                  </a:txBody>
                  <a:tcPr marL="91425" marR="91425" marT="91425" marB="91425">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lnSpc>
                          <a:spcPct val="115000"/>
                        </a:lnSpc>
                        <a:spcBef>
                          <a:spcPts val="0"/>
                        </a:spcBef>
                        <a:spcAft>
                          <a:spcPts val="0"/>
                        </a:spcAft>
                        <a:buNone/>
                      </a:pPr>
                      <a:r>
                        <a:rPr lang="en-GB">
                          <a:solidFill>
                            <a:schemeClr val="dk1"/>
                          </a:solidFill>
                        </a:rPr>
                        <a:t>Introduction to Multitask Ordinal Regression for Jointly Predicting the Trustworthiness and the Leading Political Ideology of News Media</a:t>
                      </a:r>
                      <a:endParaRPr>
                        <a:solidFill>
                          <a:schemeClr val="dk1"/>
                        </a:solidFill>
                      </a:endParaRPr>
                    </a:p>
                  </a:txBody>
                  <a:tcPr marL="91425" marR="91425" marT="91425" marB="91425">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lnSpc>
                          <a:spcPct val="100000"/>
                        </a:lnSpc>
                        <a:spcBef>
                          <a:spcPts val="0"/>
                        </a:spcBef>
                        <a:spcAft>
                          <a:spcPts val="0"/>
                        </a:spcAft>
                        <a:buNone/>
                      </a:pPr>
                      <a:r>
                        <a:rPr lang="en-GB">
                          <a:solidFill>
                            <a:schemeClr val="dk1"/>
                          </a:solidFill>
                        </a:rPr>
                        <a:t>A multi-task ordinal regression framework is used for jointly predicting trustworthiness &amp; political ideology of news media sources, using several auxiliary tasks,then it fact-check the news before they were even written: by checking how trustworthy the outlets that published them are.</a:t>
                      </a:r>
                      <a:endParaRPr>
                        <a:solidFill>
                          <a:schemeClr val="dk1"/>
                        </a:solidFill>
                      </a:endParaRPr>
                    </a:p>
                  </a:txBody>
                  <a:tcPr marL="91425" marR="91425" marT="91425" marB="91425">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There are limited auxiliary tasks to perform and restricted to just one language.</a:t>
                      </a:r>
                      <a:endParaRPr/>
                    </a:p>
                  </a:txBody>
                  <a:tcPr marL="91425" marR="91425" marT="91425" marB="91425">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2"/>
                  </a:ext>
                </a:extLst>
              </a:tr>
              <a:tr h="1336700">
                <a:tc>
                  <a:txBody>
                    <a:bodyPr/>
                    <a:lstStyle/>
                    <a:p>
                      <a:pPr marL="0" lvl="0" indent="0" algn="l" rtl="0">
                        <a:spcBef>
                          <a:spcPts val="0"/>
                        </a:spcBef>
                        <a:spcAft>
                          <a:spcPts val="0"/>
                        </a:spcAft>
                        <a:buNone/>
                      </a:pPr>
                      <a:r>
                        <a:rPr lang="en-GB"/>
                        <a:t>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Arkajyoti Misra &amp; Sanjib Basak Political Bias Analysis</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LSTM is used to predict the implicit political bias present in a text even if there are no specific words present in the text that obviously relates to one of the two major political ideologies..</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It lack in accuracy &amp; unable to perform well on data set.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96" name="Google Shape;96;p19"/>
          <p:cNvGraphicFramePr/>
          <p:nvPr/>
        </p:nvGraphicFramePr>
        <p:xfrm>
          <a:off x="0" y="0"/>
          <a:ext cx="3000000" cy="3000000"/>
        </p:xfrm>
        <a:graphic>
          <a:graphicData uri="http://schemas.openxmlformats.org/drawingml/2006/table">
            <a:tbl>
              <a:tblPr>
                <a:noFill/>
                <a:tableStyleId>{4C6BB10A-031D-4259-B894-828DAFBD06E5}</a:tableStyleId>
              </a:tblPr>
              <a:tblGrid>
                <a:gridCol w="862500">
                  <a:extLst>
                    <a:ext uri="{9D8B030D-6E8A-4147-A177-3AD203B41FA5}">
                      <a16:colId xmlns:a16="http://schemas.microsoft.com/office/drawing/2014/main" val="20000"/>
                    </a:ext>
                  </a:extLst>
                </a:gridCol>
                <a:gridCol w="2164975">
                  <a:extLst>
                    <a:ext uri="{9D8B030D-6E8A-4147-A177-3AD203B41FA5}">
                      <a16:colId xmlns:a16="http://schemas.microsoft.com/office/drawing/2014/main" val="20001"/>
                    </a:ext>
                  </a:extLst>
                </a:gridCol>
                <a:gridCol w="3865075">
                  <a:extLst>
                    <a:ext uri="{9D8B030D-6E8A-4147-A177-3AD203B41FA5}">
                      <a16:colId xmlns:a16="http://schemas.microsoft.com/office/drawing/2014/main" val="20002"/>
                    </a:ext>
                  </a:extLst>
                </a:gridCol>
                <a:gridCol w="2251450">
                  <a:extLst>
                    <a:ext uri="{9D8B030D-6E8A-4147-A177-3AD203B41FA5}">
                      <a16:colId xmlns:a16="http://schemas.microsoft.com/office/drawing/2014/main" val="20003"/>
                    </a:ext>
                  </a:extLst>
                </a:gridCol>
              </a:tblGrid>
              <a:tr h="815700">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Sr. No</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Name of paper</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Methodology</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Limitation</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815700">
                <a:tc>
                  <a:txBody>
                    <a:bodyPr/>
                    <a:lstStyle/>
                    <a:p>
                      <a:pPr marL="0" lvl="0" indent="0" algn="l" rtl="0">
                        <a:spcBef>
                          <a:spcPts val="0"/>
                        </a:spcBef>
                        <a:spcAft>
                          <a:spcPts val="0"/>
                        </a:spcAft>
                        <a:buNone/>
                      </a:pPr>
                      <a:r>
                        <a:rPr lang="en-GB"/>
                        <a:t>5</a:t>
                      </a:r>
                      <a:endParaRPr sz="1800">
                        <a:latin typeface="Old Standard TT"/>
                        <a:ea typeface="Old Standard TT"/>
                        <a:cs typeface="Old Standard TT"/>
                        <a:sym typeface="Old Standard TT"/>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Mohit Iyyer, Peter Enns, Jordan Boyd-Graber, Philip Resnik. Political Ideology Detection Using Recurrent Neural Networks</a:t>
                      </a:r>
                      <a:endParaRPr sz="1800">
                        <a:latin typeface="Old Standard TT"/>
                        <a:ea typeface="Old Standard TT"/>
                        <a:cs typeface="Old Standard TT"/>
                        <a:sym typeface="Old Standard TT"/>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A recursive neural network (RNN) to detect ideological bias on the sentence level &amp; develop a new political ideology dataset annotated at the phrase level.</a:t>
                      </a:r>
                      <a:endParaRPr sz="1800">
                        <a:latin typeface="Old Standard TT"/>
                        <a:ea typeface="Old Standard TT"/>
                        <a:cs typeface="Old Standard TT"/>
                        <a:sym typeface="Old Standard TT"/>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There were too many parameters for this model to work well here, other variations might prove successful, especially with more data.</a:t>
                      </a:r>
                      <a:endParaRPr sz="1800">
                        <a:latin typeface="Old Standard TT"/>
                        <a:ea typeface="Old Standard TT"/>
                        <a:cs typeface="Old Standard TT"/>
                        <a:sym typeface="Old Standard TT"/>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1"/>
                  </a:ext>
                </a:extLst>
              </a:tr>
              <a:tr h="815700">
                <a:tc>
                  <a:txBody>
                    <a:bodyPr/>
                    <a:lstStyle/>
                    <a:p>
                      <a:pPr marL="0" lvl="0" indent="0" algn="l" rtl="0">
                        <a:spcBef>
                          <a:spcPts val="0"/>
                        </a:spcBef>
                        <a:spcAft>
                          <a:spcPts val="0"/>
                        </a:spcAft>
                        <a:buNone/>
                      </a:pPr>
                      <a:r>
                        <a:rPr lang="en-GB"/>
                        <a:t>6</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Detecting Political Bias in News Articles Using Headline Attention</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lt builds a vector for news article by aggregating important words obtained by paying attention based on headline representation.</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There is a small difference in accuracy of predicted bias when comparing the headlines to considering the whole article. </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2"/>
                  </a:ext>
                </a:extLst>
              </a:tr>
              <a:tr h="815700">
                <a:tc>
                  <a:txBody>
                    <a:bodyPr/>
                    <a:lstStyle/>
                    <a:p>
                      <a:pPr marL="0" lvl="0" indent="0" algn="l" rtl="0">
                        <a:spcBef>
                          <a:spcPts val="0"/>
                        </a:spcBef>
                        <a:spcAft>
                          <a:spcPts val="0"/>
                        </a:spcAft>
                        <a:buNone/>
                      </a:pPr>
                      <a:r>
                        <a:rPr lang="en-GB"/>
                        <a:t>7</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Political News Bias Detection using Machine Learning Minh Vu</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Multilayer Perceptron(MLP) model is implemented in a Google Chrome extension, which can perform an extensive scan whenever users navigate to a news article. The extension then determines the ideological components of the article, in percentages of conservative, liberal or neutral sentences.</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MLP classifier did not take into consideration relations between different words and phrases, which led to inaccurate classification results of online news.</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20"/>
          <p:cNvGraphicFramePr/>
          <p:nvPr/>
        </p:nvGraphicFramePr>
        <p:xfrm>
          <a:off x="0" y="-14362"/>
          <a:ext cx="3000000" cy="3000000"/>
        </p:xfrm>
        <a:graphic>
          <a:graphicData uri="http://schemas.openxmlformats.org/drawingml/2006/table">
            <a:tbl>
              <a:tblPr>
                <a:noFill/>
                <a:tableStyleId>{4C6BB10A-031D-4259-B894-828DAFBD06E5}</a:tableStyleId>
              </a:tblPr>
              <a:tblGrid>
                <a:gridCol w="874325">
                  <a:extLst>
                    <a:ext uri="{9D8B030D-6E8A-4147-A177-3AD203B41FA5}">
                      <a16:colId xmlns:a16="http://schemas.microsoft.com/office/drawing/2014/main" val="20000"/>
                    </a:ext>
                  </a:extLst>
                </a:gridCol>
                <a:gridCol w="1777250">
                  <a:extLst>
                    <a:ext uri="{9D8B030D-6E8A-4147-A177-3AD203B41FA5}">
                      <a16:colId xmlns:a16="http://schemas.microsoft.com/office/drawing/2014/main" val="20001"/>
                    </a:ext>
                  </a:extLst>
                </a:gridCol>
                <a:gridCol w="4206425">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456525">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Sr. No</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Name of paper</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Methodology</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Limitation</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343475">
                <a:tc>
                  <a:txBody>
                    <a:bodyPr/>
                    <a:lstStyle/>
                    <a:p>
                      <a:pPr marL="0" lvl="0" indent="0" algn="l" rtl="0">
                        <a:spcBef>
                          <a:spcPts val="0"/>
                        </a:spcBef>
                        <a:spcAft>
                          <a:spcPts val="0"/>
                        </a:spcAft>
                        <a:buNone/>
                      </a:pPr>
                      <a:r>
                        <a:rPr lang="en-GB"/>
                        <a:t>8</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Multi-view Models for Political Ideology Detection of News Articles</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Multi-view mode used to leverage cues from all of the  views to identify the ideology revealed by a news article. Its model draws on advances in representation learning in natural language processing and network science to capture cues from both textual content and the network structure of news articles &amp; the empirically evaluate its model against a battery of baselines and show that its model outperforms state of the art by 10 percentage points F1 score. </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Do not have proper segregation of the biased news</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1"/>
                  </a:ext>
                </a:extLst>
              </a:tr>
              <a:tr h="2343475">
                <a:tc>
                  <a:txBody>
                    <a:bodyPr/>
                    <a:lstStyle/>
                    <a:p>
                      <a:pPr marL="0" lvl="0" indent="0" algn="l" rtl="0">
                        <a:spcBef>
                          <a:spcPts val="0"/>
                        </a:spcBef>
                        <a:spcAft>
                          <a:spcPts val="0"/>
                        </a:spcAft>
                        <a:buNone/>
                      </a:pPr>
                      <a:r>
                        <a:rPr lang="en-GB"/>
                        <a:t>9</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Towards Bias Inducing Word Detection by Linguistic Cue Analysis in News Articles</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It detect the bias words effectively by employing the concept of inverse document frequency (IDF), which is a well-known statistic in the information retrieval, as one of the features to represent the word in the news article&amp; it also present a news bias detecting method in a hierarchical manner</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Don’t have labeled dataset to evaluate how well the bias detecting process based on relative features captures bias in the newspaper by utilizing human resources</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21"/>
          <p:cNvGraphicFramePr/>
          <p:nvPr/>
        </p:nvGraphicFramePr>
        <p:xfrm>
          <a:off x="0" y="-77000"/>
          <a:ext cx="3000000" cy="3000000"/>
        </p:xfrm>
        <a:graphic>
          <a:graphicData uri="http://schemas.openxmlformats.org/drawingml/2006/table">
            <a:tbl>
              <a:tblPr>
                <a:noFill/>
                <a:tableStyleId>{4C6BB10A-031D-4259-B894-828DAFBD06E5}</a:tableStyleId>
              </a:tblPr>
              <a:tblGrid>
                <a:gridCol w="837575">
                  <a:extLst>
                    <a:ext uri="{9D8B030D-6E8A-4147-A177-3AD203B41FA5}">
                      <a16:colId xmlns:a16="http://schemas.microsoft.com/office/drawing/2014/main" val="20000"/>
                    </a:ext>
                  </a:extLst>
                </a:gridCol>
                <a:gridCol w="1670175">
                  <a:extLst>
                    <a:ext uri="{9D8B030D-6E8A-4147-A177-3AD203B41FA5}">
                      <a16:colId xmlns:a16="http://schemas.microsoft.com/office/drawing/2014/main" val="20001"/>
                    </a:ext>
                  </a:extLst>
                </a:gridCol>
                <a:gridCol w="4291550">
                  <a:extLst>
                    <a:ext uri="{9D8B030D-6E8A-4147-A177-3AD203B41FA5}">
                      <a16:colId xmlns:a16="http://schemas.microsoft.com/office/drawing/2014/main" val="20002"/>
                    </a:ext>
                  </a:extLst>
                </a:gridCol>
                <a:gridCol w="2344700">
                  <a:extLst>
                    <a:ext uri="{9D8B030D-6E8A-4147-A177-3AD203B41FA5}">
                      <a16:colId xmlns:a16="http://schemas.microsoft.com/office/drawing/2014/main" val="20003"/>
                    </a:ext>
                  </a:extLst>
                </a:gridCol>
              </a:tblGrid>
              <a:tr h="428275">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Sr. No</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Name of paper</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Methodology</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800">
                          <a:latin typeface="Old Standard TT"/>
                          <a:ea typeface="Old Standard TT"/>
                          <a:cs typeface="Old Standard TT"/>
                          <a:sym typeface="Old Standard TT"/>
                        </a:rPr>
                        <a:t>Limitation</a:t>
                      </a:r>
                      <a:endParaRPr sz="1800">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677425">
                <a:tc>
                  <a:txBody>
                    <a:bodyPr/>
                    <a:lstStyle/>
                    <a:p>
                      <a:pPr marL="0" lvl="0" indent="0" algn="l" rtl="0">
                        <a:spcBef>
                          <a:spcPts val="0"/>
                        </a:spcBef>
                        <a:spcAft>
                          <a:spcPts val="0"/>
                        </a:spcAft>
                        <a:buNone/>
                      </a:pPr>
                      <a:r>
                        <a:rPr lang="en-GB"/>
                        <a:t>10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Search bias quantification : investing political bias in social media &amp; web search</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Novel generalizable search bias quantification framework measure the sources of bias in political searches on Twitter social media search where both input data &amp; ranking system contribute to the final output bias seen by the user &amp; also compare the relative bias for political queries on Twitter social media search &amp; Google web search.</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t>The main obstacle for expanding this set of queries included finding a set of queries that are not biased towards any party or candidate &amp; Twitter data collection limitations.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1"/>
                  </a:ext>
                </a:extLst>
              </a:tr>
              <a:tr h="1631250">
                <a:tc>
                  <a:txBody>
                    <a:bodyPr/>
                    <a:lstStyle/>
                    <a:p>
                      <a:pPr marL="0" lvl="0" indent="0" algn="l" rtl="0">
                        <a:spcBef>
                          <a:spcPts val="0"/>
                        </a:spcBef>
                        <a:spcAft>
                          <a:spcPts val="0"/>
                        </a:spcAft>
                        <a:buNone/>
                      </a:pPr>
                      <a:r>
                        <a:rPr lang="en-GB"/>
                        <a:t>11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solidFill>
                            <a:schemeClr val="dk1"/>
                          </a:solidFill>
                        </a:rPr>
                        <a:t>Classifying the Political Leaning of News Articles and Users from User Votes </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Clr>
                          <a:schemeClr val="dk1"/>
                        </a:buClr>
                        <a:buSzPts val="1100"/>
                        <a:buFont typeface="Arial"/>
                        <a:buNone/>
                      </a:pPr>
                      <a:r>
                        <a:rPr lang="en-GB">
                          <a:solidFill>
                            <a:schemeClr val="dk1"/>
                          </a:solidFill>
                        </a:rPr>
                        <a:t>Three semi-supervised learning methods that propagate classifications of political news articles and users as conservative or liberal, based on the assumption that liberal users will vote for liberal articles more often, and similarly for conservative users and articles.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solidFill>
                            <a:schemeClr val="dk1"/>
                          </a:solidFill>
                        </a:rPr>
                        <a:t>Lost accuracy with the addition of datasets such as friendship links &amp; HTML links where the correlation was lower &amp; require interactions between stories and users</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2"/>
                  </a:ext>
                </a:extLst>
              </a:tr>
              <a:tr h="1322350">
                <a:tc>
                  <a:txBody>
                    <a:bodyPr/>
                    <a:lstStyle/>
                    <a:p>
                      <a:pPr marL="0" lvl="0" indent="0" algn="l" rtl="0">
                        <a:spcBef>
                          <a:spcPts val="0"/>
                        </a:spcBef>
                        <a:spcAft>
                          <a:spcPts val="0"/>
                        </a:spcAft>
                        <a:buNone/>
                      </a:pPr>
                      <a:r>
                        <a:rPr lang="en-GB"/>
                        <a:t>12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solidFill>
                            <a:schemeClr val="dk1"/>
                          </a:solidFill>
                        </a:rPr>
                        <a:t>Predicting News Bias</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solidFill>
                            <a:schemeClr val="dk1"/>
                          </a:solidFill>
                        </a:rPr>
                        <a:t>Created a dataset, with the use of Twitter as a topic indexer, from ten agencies around five topics, include ten articles for each for a total of five hundred news stories &amp; then train the algorithm with the use of only eight agencies after which the two agencies left out in the training phase for validation.</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tc>
                  <a:txBody>
                    <a:bodyPr/>
                    <a:lstStyle/>
                    <a:p>
                      <a:pPr marL="0" lvl="0" indent="0" algn="l" rtl="0">
                        <a:spcBef>
                          <a:spcPts val="0"/>
                        </a:spcBef>
                        <a:spcAft>
                          <a:spcPts val="0"/>
                        </a:spcAft>
                        <a:buNone/>
                      </a:pPr>
                      <a:r>
                        <a:rPr lang="en-GB">
                          <a:solidFill>
                            <a:schemeClr val="dk1"/>
                          </a:solidFill>
                        </a:rPr>
                        <a:t>The algorithms used have not been thoroughly examined and questioned, due to which it need improvements.</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gradFill>
                      <a:gsLst>
                        <a:gs pos="0">
                          <a:srgbClr val="F5D0D0"/>
                        </a:gs>
                        <a:gs pos="100000">
                          <a:srgbClr val="D96868"/>
                        </a:gs>
                      </a:gsLst>
                      <a:lin ang="5400012" scaled="0"/>
                    </a:gra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2651</Words>
  <Application>Microsoft Office PowerPoint</Application>
  <PresentationFormat>On-screen Show (16:9)</PresentationFormat>
  <Paragraphs>188</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Nunito</vt:lpstr>
      <vt:lpstr>Arial</vt:lpstr>
      <vt:lpstr>Old Standard TT</vt:lpstr>
      <vt:lpstr>Paperback</vt:lpstr>
      <vt:lpstr>PowerPoint Presentation</vt:lpstr>
      <vt:lpstr>PROBLEM STATEMENT</vt:lpstr>
      <vt:lpstr>ABSTRACT</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SYSTEM</vt:lpstr>
      <vt:lpstr>METHODOLOGY</vt:lpstr>
      <vt:lpstr>                                      HOW RNN DETERMINES BIAS  </vt:lpstr>
      <vt:lpstr>SYSTEM DESIGN</vt:lpstr>
      <vt:lpstr>MODULE SPLIT-UP</vt:lpstr>
      <vt:lpstr>SOFTWARE TOOLS</vt:lpstr>
      <vt:lpstr>WORKING MODULE</vt:lpstr>
      <vt:lpstr>PowerPoint Presentation</vt:lpstr>
      <vt:lpstr> CODE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Arpita Dhote</cp:lastModifiedBy>
  <cp:revision>3</cp:revision>
  <dcterms:modified xsi:type="dcterms:W3CDTF">2021-01-31T19:39:31Z</dcterms:modified>
</cp:coreProperties>
</file>