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9" r:id="rId10"/>
    <p:sldId id="263" r:id="rId11"/>
    <p:sldId id="264" r:id="rId12"/>
    <p:sldId id="268" r:id="rId13"/>
    <p:sldId id="265" r:id="rId14"/>
    <p:sldId id="266" r:id="rId15"/>
    <p:sldId id="267" r:id="rId16"/>
    <p:sldId id="270" r:id="rId17"/>
    <p:sldId id="271" r:id="rId18"/>
    <p:sldId id="273" r:id="rId19"/>
    <p:sldId id="27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2013-3-27-Wednesday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构建自己的计算机语言（一）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设计自己的简易计算机器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522920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主讲人</a:t>
            </a:r>
            <a:r>
              <a:rPr lang="zh-CN" altLang="en-US" dirty="0" smtClean="0"/>
              <a:t>：</a:t>
            </a:r>
            <a:r>
              <a:rPr lang="zh-CN" altLang="en-US" smtClean="0"/>
              <a:t>丁伟、李炜</a:t>
            </a:r>
            <a:endParaRPr lang="en-US" altLang="zh-CN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2013-3-14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96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设计自己的程序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51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00    2012</a:t>
            </a:r>
          </a:p>
          <a:p>
            <a:r>
              <a:rPr lang="en-US" altLang="zh-CN" dirty="0"/>
              <a:t>01    4208</a:t>
            </a:r>
          </a:p>
          <a:p>
            <a:r>
              <a:rPr lang="en-US" altLang="zh-CN" dirty="0"/>
              <a:t>02    3014</a:t>
            </a:r>
          </a:p>
          <a:p>
            <a:r>
              <a:rPr lang="en-US" altLang="zh-CN" dirty="0"/>
              <a:t>03    2114</a:t>
            </a:r>
          </a:p>
          <a:p>
            <a:r>
              <a:rPr lang="en-US" altLang="zh-CN" dirty="0"/>
              <a:t>04    2012</a:t>
            </a:r>
          </a:p>
          <a:p>
            <a:r>
              <a:rPr lang="en-US" altLang="zh-CN" dirty="0"/>
              <a:t>05    3113</a:t>
            </a:r>
          </a:p>
          <a:p>
            <a:r>
              <a:rPr lang="en-US" altLang="zh-CN" dirty="0"/>
              <a:t>06    2112</a:t>
            </a:r>
          </a:p>
          <a:p>
            <a:r>
              <a:rPr lang="en-US" altLang="zh-CN" dirty="0"/>
              <a:t>07    4000</a:t>
            </a:r>
          </a:p>
          <a:p>
            <a:r>
              <a:rPr lang="en-US" altLang="zh-CN" dirty="0"/>
              <a:t>08    0000</a:t>
            </a:r>
          </a:p>
          <a:p>
            <a:r>
              <a:rPr lang="en-US" altLang="zh-CN" dirty="0"/>
              <a:t>09    2014</a:t>
            </a:r>
          </a:p>
          <a:p>
            <a:r>
              <a:rPr lang="en-US" altLang="zh-CN" dirty="0"/>
              <a:t>10    1114</a:t>
            </a:r>
          </a:p>
          <a:p>
            <a:r>
              <a:rPr lang="en-US" altLang="zh-CN" dirty="0"/>
              <a:t>11    4300</a:t>
            </a:r>
          </a:p>
          <a:p>
            <a:r>
              <a:rPr lang="en-US" altLang="zh-CN" dirty="0"/>
              <a:t>12    100</a:t>
            </a:r>
          </a:p>
          <a:p>
            <a:r>
              <a:rPr lang="en-US" altLang="zh-CN" dirty="0"/>
              <a:t>13    1</a:t>
            </a:r>
          </a:p>
          <a:p>
            <a:r>
              <a:rPr lang="en-US" altLang="zh-CN" dirty="0"/>
              <a:t>14    0000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53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204864"/>
            <a:ext cx="63817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190875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分析出来了吗？原来是计算了</a:t>
            </a:r>
            <a:r>
              <a:rPr lang="en-US" altLang="zh-CN" dirty="0"/>
              <a:t>1+2+3+...+100 </a:t>
            </a:r>
            <a:r>
              <a:rPr lang="zh-CN" altLang="en-US" dirty="0"/>
              <a:t>的和 </a:t>
            </a:r>
            <a:r>
              <a:rPr lang="en-US" altLang="zh-CN" dirty="0"/>
              <a:t>5050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20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它能够做什么？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11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776" y="706431"/>
            <a:ext cx="2314600" cy="588184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00  2036</a:t>
            </a:r>
          </a:p>
          <a:p>
            <a:r>
              <a:rPr lang="en-US" altLang="zh-CN" dirty="0"/>
              <a:t>01  2137</a:t>
            </a:r>
          </a:p>
          <a:p>
            <a:r>
              <a:rPr lang="en-US" altLang="zh-CN" dirty="0"/>
              <a:t>02  0000</a:t>
            </a:r>
          </a:p>
          <a:p>
            <a:r>
              <a:rPr lang="en-US" altLang="zh-CN" dirty="0"/>
              <a:t>03  2035</a:t>
            </a:r>
          </a:p>
          <a:p>
            <a:r>
              <a:rPr lang="en-US" altLang="zh-CN" dirty="0"/>
              <a:t>04  3137</a:t>
            </a:r>
          </a:p>
          <a:p>
            <a:r>
              <a:rPr lang="en-US" altLang="zh-CN" dirty="0"/>
              <a:t>05  4133</a:t>
            </a:r>
          </a:p>
          <a:p>
            <a:r>
              <a:rPr lang="en-US" altLang="zh-CN" dirty="0"/>
              <a:t>06  2037</a:t>
            </a:r>
          </a:p>
          <a:p>
            <a:r>
              <a:rPr lang="en-US" altLang="zh-CN" dirty="0"/>
              <a:t>07  3036</a:t>
            </a:r>
          </a:p>
          <a:p>
            <a:r>
              <a:rPr lang="en-US" altLang="zh-CN" dirty="0"/>
              <a:t>08  2137</a:t>
            </a:r>
          </a:p>
          <a:p>
            <a:r>
              <a:rPr lang="en-US" altLang="zh-CN" dirty="0"/>
              <a:t>09  3136</a:t>
            </a:r>
          </a:p>
          <a:p>
            <a:r>
              <a:rPr lang="en-US" altLang="zh-CN" dirty="0"/>
              <a:t>10  2138</a:t>
            </a:r>
          </a:p>
          <a:p>
            <a:r>
              <a:rPr lang="en-US" altLang="zh-CN" dirty="0"/>
              <a:t>11  0000</a:t>
            </a:r>
          </a:p>
          <a:p>
            <a:r>
              <a:rPr lang="en-US" altLang="zh-CN" dirty="0"/>
              <a:t>12  2038</a:t>
            </a:r>
          </a:p>
          <a:p>
            <a:r>
              <a:rPr lang="en-US" altLang="zh-CN" dirty="0"/>
              <a:t>13  3136</a:t>
            </a:r>
          </a:p>
          <a:p>
            <a:r>
              <a:rPr lang="en-US" altLang="zh-CN" dirty="0"/>
              <a:t>14  3136</a:t>
            </a:r>
          </a:p>
          <a:p>
            <a:r>
              <a:rPr lang="en-US" altLang="zh-CN" dirty="0"/>
              <a:t>15  4129</a:t>
            </a:r>
          </a:p>
          <a:p>
            <a:r>
              <a:rPr lang="en-US" altLang="zh-CN" dirty="0"/>
              <a:t>16  2037</a:t>
            </a:r>
          </a:p>
          <a:p>
            <a:r>
              <a:rPr lang="en-US" altLang="zh-CN" dirty="0"/>
              <a:t>17  3338</a:t>
            </a:r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6096" y="692696"/>
            <a:ext cx="19442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18  3238</a:t>
            </a:r>
          </a:p>
          <a:p>
            <a:r>
              <a:rPr lang="en-US" altLang="zh-CN" dirty="0"/>
              <a:t>19  3137</a:t>
            </a:r>
          </a:p>
          <a:p>
            <a:r>
              <a:rPr lang="en-US" altLang="zh-CN" dirty="0"/>
              <a:t>20  4222</a:t>
            </a:r>
          </a:p>
          <a:p>
            <a:r>
              <a:rPr lang="en-US" altLang="zh-CN" dirty="0"/>
              <a:t>21  4024</a:t>
            </a:r>
          </a:p>
          <a:p>
            <a:r>
              <a:rPr lang="en-US" altLang="zh-CN" dirty="0"/>
              <a:t>22  0000</a:t>
            </a:r>
          </a:p>
          <a:p>
            <a:r>
              <a:rPr lang="en-US" altLang="zh-CN" dirty="0"/>
              <a:t>23  4031</a:t>
            </a:r>
          </a:p>
          <a:p>
            <a:r>
              <a:rPr lang="en-US" altLang="zh-CN" dirty="0"/>
              <a:t>24  0000</a:t>
            </a:r>
          </a:p>
          <a:p>
            <a:r>
              <a:rPr lang="en-US" altLang="zh-CN" dirty="0"/>
              <a:t>25  2038</a:t>
            </a:r>
          </a:p>
          <a:p>
            <a:r>
              <a:rPr lang="en-US" altLang="zh-CN" dirty="0"/>
              <a:t>26  3136</a:t>
            </a:r>
          </a:p>
          <a:p>
            <a:r>
              <a:rPr lang="en-US" altLang="zh-CN" dirty="0"/>
              <a:t>27  2138</a:t>
            </a:r>
          </a:p>
          <a:p>
            <a:r>
              <a:rPr lang="en-US" altLang="zh-CN" dirty="0"/>
              <a:t>28  4011</a:t>
            </a:r>
          </a:p>
          <a:p>
            <a:r>
              <a:rPr lang="en-US" altLang="zh-CN" dirty="0"/>
              <a:t>29  0000</a:t>
            </a:r>
          </a:p>
          <a:p>
            <a:r>
              <a:rPr lang="en-US" altLang="zh-CN" dirty="0"/>
              <a:t>30  1137</a:t>
            </a:r>
          </a:p>
          <a:p>
            <a:r>
              <a:rPr lang="en-US" altLang="zh-CN" dirty="0"/>
              <a:t>31  0000</a:t>
            </a:r>
          </a:p>
          <a:p>
            <a:r>
              <a:rPr lang="en-US" altLang="zh-CN" dirty="0"/>
              <a:t>32  4002</a:t>
            </a:r>
          </a:p>
          <a:p>
            <a:r>
              <a:rPr lang="en-US" altLang="zh-CN" dirty="0"/>
              <a:t>33  0000</a:t>
            </a:r>
          </a:p>
          <a:p>
            <a:r>
              <a:rPr lang="en-US" altLang="zh-CN" dirty="0"/>
              <a:t>34  4300</a:t>
            </a:r>
          </a:p>
          <a:p>
            <a:r>
              <a:rPr lang="en-US" altLang="zh-CN" dirty="0"/>
              <a:t>35  99</a:t>
            </a:r>
          </a:p>
          <a:p>
            <a:r>
              <a:rPr lang="en-US" altLang="zh-CN" dirty="0"/>
              <a:t>36  1</a:t>
            </a:r>
          </a:p>
          <a:p>
            <a:r>
              <a:rPr lang="en-US" altLang="zh-CN" dirty="0"/>
              <a:t>37  0</a:t>
            </a:r>
          </a:p>
          <a:p>
            <a:r>
              <a:rPr lang="en-US" altLang="zh-CN" dirty="0"/>
              <a:t>38  0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24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63817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7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机器语言很简单</a:t>
            </a:r>
            <a:endParaRPr lang="en-US" altLang="zh-CN" dirty="0" smtClean="0"/>
          </a:p>
          <a:p>
            <a:r>
              <a:rPr lang="zh-CN" altLang="en-US" dirty="0" smtClean="0"/>
              <a:t>循环的底层实现</a:t>
            </a:r>
            <a:endParaRPr lang="en-US" altLang="zh-CN" dirty="0" smtClean="0"/>
          </a:p>
          <a:p>
            <a:r>
              <a:rPr lang="zh-CN" altLang="en-US" dirty="0" smtClean="0"/>
              <a:t>计算机及程序的本质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34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布置作业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尽自己所能用模拟器写出自认为满意的代码。</a:t>
            </a:r>
            <a:endParaRPr lang="en-US" altLang="zh-CN" dirty="0" smtClean="0"/>
          </a:p>
          <a:p>
            <a:r>
              <a:rPr lang="zh-CN" altLang="en-US" dirty="0" smtClean="0"/>
              <a:t>指出机器语言的优缺点。</a:t>
            </a:r>
            <a:endParaRPr lang="en-US" altLang="zh-CN" dirty="0" smtClean="0"/>
          </a:p>
          <a:p>
            <a:r>
              <a:rPr lang="zh-CN" altLang="en-US" dirty="0" smtClean="0"/>
              <a:t>考虑如何改进机器语言。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49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下次讲座内容介绍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构建自己的汇编语言。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7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讲座目的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了解编程本质</a:t>
            </a:r>
            <a:endParaRPr lang="en-US" altLang="zh-CN" dirty="0" smtClean="0"/>
          </a:p>
          <a:p>
            <a:r>
              <a:rPr lang="zh-CN" altLang="en-US" dirty="0" smtClean="0"/>
              <a:t>了解计算机本质</a:t>
            </a:r>
            <a:endParaRPr lang="en-US" altLang="zh-CN" dirty="0" smtClean="0"/>
          </a:p>
          <a:p>
            <a:r>
              <a:rPr lang="zh-CN" altLang="en-US" dirty="0"/>
              <a:t>激发大家兴趣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83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预期达到效果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了解循环的本质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运作方式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了解机器码本质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了解机器码的能力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了解机器码的缺陷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期待下一次讲座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设计自己的虚拟计算机</a:t>
            </a:r>
            <a:endParaRPr lang="en-US" altLang="zh-CN" dirty="0" smtClean="0"/>
          </a:p>
          <a:p>
            <a:r>
              <a:rPr lang="zh-CN" altLang="en-US" dirty="0" smtClean="0"/>
              <a:t>用命令去控制它</a:t>
            </a:r>
            <a:endParaRPr lang="en-US" altLang="zh-CN" dirty="0" smtClean="0"/>
          </a:p>
          <a:p>
            <a:r>
              <a:rPr lang="zh-CN" altLang="en-US" dirty="0" smtClean="0"/>
              <a:t>复杂一些的例子</a:t>
            </a:r>
            <a:endParaRPr lang="en-US" altLang="zh-CN" dirty="0" smtClean="0"/>
          </a:p>
          <a:p>
            <a:r>
              <a:rPr lang="zh-CN" altLang="en-US" dirty="0" smtClean="0"/>
              <a:t>更复杂一些的例子</a:t>
            </a:r>
            <a:endParaRPr lang="en-US" altLang="zh-CN" dirty="0" smtClean="0"/>
          </a:p>
          <a:p>
            <a:r>
              <a:rPr lang="zh-CN" altLang="en-US" dirty="0" smtClean="0"/>
              <a:t>最终它能做什么？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18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Simpletron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出处：</a:t>
            </a:r>
            <a:r>
              <a:rPr lang="en-US" altLang="zh-CN" dirty="0"/>
              <a:t>DEITEL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《</a:t>
            </a:r>
            <a:r>
              <a:rPr lang="en-US" altLang="zh-CN" dirty="0"/>
              <a:t>c HOW TO PROGRAM 4th edition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计算机描述：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/>
              <a:t>具有</a:t>
            </a:r>
            <a:r>
              <a:rPr lang="en-US" altLang="zh-CN" dirty="0"/>
              <a:t>100</a:t>
            </a:r>
            <a:r>
              <a:rPr lang="zh-CN" altLang="en-US" dirty="0"/>
              <a:t>个内存，一个累加寄存器用于运算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一</a:t>
            </a:r>
            <a:r>
              <a:rPr lang="zh-CN" altLang="en-US" dirty="0"/>
              <a:t>个指令指针，一个</a:t>
            </a:r>
            <a:r>
              <a:rPr lang="zh-CN" altLang="en-US" dirty="0" smtClean="0"/>
              <a:t>指令寄存器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内存</a:t>
            </a:r>
            <a:r>
              <a:rPr lang="zh-CN" altLang="en-US" dirty="0"/>
              <a:t>和代码放置于相同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机器</a:t>
            </a:r>
            <a:r>
              <a:rPr lang="zh-CN" altLang="en-US" dirty="0"/>
              <a:t>操作码格式为 </a:t>
            </a:r>
            <a:r>
              <a:rPr lang="en-US" altLang="zh-CN" dirty="0" err="1"/>
              <a:t>aann</a:t>
            </a:r>
            <a:r>
              <a:rPr lang="en-US" altLang="zh-CN" dirty="0"/>
              <a:t> </a:t>
            </a:r>
            <a:r>
              <a:rPr lang="zh-CN" altLang="en-US" dirty="0"/>
              <a:t>四位</a:t>
            </a:r>
            <a:r>
              <a:rPr lang="zh-CN" altLang="en-US" dirty="0" smtClean="0"/>
              <a:t>数字前</a:t>
            </a:r>
            <a:r>
              <a:rPr lang="zh-CN" altLang="en-US" dirty="0"/>
              <a:t>两位为操作码，后两位数为地址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624078" indent="-514350">
              <a:buFont typeface="+mj-lt"/>
              <a:buAutoNum type="arabicPeriod"/>
            </a:pPr>
            <a:r>
              <a:rPr lang="zh-CN" altLang="en-US" dirty="0" smtClean="0"/>
              <a:t>机器</a:t>
            </a:r>
            <a:r>
              <a:rPr lang="zh-CN" altLang="en-US" dirty="0"/>
              <a:t>从内存</a:t>
            </a:r>
            <a:r>
              <a:rPr lang="en-US" altLang="zh-CN" dirty="0"/>
              <a:t>00</a:t>
            </a:r>
            <a:r>
              <a:rPr lang="zh-CN" altLang="en-US" dirty="0"/>
              <a:t>处开始执行。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08720"/>
            <a:ext cx="18764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71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指令手册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READ</a:t>
            </a:r>
            <a:r>
              <a:rPr lang="zh-CN" altLang="en-US" dirty="0"/>
              <a:t>   </a:t>
            </a:r>
            <a:r>
              <a:rPr lang="en-US" altLang="zh-CN" dirty="0"/>
              <a:t>10  </a:t>
            </a:r>
            <a:r>
              <a:rPr lang="zh-CN" altLang="en-US" dirty="0"/>
              <a:t>从终端读入一个数据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WRITE</a:t>
            </a:r>
            <a:r>
              <a:rPr lang="zh-CN" altLang="en-US" dirty="0"/>
              <a:t>  </a:t>
            </a:r>
            <a:r>
              <a:rPr lang="en-US" altLang="zh-CN" dirty="0"/>
              <a:t>11   </a:t>
            </a:r>
            <a:r>
              <a:rPr lang="zh-CN" altLang="en-US" dirty="0"/>
              <a:t>写数据到终端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LOAD</a:t>
            </a:r>
            <a:r>
              <a:rPr lang="zh-CN" altLang="en-US" dirty="0"/>
              <a:t>    </a:t>
            </a:r>
            <a:r>
              <a:rPr lang="en-US" altLang="zh-CN" dirty="0"/>
              <a:t>20  </a:t>
            </a:r>
            <a:r>
              <a:rPr lang="zh-CN" altLang="en-US" dirty="0"/>
              <a:t>从内存装载数据到寄存器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STORE</a:t>
            </a:r>
            <a:r>
              <a:rPr lang="zh-CN" altLang="en-US" dirty="0"/>
              <a:t>  </a:t>
            </a:r>
            <a:r>
              <a:rPr lang="en-US" altLang="zh-CN" dirty="0"/>
              <a:t>21   </a:t>
            </a:r>
            <a:r>
              <a:rPr lang="zh-CN" altLang="en-US" dirty="0"/>
              <a:t>保存寄存器数据到内存</a:t>
            </a:r>
          </a:p>
          <a:p>
            <a:r>
              <a:rPr lang="en-US" altLang="zh-CN" b="1" dirty="0"/>
              <a:t>ADD</a:t>
            </a:r>
            <a:r>
              <a:rPr lang="zh-CN" altLang="en-US" dirty="0"/>
              <a:t>        </a:t>
            </a:r>
            <a:r>
              <a:rPr lang="en-US" altLang="zh-CN" dirty="0"/>
              <a:t>30 </a:t>
            </a:r>
            <a:r>
              <a:rPr lang="zh-CN" altLang="en-US" dirty="0"/>
              <a:t>加，寄存器数据加内存数据，存放于寄存器</a:t>
            </a:r>
          </a:p>
          <a:p>
            <a:r>
              <a:rPr lang="en-US" altLang="zh-CN" b="1" dirty="0"/>
              <a:t>SUB</a:t>
            </a:r>
            <a:r>
              <a:rPr lang="zh-CN" altLang="en-US" dirty="0"/>
              <a:t>        </a:t>
            </a:r>
            <a:r>
              <a:rPr lang="en-US" altLang="zh-CN" dirty="0"/>
              <a:t>31  </a:t>
            </a:r>
            <a:r>
              <a:rPr lang="zh-CN" altLang="en-US" dirty="0"/>
              <a:t>减，同上</a:t>
            </a:r>
          </a:p>
          <a:p>
            <a:r>
              <a:rPr lang="en-US" altLang="zh-CN" b="1" dirty="0"/>
              <a:t>MUL       </a:t>
            </a:r>
            <a:r>
              <a:rPr lang="en-US" altLang="zh-CN" dirty="0"/>
              <a:t> 32 </a:t>
            </a:r>
            <a:r>
              <a:rPr lang="en-US" altLang="zh-CN" b="1" dirty="0"/>
              <a:t> </a:t>
            </a:r>
            <a:r>
              <a:rPr lang="zh-CN" altLang="en-US" dirty="0"/>
              <a:t>乘，同上</a:t>
            </a:r>
          </a:p>
          <a:p>
            <a:r>
              <a:rPr lang="en-US" altLang="zh-CN" b="1" dirty="0"/>
              <a:t>DIV</a:t>
            </a:r>
            <a:r>
              <a:rPr lang="en-US" altLang="zh-CN" dirty="0"/>
              <a:t>           33   </a:t>
            </a:r>
            <a:r>
              <a:rPr lang="zh-CN" altLang="en-US" dirty="0"/>
              <a:t>除，同上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JMP</a:t>
            </a:r>
            <a:r>
              <a:rPr lang="en-US" altLang="zh-CN" dirty="0"/>
              <a:t>        40   </a:t>
            </a:r>
            <a:r>
              <a:rPr lang="zh-CN" altLang="en-US" dirty="0"/>
              <a:t>无条件跳转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JMPN </a:t>
            </a:r>
            <a:r>
              <a:rPr lang="en-US" altLang="zh-CN" dirty="0"/>
              <a:t>      41  </a:t>
            </a:r>
            <a:r>
              <a:rPr lang="zh-CN" altLang="en-US" dirty="0"/>
              <a:t>寄存器小于</a:t>
            </a:r>
            <a:r>
              <a:rPr lang="en-US" altLang="zh-CN" dirty="0"/>
              <a:t>0</a:t>
            </a:r>
            <a:r>
              <a:rPr lang="zh-CN" altLang="en-US" dirty="0"/>
              <a:t>就跳转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JMPZ</a:t>
            </a:r>
            <a:r>
              <a:rPr lang="en-US" altLang="zh-CN" dirty="0"/>
              <a:t>       42  </a:t>
            </a:r>
            <a:r>
              <a:rPr lang="zh-CN" altLang="en-US" dirty="0"/>
              <a:t>寄存器等于</a:t>
            </a:r>
            <a:r>
              <a:rPr lang="en-US" altLang="zh-CN" dirty="0"/>
              <a:t>0</a:t>
            </a:r>
            <a:r>
              <a:rPr lang="zh-CN" altLang="en-US" dirty="0"/>
              <a:t>就跳转</a:t>
            </a:r>
          </a:p>
          <a:p>
            <a:r>
              <a:rPr lang="en-US" altLang="zh-CN" b="1" dirty="0"/>
              <a:t>HALT</a:t>
            </a:r>
            <a:r>
              <a:rPr lang="en-US" altLang="zh-CN" dirty="0"/>
              <a:t>        43  </a:t>
            </a:r>
            <a:r>
              <a:rPr lang="zh-CN" altLang="en-US" dirty="0"/>
              <a:t>停机</a:t>
            </a:r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22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6"/>
            <a:ext cx="2890664" cy="36332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00   1007</a:t>
            </a:r>
          </a:p>
          <a:p>
            <a:r>
              <a:rPr lang="en-US" altLang="zh-CN" dirty="0"/>
              <a:t>01   1008</a:t>
            </a:r>
          </a:p>
          <a:p>
            <a:r>
              <a:rPr lang="en-US" altLang="zh-CN" dirty="0"/>
              <a:t>02   2007</a:t>
            </a:r>
          </a:p>
          <a:p>
            <a:r>
              <a:rPr lang="en-US" altLang="zh-CN" dirty="0"/>
              <a:t>03   3008</a:t>
            </a:r>
          </a:p>
          <a:p>
            <a:r>
              <a:rPr lang="en-US" altLang="zh-CN" dirty="0"/>
              <a:t>04   2109</a:t>
            </a:r>
          </a:p>
          <a:p>
            <a:r>
              <a:rPr lang="en-US" altLang="zh-CN" dirty="0"/>
              <a:t>05   1109</a:t>
            </a:r>
          </a:p>
          <a:p>
            <a:r>
              <a:rPr lang="en-US" altLang="zh-CN" dirty="0"/>
              <a:t>06   4300</a:t>
            </a:r>
          </a:p>
          <a:p>
            <a:r>
              <a:rPr lang="en-US" altLang="zh-CN" dirty="0"/>
              <a:t>07   0000</a:t>
            </a:r>
          </a:p>
          <a:p>
            <a:r>
              <a:rPr lang="en-US" altLang="zh-CN" dirty="0"/>
              <a:t>08   0000</a:t>
            </a:r>
          </a:p>
          <a:p>
            <a:r>
              <a:rPr lang="en-US" altLang="zh-CN" dirty="0"/>
              <a:t>09   0000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49289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Simpletron</a:t>
            </a:r>
            <a:r>
              <a:rPr lang="zh-CN" altLang="en-US" dirty="0" smtClean="0"/>
              <a:t>执行左侧代码，</a:t>
            </a:r>
            <a:endParaRPr lang="en-US" altLang="zh-CN" dirty="0" smtClean="0"/>
          </a:p>
          <a:p>
            <a:r>
              <a:rPr lang="zh-CN" altLang="en-US" dirty="0" smtClean="0"/>
              <a:t>能够实现什么功能？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40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计算机模拟器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63817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0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27784" y="764704"/>
            <a:ext cx="65162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第一句</a:t>
            </a:r>
            <a:r>
              <a:rPr lang="en-US" altLang="zh-CN" dirty="0"/>
              <a:t>1007</a:t>
            </a:r>
            <a:r>
              <a:rPr lang="zh-CN" altLang="en-US" dirty="0"/>
              <a:t>，可以知道操作码为</a:t>
            </a:r>
            <a:r>
              <a:rPr lang="en-US" altLang="zh-CN" dirty="0"/>
              <a:t>10</a:t>
            </a:r>
            <a:r>
              <a:rPr lang="zh-CN" altLang="en-US" dirty="0"/>
              <a:t>，地址为</a:t>
            </a:r>
            <a:r>
              <a:rPr lang="en-US" altLang="zh-CN" dirty="0"/>
              <a:t>07</a:t>
            </a:r>
            <a:r>
              <a:rPr lang="zh-CN" altLang="en-US" dirty="0"/>
              <a:t>，根据语法规定可知计算机遇到这一句就会从键盘读入一个数据，存放到</a:t>
            </a:r>
            <a:r>
              <a:rPr lang="en-US" altLang="zh-CN" dirty="0"/>
              <a:t>07</a:t>
            </a:r>
            <a:r>
              <a:rPr lang="zh-CN" altLang="en-US" dirty="0"/>
              <a:t>的内存地址中。</a:t>
            </a:r>
            <a:br>
              <a:rPr lang="zh-CN" altLang="en-US" dirty="0"/>
            </a:br>
            <a:r>
              <a:rPr lang="zh-CN" altLang="en-US" dirty="0"/>
              <a:t>同理可以分析下面几句</a:t>
            </a:r>
            <a:r>
              <a:rPr lang="zh-CN" altLang="en-US" dirty="0" smtClean="0"/>
              <a:t>，分析</a:t>
            </a:r>
            <a:r>
              <a:rPr lang="zh-CN" altLang="en-US" dirty="0"/>
              <a:t>完成后发现上述程序实际上是从键盘读入两个数据，然后相加，再显示出来。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63817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96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</TotalTime>
  <Words>306</Words>
  <Application>Microsoft Office PowerPoint</Application>
  <PresentationFormat>全屏显示(4:3)</PresentationFormat>
  <Paragraphs>133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都市</vt:lpstr>
      <vt:lpstr>构建自己的计算机语言（一）</vt:lpstr>
      <vt:lpstr>讲座目的</vt:lpstr>
      <vt:lpstr>预期达到效果</vt:lpstr>
      <vt:lpstr>主要内容安排</vt:lpstr>
      <vt:lpstr>Simpletron 计算机</vt:lpstr>
      <vt:lpstr>指令手册</vt:lpstr>
      <vt:lpstr>例子1</vt:lpstr>
      <vt:lpstr>计算机模拟器</vt:lpstr>
      <vt:lpstr>运行结果</vt:lpstr>
      <vt:lpstr>设计自己的程序</vt:lpstr>
      <vt:lpstr>例子2</vt:lpstr>
      <vt:lpstr>运行结果</vt:lpstr>
      <vt:lpstr>它能够做什么？</vt:lpstr>
      <vt:lpstr>例子3</vt:lpstr>
      <vt:lpstr>运行结果</vt:lpstr>
      <vt:lpstr>总结</vt:lpstr>
      <vt:lpstr>布置作业</vt:lpstr>
      <vt:lpstr>下次讲座内容介绍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构建自己的计算机语言（一）</dc:title>
  <dc:creator>T S</dc:creator>
  <cp:lastModifiedBy>liwei</cp:lastModifiedBy>
  <cp:revision>46</cp:revision>
  <dcterms:created xsi:type="dcterms:W3CDTF">2013-03-14T09:32:41Z</dcterms:created>
  <dcterms:modified xsi:type="dcterms:W3CDTF">2013-03-27T02:12:59Z</dcterms:modified>
</cp:coreProperties>
</file>