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82" r:id="rId18"/>
    <p:sldId id="278" r:id="rId19"/>
    <p:sldId id="279" r:id="rId20"/>
    <p:sldId id="280" r:id="rId21"/>
    <p:sldId id="281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3" r:id="rId31"/>
    <p:sldId id="259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260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1" r:id="rId50"/>
    <p:sldId id="310" r:id="rId51"/>
    <p:sldId id="312" r:id="rId52"/>
    <p:sldId id="261" r:id="rId53"/>
    <p:sldId id="313" r:id="rId54"/>
    <p:sldId id="314" r:id="rId55"/>
    <p:sldId id="315" r:id="rId56"/>
    <p:sldId id="317" r:id="rId57"/>
    <p:sldId id="316" r:id="rId58"/>
    <p:sldId id="318" r:id="rId59"/>
    <p:sldId id="319" r:id="rId60"/>
    <p:sldId id="322" r:id="rId61"/>
    <p:sldId id="262" r:id="rId62"/>
    <p:sldId id="323" r:id="rId63"/>
    <p:sldId id="263" r:id="rId64"/>
    <p:sldId id="264" r:id="rId6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E0C05E9-5DD3-41D4-9ACB-1BE0A89FDA9B}">
          <p14:sldIdLst>
            <p14:sldId id="256"/>
            <p14:sldId id="257"/>
            <p14:sldId id="258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82"/>
            <p14:sldId id="278"/>
            <p14:sldId id="279"/>
            <p14:sldId id="280"/>
            <p14:sldId id="281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3"/>
            <p14:sldId id="259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260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1"/>
            <p14:sldId id="310"/>
            <p14:sldId id="312"/>
            <p14:sldId id="261"/>
            <p14:sldId id="313"/>
            <p14:sldId id="314"/>
            <p14:sldId id="315"/>
            <p14:sldId id="317"/>
            <p14:sldId id="316"/>
            <p14:sldId id="318"/>
            <p14:sldId id="319"/>
            <p14:sldId id="322"/>
            <p14:sldId id="262"/>
            <p14:sldId id="323"/>
            <p14:sldId id="263"/>
            <p14:sldId id="264"/>
          </p14:sldIdLst>
        </p14:section>
        <p14:section name="无标题节" id="{E1EE4866-26FE-4671-A8C6-728DB4F82E3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2013-3-21-Thursday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2013-3-21-Thursday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2013-3-21-Thursday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2013-3-21-Thursday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2013-3-21-Thursday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2013-3-21-Thursday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2013-3-21-Thursday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2013-3-21-Thursday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2013-3-21-Thursday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2013-3-21-Thursday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2013-3-21-Thursday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2013-3-21-Thursday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baike.baidu.com/view/1088.ht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440787.htm" TargetMode="External"/><Relationship Id="rId2" Type="http://schemas.openxmlformats.org/officeDocument/2006/relationships/hyperlink" Target="http://baike.baidu.com/view/76320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aike.baidu.com/view/18756.htm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n7china.com/html/16231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计算机高级基础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主讲人：李炜</a:t>
            </a:r>
            <a:endParaRPr lang="en-US" altLang="zh-CN" dirty="0" smtClean="0"/>
          </a:p>
          <a:p>
            <a:pPr algn="r"/>
            <a:r>
              <a:rPr lang="zh-CN" altLang="en-US" dirty="0" smtClean="0"/>
              <a:t>日期：</a:t>
            </a:r>
            <a:r>
              <a:rPr lang="en-US" altLang="zh-CN" dirty="0" smtClean="0"/>
              <a:t>2013-3-21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4070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ProgramData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6934016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7105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AppData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340768"/>
            <a:ext cx="5832648" cy="464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130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764703"/>
            <a:ext cx="5585073" cy="6070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614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Temp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518" y="620688"/>
            <a:ext cx="6868798" cy="623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55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后缀名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76872"/>
            <a:ext cx="8528309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722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显示后缀名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429000"/>
            <a:ext cx="8420030" cy="181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07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扩展名只是一个名字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 一</a:t>
            </a:r>
            <a:r>
              <a:rPr lang="zh-CN" altLang="en-US" dirty="0"/>
              <a:t>个文件可以有或没有扩展名。对于打开文件操作，没有扩展名的文件需要选择程序去打开它，有扩展名的文件会自动用设置好的程序（如有）去尝试打开（是“尝试打开”，而不是“打开”的原因参看下面的第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zh-CN" altLang="en-US" dirty="0" smtClean="0"/>
              <a:t>误区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r>
              <a:rPr lang="zh-CN" altLang="en-US" dirty="0"/>
              <a:t>文件扩展名表明了该文件是何种类型</a:t>
            </a:r>
            <a:r>
              <a:rPr lang="zh-CN" altLang="en-US" dirty="0" smtClean="0"/>
              <a:t>。文件</a:t>
            </a:r>
            <a:r>
              <a:rPr lang="zh-CN" altLang="en-US" dirty="0"/>
              <a:t>扩展名可以人为设定，扩展名为</a:t>
            </a:r>
            <a:r>
              <a:rPr lang="en-US" altLang="zh-CN" dirty="0"/>
              <a:t>TXT</a:t>
            </a:r>
            <a:r>
              <a:rPr lang="zh-CN" altLang="en-US" dirty="0"/>
              <a:t>的文件有可能是一张图片，同样，扩展名为</a:t>
            </a:r>
            <a:r>
              <a:rPr lang="en-US" altLang="zh-CN" dirty="0"/>
              <a:t>MP3</a:t>
            </a:r>
            <a:r>
              <a:rPr lang="zh-CN" altLang="en-US" dirty="0"/>
              <a:t>的文件，依然可能是一个视频。</a:t>
            </a:r>
          </a:p>
        </p:txBody>
      </p:sp>
    </p:spTree>
    <p:extLst>
      <p:ext uri="{BB962C8B-B14F-4D97-AF65-F5344CB8AC3E}">
        <p14:creationId xmlns:p14="http://schemas.microsoft.com/office/powerpoint/2010/main" val="1177797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常用扩展名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.Exe</a:t>
            </a:r>
          </a:p>
          <a:p>
            <a:r>
              <a:rPr lang="en-US" altLang="zh-CN" dirty="0" smtClean="0"/>
              <a:t>.Jpg</a:t>
            </a:r>
          </a:p>
          <a:p>
            <a:r>
              <a:rPr lang="en-US" altLang="zh-CN" dirty="0" smtClean="0"/>
              <a:t>.Mp3</a:t>
            </a:r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Avi</a:t>
            </a:r>
            <a:endParaRPr lang="en-US" altLang="zh-CN" dirty="0" smtClean="0"/>
          </a:p>
          <a:p>
            <a:r>
              <a:rPr lang="en-US" altLang="zh-CN" dirty="0" smtClean="0"/>
              <a:t>.Hex</a:t>
            </a:r>
          </a:p>
          <a:p>
            <a:r>
              <a:rPr lang="en-US" altLang="zh-CN" dirty="0" smtClean="0"/>
              <a:t>.C</a:t>
            </a:r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docx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ppt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07204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数据内容与扩展名无关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数据（任何存储在硬盘上的内容），与文件名无本质关系，文件名只是告诉大家如何找到硬盘上的该文件。</a:t>
            </a:r>
            <a:endParaRPr lang="en-US" altLang="zh-CN" dirty="0" smtClean="0"/>
          </a:p>
          <a:p>
            <a:r>
              <a:rPr lang="zh-CN" altLang="en-US" dirty="0" smtClean="0"/>
              <a:t>有些</a:t>
            </a:r>
            <a:r>
              <a:rPr lang="zh-CN" altLang="en-US" dirty="0"/>
              <a:t>病毒</a:t>
            </a:r>
            <a:r>
              <a:rPr lang="zh-CN" altLang="en-US" dirty="0" smtClean="0"/>
              <a:t>文件</a:t>
            </a:r>
            <a:r>
              <a:rPr lang="en-US" altLang="zh-CN" dirty="0"/>
              <a:t>(</a:t>
            </a:r>
            <a:r>
              <a:rPr lang="zh-CN" altLang="en-US" dirty="0"/>
              <a:t>可运行的，扩展名为</a:t>
            </a:r>
            <a:r>
              <a:rPr lang="en-US" altLang="zh-CN" dirty="0"/>
              <a:t>exe</a:t>
            </a:r>
            <a:r>
              <a:rPr lang="en-US" altLang="zh-CN" dirty="0" smtClean="0"/>
              <a:t>)</a:t>
            </a:r>
            <a:r>
              <a:rPr lang="zh-CN" altLang="en-US" dirty="0" smtClean="0"/>
              <a:t>取名为 </a:t>
            </a:r>
            <a:r>
              <a:rPr lang="en-US" altLang="zh-CN" dirty="0" smtClean="0"/>
              <a:t>hack.jpg.exe</a:t>
            </a:r>
            <a:r>
              <a:rPr lang="zh-CN" altLang="en-US" dirty="0"/>
              <a:t>，它的图标也是</a:t>
            </a:r>
            <a:r>
              <a:rPr lang="en-US" altLang="zh-CN" dirty="0"/>
              <a:t>jpg</a:t>
            </a:r>
            <a:r>
              <a:rPr lang="zh-CN" altLang="en-US" dirty="0"/>
              <a:t>图片的图标，如果你选择了隐藏文件扩展名，那显示为</a:t>
            </a:r>
            <a:r>
              <a:rPr lang="en-US" altLang="zh-CN" dirty="0"/>
              <a:t>hack.jpg</a:t>
            </a:r>
            <a:r>
              <a:rPr lang="zh-CN" altLang="en-US" dirty="0"/>
              <a:t>，且图标是图片的，那你就很容易上当，双击它的话，就是运行了一个木马程序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739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快捷启动方式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654" y="836712"/>
            <a:ext cx="4980839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73016"/>
            <a:ext cx="5256584" cy="2659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09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r>
              <a:rPr lang="en-US" altLang="zh-CN" dirty="0" smtClean="0"/>
              <a:t>Office </a:t>
            </a:r>
            <a:r>
              <a:rPr lang="zh-CN" altLang="en-US" dirty="0" smtClean="0"/>
              <a:t>软件基础</a:t>
            </a:r>
            <a:endParaRPr lang="en-US" altLang="zh-CN" dirty="0" smtClean="0"/>
          </a:p>
          <a:p>
            <a:r>
              <a:rPr lang="zh-CN" altLang="en-US" dirty="0" smtClean="0"/>
              <a:t>系统安装基础*</a:t>
            </a:r>
            <a:endParaRPr lang="en-US" altLang="zh-CN" dirty="0" smtClean="0"/>
          </a:p>
          <a:p>
            <a:r>
              <a:rPr lang="en-US" altLang="zh-CN" dirty="0"/>
              <a:t>C</a:t>
            </a:r>
            <a:r>
              <a:rPr lang="zh-CN" altLang="en-US" dirty="0"/>
              <a:t>语言基础</a:t>
            </a:r>
            <a:endParaRPr lang="en-US" altLang="zh-CN" dirty="0"/>
          </a:p>
          <a:p>
            <a:r>
              <a:rPr lang="en-US" altLang="zh-CN" dirty="0" smtClean="0"/>
              <a:t>GUI</a:t>
            </a:r>
            <a:r>
              <a:rPr lang="zh-CN" altLang="en-US" dirty="0" smtClean="0"/>
              <a:t>编程基础*</a:t>
            </a:r>
            <a:endParaRPr lang="en-US" altLang="zh-CN" dirty="0" smtClean="0"/>
          </a:p>
          <a:p>
            <a:r>
              <a:rPr lang="zh-CN" altLang="en-US" dirty="0" smtClean="0"/>
              <a:t>软件打包基础</a:t>
            </a:r>
            <a:endParaRPr lang="en-US" altLang="zh-CN" dirty="0" smtClean="0"/>
          </a:p>
          <a:p>
            <a:r>
              <a:rPr lang="zh-CN" altLang="en-US" dirty="0" smtClean="0"/>
              <a:t>系统安全基础*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64088" y="1628800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</a:t>
            </a:r>
            <a:r>
              <a:rPr lang="zh-CN" altLang="en-US" dirty="0" smtClean="0"/>
              <a:t>次讲座目的：</a:t>
            </a:r>
            <a:endParaRPr lang="en-US" altLang="zh-CN" dirty="0" smtClean="0"/>
          </a:p>
          <a:p>
            <a:r>
              <a:rPr lang="zh-CN" altLang="en-US" dirty="0" smtClean="0"/>
              <a:t>了解计算机全貌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了解计算机各种背后的东西。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9924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can run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2674640" cy="4325112"/>
          </a:xfrm>
        </p:spPr>
        <p:txBody>
          <a:bodyPr/>
          <a:lstStyle/>
          <a:p>
            <a:r>
              <a:rPr lang="zh-CN" altLang="en-US" dirty="0" smtClean="0"/>
              <a:t>能够找到的</a:t>
            </a:r>
            <a:r>
              <a:rPr lang="zh-CN" altLang="en-US" dirty="0"/>
              <a:t>可</a:t>
            </a:r>
            <a:r>
              <a:rPr lang="zh-CN" altLang="en-US" dirty="0" smtClean="0"/>
              <a:t>执行文件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066799"/>
            <a:ext cx="5206925" cy="5602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671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注册表*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789040"/>
            <a:ext cx="8229600" cy="278549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注册表是</a:t>
            </a:r>
            <a:r>
              <a:rPr lang="en-US" altLang="zh-CN" dirty="0"/>
              <a:t>windows</a:t>
            </a:r>
            <a:r>
              <a:rPr lang="zh-CN" altLang="en-US" dirty="0"/>
              <a:t>操作系统中的一个核心</a:t>
            </a:r>
            <a:r>
              <a:rPr lang="zh-CN" altLang="en-US" u="sng" dirty="0">
                <a:hlinkClick r:id="rId2"/>
              </a:rPr>
              <a:t>数据库</a:t>
            </a:r>
            <a:r>
              <a:rPr lang="zh-CN" altLang="en-US" dirty="0"/>
              <a:t>，其中存放着各种参数，直接控制着</a:t>
            </a:r>
            <a:r>
              <a:rPr lang="en-US" altLang="zh-CN" dirty="0"/>
              <a:t>windows</a:t>
            </a:r>
            <a:r>
              <a:rPr lang="zh-CN" altLang="en-US" dirty="0"/>
              <a:t>的启动、硬件驱动程序的装载以及一些</a:t>
            </a:r>
            <a:r>
              <a:rPr lang="en-US" altLang="zh-CN" dirty="0"/>
              <a:t>windows</a:t>
            </a:r>
            <a:r>
              <a:rPr lang="zh-CN" altLang="en-US" dirty="0"/>
              <a:t>应用程序的运行，从而在整个系统中起着核心作用。这些作用包括了软、硬件的相关配置和状态信息，比如注册表中保存有应用程序和资源管理器外壳的初始条件、首选项和卸载数据等，联网计算机的整个系统的设置和各种许可，文件扩展名与应用程序的关联，硬件部件的描述、状态和属性，性能记录和其他底层的系统状态信息，以及其他数据等。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692696"/>
            <a:ext cx="5970632" cy="3021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87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86012"/>
            <a:ext cx="5627207" cy="36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245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8440045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04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批处理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zh-CN" altLang="en-US" dirty="0"/>
              <a:t>批处理是一种简化的</a:t>
            </a:r>
            <a:r>
              <a:rPr lang="zh-CN" altLang="en-US" u="sng" dirty="0">
                <a:hlinkClick r:id="rId2"/>
              </a:rPr>
              <a:t>脚本语言</a:t>
            </a:r>
            <a:r>
              <a:rPr lang="zh-CN" altLang="en-US" dirty="0"/>
              <a:t>，也称作宏。它应用于</a:t>
            </a:r>
            <a:r>
              <a:rPr lang="en-US" altLang="zh-CN" dirty="0"/>
              <a:t>DOS</a:t>
            </a:r>
            <a:r>
              <a:rPr lang="zh-CN" altLang="en-US" dirty="0"/>
              <a:t>和</a:t>
            </a:r>
            <a:r>
              <a:rPr lang="en-US" altLang="zh-CN" dirty="0"/>
              <a:t>Windows</a:t>
            </a:r>
            <a:r>
              <a:rPr lang="zh-CN" altLang="en-US" dirty="0"/>
              <a:t>系统中</a:t>
            </a:r>
            <a:r>
              <a:rPr lang="zh-CN" altLang="en-US" dirty="0" smtClean="0"/>
              <a:t>，类似于</a:t>
            </a:r>
            <a:r>
              <a:rPr lang="en-US" altLang="zh-CN" dirty="0"/>
              <a:t>Unix</a:t>
            </a:r>
            <a:r>
              <a:rPr lang="zh-CN" altLang="en-US" dirty="0"/>
              <a:t>中的</a:t>
            </a:r>
            <a:r>
              <a:rPr lang="en-US" altLang="zh-CN" u="sng" dirty="0">
                <a:hlinkClick r:id="rId3"/>
              </a:rPr>
              <a:t>Shell</a:t>
            </a:r>
            <a:r>
              <a:rPr lang="zh-CN" altLang="en-US" u="sng" dirty="0">
                <a:hlinkClick r:id="rId3"/>
              </a:rPr>
              <a:t>脚本</a:t>
            </a:r>
            <a:r>
              <a:rPr lang="zh-CN" altLang="en-US" dirty="0"/>
              <a:t>。批处理文件具有</a:t>
            </a:r>
            <a:r>
              <a:rPr lang="en-US" altLang="zh-CN" dirty="0"/>
              <a:t>.</a:t>
            </a:r>
            <a:r>
              <a:rPr lang="en-US" altLang="zh-CN" u="sng" dirty="0">
                <a:hlinkClick r:id="rId4"/>
              </a:rPr>
              <a:t>bat</a:t>
            </a:r>
            <a:r>
              <a:rPr lang="zh-CN" altLang="en-US" dirty="0"/>
              <a:t>或者</a:t>
            </a:r>
            <a:r>
              <a:rPr lang="en-US" altLang="zh-CN" dirty="0"/>
              <a:t>.</a:t>
            </a:r>
            <a:r>
              <a:rPr lang="en-US" altLang="zh-CN" dirty="0" err="1"/>
              <a:t>cmd</a:t>
            </a:r>
            <a:r>
              <a:rPr lang="zh-CN" altLang="en-US" dirty="0"/>
              <a:t>的</a:t>
            </a:r>
            <a:r>
              <a:rPr lang="zh-CN" altLang="en-US" dirty="0" smtClean="0"/>
              <a:t>扩展名</a:t>
            </a:r>
            <a:r>
              <a:rPr lang="zh-CN" altLang="en-US" dirty="0"/>
              <a:t>，其最简单的例子，是逐行书写在命令行中会用到的各种命令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atinLnBrk="1"/>
            <a:r>
              <a:rPr lang="zh-CN" altLang="en-US" dirty="0" smtClean="0"/>
              <a:t>更</a:t>
            </a:r>
            <a:r>
              <a:rPr lang="zh-CN" altLang="en-US" dirty="0"/>
              <a:t>复杂的情况，需要使用</a:t>
            </a:r>
            <a:r>
              <a:rPr lang="en-US" altLang="zh-CN" dirty="0"/>
              <a:t>if</a:t>
            </a:r>
            <a:r>
              <a:rPr lang="zh-CN" altLang="en-US" dirty="0"/>
              <a:t>，</a:t>
            </a:r>
            <a:r>
              <a:rPr lang="en-US" altLang="zh-CN" dirty="0"/>
              <a:t>for</a:t>
            </a:r>
            <a:r>
              <a:rPr lang="zh-CN" altLang="en-US" dirty="0"/>
              <a:t>，</a:t>
            </a:r>
            <a:r>
              <a:rPr lang="en-US" altLang="zh-CN" dirty="0" err="1"/>
              <a:t>goto</a:t>
            </a:r>
            <a:r>
              <a:rPr lang="zh-CN" altLang="en-US" dirty="0"/>
              <a:t>等命令控制程序的运行过程，如同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Basic</a:t>
            </a:r>
            <a:r>
              <a:rPr lang="zh-CN" altLang="en-US" dirty="0"/>
              <a:t>等中高级语言一样。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2697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7579907" cy="4908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7365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复杂批处理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864"/>
            <a:ext cx="7617053" cy="4256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1451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620687"/>
            <a:ext cx="5237981" cy="5838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548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各种系统优化软件本质上就是修改一些注册表，删除一些临时文件。往往带来系统不稳定。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29000"/>
            <a:ext cx="6048672" cy="306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21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7677649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293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常见系统目录结构</a:t>
            </a:r>
            <a:endParaRPr lang="en-US" altLang="zh-CN" dirty="0" smtClean="0"/>
          </a:p>
          <a:p>
            <a:r>
              <a:rPr lang="zh-CN" altLang="en-US" dirty="0" smtClean="0"/>
              <a:t>文件后缀名</a:t>
            </a:r>
            <a:endParaRPr lang="en-US" altLang="zh-CN" dirty="0" smtClean="0"/>
          </a:p>
          <a:p>
            <a:r>
              <a:rPr lang="zh-CN" altLang="en-US" dirty="0" smtClean="0"/>
              <a:t>快捷启动方式</a:t>
            </a:r>
            <a:endParaRPr lang="en-US" altLang="zh-CN" dirty="0" smtClean="0"/>
          </a:p>
          <a:p>
            <a:r>
              <a:rPr lang="zh-CN" altLang="en-US" dirty="0" smtClean="0"/>
              <a:t>注册表</a:t>
            </a:r>
            <a:endParaRPr lang="en-US" altLang="zh-CN" dirty="0" smtClean="0"/>
          </a:p>
          <a:p>
            <a:r>
              <a:rPr lang="zh-CN" altLang="en-US" dirty="0" smtClean="0"/>
              <a:t>批处理</a:t>
            </a:r>
            <a:endParaRPr lang="en-US" altLang="zh-CN" dirty="0" smtClean="0"/>
          </a:p>
          <a:p>
            <a:r>
              <a:rPr lang="zh-CN" altLang="en-US" dirty="0" smtClean="0"/>
              <a:t>系统优化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00970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基础 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常见系统目录结构</a:t>
            </a:r>
            <a:endParaRPr lang="en-US" altLang="zh-CN" dirty="0" smtClean="0"/>
          </a:p>
          <a:p>
            <a:r>
              <a:rPr lang="zh-CN" altLang="en-US" dirty="0" smtClean="0"/>
              <a:t>文件后缀名</a:t>
            </a:r>
            <a:endParaRPr lang="en-US" altLang="zh-CN" dirty="0" smtClean="0"/>
          </a:p>
          <a:p>
            <a:r>
              <a:rPr lang="zh-CN" altLang="en-US" dirty="0" smtClean="0"/>
              <a:t>快捷启动方式</a:t>
            </a:r>
            <a:endParaRPr lang="en-US" altLang="zh-CN" dirty="0" smtClean="0"/>
          </a:p>
          <a:p>
            <a:r>
              <a:rPr lang="zh-CN" altLang="en-US" dirty="0" smtClean="0"/>
              <a:t>注册表</a:t>
            </a:r>
            <a:endParaRPr lang="en-US" altLang="zh-CN" dirty="0" smtClean="0"/>
          </a:p>
          <a:p>
            <a:r>
              <a:rPr lang="zh-CN" altLang="en-US" dirty="0" smtClean="0"/>
              <a:t>批处理</a:t>
            </a:r>
            <a:endParaRPr lang="en-US" altLang="zh-CN" dirty="0" smtClean="0"/>
          </a:p>
          <a:p>
            <a:r>
              <a:rPr lang="zh-CN" altLang="en-US" dirty="0" smtClean="0"/>
              <a:t>系统优化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以后遇到以上概念可以慢慢通过网络等资料了解。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01138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Office</a:t>
            </a:r>
            <a:r>
              <a:rPr lang="zh-CN" altLang="en-US" dirty="0" smtClean="0"/>
              <a:t>软件基础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Word</a:t>
            </a:r>
            <a:r>
              <a:rPr lang="zh-CN" altLang="en-US" dirty="0" smtClean="0"/>
              <a:t>常用技巧</a:t>
            </a:r>
            <a:endParaRPr lang="en-US" altLang="zh-CN" dirty="0" smtClean="0"/>
          </a:p>
          <a:p>
            <a:r>
              <a:rPr lang="en-US" altLang="zh-CN" dirty="0" smtClean="0"/>
              <a:t>Excel</a:t>
            </a:r>
            <a:r>
              <a:rPr lang="zh-CN" altLang="en-US" dirty="0" smtClean="0"/>
              <a:t>常用技巧</a:t>
            </a:r>
            <a:endParaRPr lang="en-US" altLang="zh-CN" dirty="0" smtClean="0"/>
          </a:p>
          <a:p>
            <a:r>
              <a:rPr lang="en-US" altLang="zh-CN" dirty="0" smtClean="0"/>
              <a:t>PowerPoint</a:t>
            </a:r>
            <a:r>
              <a:rPr lang="zh-CN" altLang="en-US" dirty="0" smtClean="0"/>
              <a:t>常用技巧</a:t>
            </a:r>
            <a:endParaRPr lang="en-US" altLang="zh-CN" dirty="0" smtClean="0"/>
          </a:p>
          <a:p>
            <a:r>
              <a:rPr lang="en-US" altLang="zh-CN" dirty="0" smtClean="0"/>
              <a:t>Visio</a:t>
            </a:r>
            <a:r>
              <a:rPr lang="zh-CN" altLang="en-US" dirty="0" smtClean="0"/>
              <a:t>常用技巧</a:t>
            </a:r>
            <a:endParaRPr lang="en-US" altLang="zh-CN" dirty="0" smtClean="0"/>
          </a:p>
          <a:p>
            <a:r>
              <a:rPr lang="en-US" altLang="zh-CN" dirty="0" smtClean="0"/>
              <a:t>VBA</a:t>
            </a:r>
            <a:r>
              <a:rPr lang="zh-CN" altLang="en-US" dirty="0" smtClean="0"/>
              <a:t>自动化*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304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747963"/>
            <a:ext cx="4314870" cy="2337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0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52736"/>
            <a:ext cx="5696471" cy="5441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945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20888"/>
            <a:ext cx="7491792" cy="39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663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980728"/>
            <a:ext cx="4977532" cy="5607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106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628800"/>
            <a:ext cx="5382146" cy="4032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08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7" y="1014413"/>
            <a:ext cx="4750842" cy="569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412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340768"/>
            <a:ext cx="4099520" cy="4932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最终目标</a:t>
            </a:r>
            <a:r>
              <a:rPr lang="en-US" altLang="zh-CN" dirty="0" smtClean="0"/>
              <a:t>VBA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VBA</a:t>
            </a:r>
            <a:r>
              <a:rPr lang="zh-CN" altLang="en-US" dirty="0" smtClean="0"/>
              <a:t>来实现办公自动化</a:t>
            </a:r>
            <a:endParaRPr lang="zh-CN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068960"/>
            <a:ext cx="4704218" cy="2768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303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显示所有文件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866" y="2852936"/>
            <a:ext cx="6217432" cy="3564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1459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系统安装基础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系统启动过程</a:t>
            </a:r>
            <a:endParaRPr lang="en-US" altLang="zh-CN" dirty="0" smtClean="0"/>
          </a:p>
          <a:p>
            <a:r>
              <a:rPr lang="en-US" altLang="zh-CN" dirty="0" smtClean="0"/>
              <a:t>BIOS</a:t>
            </a:r>
            <a:r>
              <a:rPr lang="zh-CN" altLang="en-US" dirty="0" smtClean="0"/>
              <a:t>基础及设置</a:t>
            </a:r>
            <a:endParaRPr lang="en-US" altLang="zh-CN" dirty="0" smtClean="0"/>
          </a:p>
          <a:p>
            <a:r>
              <a:rPr lang="zh-CN" altLang="en-US" dirty="0"/>
              <a:t>主</a:t>
            </a:r>
            <a:r>
              <a:rPr lang="zh-CN" altLang="en-US" dirty="0" smtClean="0"/>
              <a:t>分区和逻辑分区</a:t>
            </a:r>
            <a:endParaRPr lang="en-US" altLang="zh-CN" dirty="0" smtClean="0"/>
          </a:p>
          <a:p>
            <a:r>
              <a:rPr lang="zh-CN" altLang="en-US" dirty="0" smtClean="0"/>
              <a:t>制作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盘启动盘</a:t>
            </a:r>
            <a:endParaRPr lang="en-US" altLang="zh-CN" dirty="0" smtClean="0"/>
          </a:p>
          <a:p>
            <a:r>
              <a:rPr lang="zh-CN" altLang="en-US" dirty="0" smtClean="0"/>
              <a:t>从硬盘引导</a:t>
            </a:r>
            <a:endParaRPr lang="en-US" altLang="zh-CN" dirty="0" smtClean="0"/>
          </a:p>
          <a:p>
            <a:r>
              <a:rPr lang="en-US" altLang="zh-CN" dirty="0" smtClean="0"/>
              <a:t>64</a:t>
            </a:r>
            <a:r>
              <a:rPr lang="zh-CN" altLang="en-US" dirty="0"/>
              <a:t>位操作系统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2309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系统启动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www.win7china.com/html/16231.html</a:t>
            </a:r>
            <a:endParaRPr lang="en-US" altLang="zh-CN" dirty="0" smtClean="0"/>
          </a:p>
          <a:p>
            <a:r>
              <a:rPr lang="en-US" altLang="zh-CN" dirty="0"/>
              <a:t>Windows</a:t>
            </a:r>
            <a:r>
              <a:rPr lang="zh-CN" altLang="en-US" dirty="0"/>
              <a:t>的启动过程包括以下几个阶段：</a:t>
            </a:r>
          </a:p>
          <a:p>
            <a:r>
              <a:rPr lang="zh-CN" altLang="en-US" b="1" dirty="0"/>
              <a:t>启动自检阶段</a:t>
            </a:r>
            <a:endParaRPr lang="zh-CN" altLang="en-US" dirty="0"/>
          </a:p>
          <a:p>
            <a:r>
              <a:rPr lang="zh-CN" altLang="en-US" dirty="0"/>
              <a:t>这个阶段主要是读取 </a:t>
            </a:r>
            <a:r>
              <a:rPr lang="en-US" altLang="zh-CN" dirty="0"/>
              <a:t>BIOS </a:t>
            </a:r>
            <a:r>
              <a:rPr lang="zh-CN" altLang="en-US" dirty="0"/>
              <a:t>，然后内存，</a:t>
            </a:r>
            <a:r>
              <a:rPr lang="en-US" altLang="zh-CN" dirty="0"/>
              <a:t>CPU</a:t>
            </a:r>
            <a:r>
              <a:rPr lang="zh-CN" altLang="en-US" dirty="0"/>
              <a:t>，硬盘，键盘等设备进行自检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 smtClean="0"/>
              <a:t>初始化</a:t>
            </a:r>
            <a:r>
              <a:rPr lang="zh-CN" altLang="en-US" b="1" dirty="0"/>
              <a:t>启动阶段</a:t>
            </a:r>
            <a:endParaRPr lang="zh-CN" altLang="en-US" dirty="0"/>
          </a:p>
          <a:p>
            <a:r>
              <a:rPr lang="zh-CN" altLang="en-US" dirty="0"/>
              <a:t>这个阶段根据 </a:t>
            </a:r>
            <a:r>
              <a:rPr lang="en-US" altLang="zh-CN" dirty="0"/>
              <a:t>BIOS </a:t>
            </a:r>
            <a:r>
              <a:rPr lang="zh-CN" altLang="en-US" dirty="0"/>
              <a:t>指定的启动顺序，找到可以启动的优先启动设备，比如本地磁盘，</a:t>
            </a:r>
            <a:r>
              <a:rPr lang="en-US" altLang="zh-CN" dirty="0"/>
              <a:t>CD Driver </a:t>
            </a:r>
            <a:r>
              <a:rPr lang="zh-CN" altLang="en-US" dirty="0"/>
              <a:t>， </a:t>
            </a:r>
            <a:r>
              <a:rPr lang="en-US" altLang="zh-CN" dirty="0"/>
              <a:t>USB </a:t>
            </a:r>
            <a:r>
              <a:rPr lang="zh-CN" altLang="en-US" dirty="0"/>
              <a:t>设备等等，然后准备从这些设备启动系统。</a:t>
            </a:r>
          </a:p>
          <a:p>
            <a:r>
              <a:rPr lang="en-US" altLang="zh-CN" b="1" dirty="0" smtClean="0"/>
              <a:t>Boot </a:t>
            </a:r>
            <a:r>
              <a:rPr lang="zh-CN" altLang="en-US" b="1" dirty="0"/>
              <a:t>加载阶段</a:t>
            </a:r>
            <a:endParaRPr lang="zh-CN" altLang="en-US" dirty="0"/>
          </a:p>
          <a:p>
            <a:r>
              <a:rPr lang="en-US" altLang="zh-CN" dirty="0" err="1" smtClean="0"/>
              <a:t>xp</a:t>
            </a:r>
            <a:r>
              <a:rPr lang="zh-CN" altLang="en-US" dirty="0" smtClean="0"/>
              <a:t>读取 </a:t>
            </a:r>
            <a:r>
              <a:rPr lang="en-US" altLang="zh-CN" dirty="0"/>
              <a:t>boot.ini </a:t>
            </a:r>
            <a:r>
              <a:rPr lang="zh-CN" altLang="en-US" dirty="0"/>
              <a:t>文件</a:t>
            </a:r>
          </a:p>
          <a:p>
            <a:r>
              <a:rPr lang="en-US" altLang="zh-CN" dirty="0" smtClean="0"/>
              <a:t>Win7</a:t>
            </a:r>
            <a:r>
              <a:rPr lang="zh-CN" altLang="en-US" dirty="0" smtClean="0"/>
              <a:t>执行</a:t>
            </a:r>
            <a:r>
              <a:rPr lang="en-US" altLang="zh-CN" dirty="0" err="1" smtClean="0"/>
              <a:t>bcd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b="1" dirty="0"/>
              <a:t>检测和配置硬件阶段</a:t>
            </a:r>
            <a:endParaRPr lang="zh-CN" altLang="en-US" dirty="0"/>
          </a:p>
          <a:p>
            <a:r>
              <a:rPr lang="zh-CN" altLang="en-US" b="1" dirty="0"/>
              <a:t>内核加载阶段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64267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BIOS</a:t>
            </a:r>
            <a:r>
              <a:rPr lang="zh-CN" altLang="en-US" dirty="0"/>
              <a:t>是英文</a:t>
            </a:r>
            <a:r>
              <a:rPr lang="en-US" altLang="zh-CN" dirty="0"/>
              <a:t>"Basic Input Output System"</a:t>
            </a:r>
            <a:r>
              <a:rPr lang="zh-CN" altLang="en-US" dirty="0"/>
              <a:t>的缩略语，直译过来后中文名称就是</a:t>
            </a:r>
            <a:r>
              <a:rPr lang="en-US" altLang="zh-CN" dirty="0"/>
              <a:t>"</a:t>
            </a:r>
            <a:r>
              <a:rPr lang="zh-CN" altLang="en-US" dirty="0"/>
              <a:t>基本输入输出系统</a:t>
            </a:r>
            <a:r>
              <a:rPr lang="en-US" altLang="zh-CN" dirty="0"/>
              <a:t>"</a:t>
            </a:r>
            <a:r>
              <a:rPr lang="zh-CN" altLang="en-US" dirty="0"/>
              <a:t>。其实，它是一组固化到计算机内主板上一个</a:t>
            </a:r>
            <a:r>
              <a:rPr lang="en-US" altLang="zh-CN" dirty="0"/>
              <a:t>ROM</a:t>
            </a:r>
            <a:r>
              <a:rPr lang="zh-CN" altLang="en-US" dirty="0"/>
              <a:t>芯片上的程序，它保存着计算机最重要的基本输入输出的程序、系统设置信息、开机后自检程序和系统自启动程序。 其主要功能是为计算机提供最底层的、最直接的硬件设置和控制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09728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87282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BIOS</a:t>
            </a:r>
            <a:r>
              <a:rPr lang="zh-CN" altLang="en-US" dirty="0" smtClean="0"/>
              <a:t>常用功能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配置启动顺序</a:t>
            </a:r>
            <a:endParaRPr lang="en-US" altLang="zh-CN" dirty="0" smtClean="0"/>
          </a:p>
          <a:p>
            <a:r>
              <a:rPr lang="en-US" altLang="zh-CN" dirty="0" smtClean="0"/>
              <a:t>CPU</a:t>
            </a:r>
            <a:r>
              <a:rPr lang="zh-CN" altLang="en-US" dirty="0" smtClean="0"/>
              <a:t>超频</a:t>
            </a:r>
            <a:endParaRPr lang="en-US" altLang="zh-CN" dirty="0" smtClean="0"/>
          </a:p>
          <a:p>
            <a:r>
              <a:rPr lang="zh-CN" altLang="en-US" dirty="0" smtClean="0"/>
              <a:t>内存时序修改</a:t>
            </a:r>
            <a:endParaRPr lang="en-US" altLang="zh-CN" dirty="0"/>
          </a:p>
          <a:p>
            <a:r>
              <a:rPr lang="zh-CN" altLang="en-US" dirty="0" smtClean="0"/>
              <a:t>风扇速度调节等等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78199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主分区和逻辑</a:t>
            </a:r>
            <a:r>
              <a:rPr lang="zh-CN" altLang="en-US" dirty="0" smtClean="0"/>
              <a:t>分区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实际上在早期的硬盘分区中并没有主分区、扩展分区和逻辑分区的概念，每个分区的类型都是现在所称的主分区。由于硬盘仅仅为分区表保留了</a:t>
            </a:r>
            <a:r>
              <a:rPr lang="en-US" altLang="zh-CN" dirty="0"/>
              <a:t>64</a:t>
            </a:r>
            <a:r>
              <a:rPr lang="zh-CN" altLang="en-US" dirty="0"/>
              <a:t>个字节的存储空间，而每个分区的参数占据</a:t>
            </a:r>
            <a:r>
              <a:rPr lang="en-US" altLang="zh-CN" dirty="0"/>
              <a:t>16</a:t>
            </a:r>
            <a:r>
              <a:rPr lang="zh-CN" altLang="en-US" dirty="0"/>
              <a:t>个字节，故主引导扇区中总计只能存储</a:t>
            </a:r>
            <a:r>
              <a:rPr lang="en-US" altLang="zh-CN" dirty="0"/>
              <a:t>4</a:t>
            </a:r>
            <a:r>
              <a:rPr lang="zh-CN" altLang="en-US" dirty="0"/>
              <a:t>个分区的数据。也就是说，一块物理硬盘只能划分为</a:t>
            </a:r>
            <a:r>
              <a:rPr lang="en-US" altLang="zh-CN" dirty="0"/>
              <a:t>4</a:t>
            </a:r>
            <a:r>
              <a:rPr lang="zh-CN" altLang="en-US" dirty="0"/>
              <a:t>个主分区磁盘。在具体的应用中，</a:t>
            </a:r>
            <a:r>
              <a:rPr lang="en-US" altLang="zh-CN" dirty="0"/>
              <a:t>4</a:t>
            </a:r>
            <a:r>
              <a:rPr lang="zh-CN" altLang="en-US" dirty="0"/>
              <a:t>个主分区磁盘往往不能满足实际需求。为了建立更多的磁盘分区供操作系统使用，引入了扩展分区和逻辑分区，并把原来的分区类型称为主分区。</a:t>
            </a:r>
          </a:p>
        </p:txBody>
      </p:sp>
    </p:spTree>
    <p:extLst>
      <p:ext uri="{BB962C8B-B14F-4D97-AF65-F5344CB8AC3E}">
        <p14:creationId xmlns:p14="http://schemas.microsoft.com/office/powerpoint/2010/main" val="19199869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磁盘管理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212976"/>
            <a:ext cx="8547134" cy="2532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77233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UltraISO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UltraISO</a:t>
            </a:r>
            <a:r>
              <a:rPr lang="zh-CN" altLang="en-US" dirty="0"/>
              <a:t>软碟通是一款功能强大而又方便实用的光盘映像文件制作</a:t>
            </a:r>
            <a:r>
              <a:rPr lang="en-US" altLang="zh-CN" dirty="0"/>
              <a:t>/</a:t>
            </a:r>
            <a:r>
              <a:rPr lang="zh-CN" altLang="en-US" dirty="0"/>
              <a:t>编辑</a:t>
            </a:r>
            <a:r>
              <a:rPr lang="en-US" altLang="zh-CN" dirty="0"/>
              <a:t>/</a:t>
            </a:r>
            <a:r>
              <a:rPr lang="zh-CN" altLang="en-US" dirty="0"/>
              <a:t>转换工具，它可以直接编辑</a:t>
            </a:r>
            <a:r>
              <a:rPr lang="en-US" altLang="zh-CN" dirty="0"/>
              <a:t>ISO</a:t>
            </a:r>
            <a:r>
              <a:rPr lang="zh-CN" altLang="en-US" dirty="0"/>
              <a:t>文件和从</a:t>
            </a:r>
            <a:r>
              <a:rPr lang="en-US" altLang="zh-CN" dirty="0"/>
              <a:t>ISO</a:t>
            </a:r>
            <a:r>
              <a:rPr lang="zh-CN" altLang="en-US" dirty="0"/>
              <a:t>中提取文件和目录，也可以从</a:t>
            </a:r>
            <a:r>
              <a:rPr lang="en-US" altLang="zh-CN" dirty="0"/>
              <a:t>CD-ROM</a:t>
            </a:r>
            <a:r>
              <a:rPr lang="zh-CN" altLang="en-US" dirty="0"/>
              <a:t>制作光盘映像或者将硬盘上的文件制作成</a:t>
            </a:r>
            <a:r>
              <a:rPr lang="en-US" altLang="zh-CN" dirty="0"/>
              <a:t>ISO</a:t>
            </a:r>
            <a:r>
              <a:rPr lang="zh-CN" altLang="en-US" dirty="0"/>
              <a:t>文件。同时，你也可以处理</a:t>
            </a:r>
            <a:r>
              <a:rPr lang="en-US" altLang="zh-CN" dirty="0"/>
              <a:t>ISO</a:t>
            </a:r>
            <a:r>
              <a:rPr lang="zh-CN" altLang="en-US" dirty="0"/>
              <a:t>文件的启动信息，从而制作可引导光盘。使用</a:t>
            </a:r>
            <a:r>
              <a:rPr lang="en-US" altLang="zh-CN" dirty="0" err="1"/>
              <a:t>UltraISO</a:t>
            </a:r>
            <a:r>
              <a:rPr lang="zh-CN" altLang="en-US" dirty="0"/>
              <a:t>，你可以随心所欲地制作</a:t>
            </a:r>
            <a:r>
              <a:rPr lang="en-US" altLang="zh-CN" dirty="0"/>
              <a:t>/</a:t>
            </a:r>
            <a:r>
              <a:rPr lang="zh-CN" altLang="en-US" dirty="0"/>
              <a:t>编辑</a:t>
            </a:r>
            <a:r>
              <a:rPr lang="en-US" altLang="zh-CN" dirty="0"/>
              <a:t>/</a:t>
            </a:r>
            <a:r>
              <a:rPr lang="zh-CN" altLang="en-US" dirty="0"/>
              <a:t>转换光盘映像文件，配合光盘刻录软件烧录出自己所需要的光碟。</a:t>
            </a:r>
          </a:p>
        </p:txBody>
      </p:sp>
    </p:spTree>
    <p:extLst>
      <p:ext uri="{BB962C8B-B14F-4D97-AF65-F5344CB8AC3E}">
        <p14:creationId xmlns:p14="http://schemas.microsoft.com/office/powerpoint/2010/main" val="16055061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制作流程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695325"/>
            <a:ext cx="8222108" cy="598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2872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写入硬盘映像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3034680" cy="4325112"/>
          </a:xfrm>
        </p:spPr>
        <p:txBody>
          <a:bodyPr/>
          <a:lstStyle/>
          <a:p>
            <a:r>
              <a:rPr lang="zh-CN" altLang="en-US" dirty="0" smtClean="0"/>
              <a:t>*</a:t>
            </a:r>
            <a:r>
              <a:rPr lang="zh-CN" altLang="en-US" dirty="0" smtClean="0">
                <a:solidFill>
                  <a:srgbClr val="FF0000"/>
                </a:solidFill>
              </a:rPr>
              <a:t>所有涉及到硬盘和系统的操作都是危险的，除非清楚自己在做什么，不然不要贸然尝试。很容易造成全盘数据丢失。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276872"/>
            <a:ext cx="4292873" cy="3943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59764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</a:t>
            </a:r>
            <a:r>
              <a:rPr lang="zh-CN" altLang="en-US" dirty="0" smtClean="0"/>
              <a:t>盘安装系统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采用上面的工具将可启动的</a:t>
            </a:r>
            <a:r>
              <a:rPr lang="en-US" altLang="zh-CN" dirty="0" err="1" smtClean="0"/>
              <a:t>winpe</a:t>
            </a:r>
            <a:r>
              <a:rPr lang="zh-CN" altLang="en-US" dirty="0" smtClean="0"/>
              <a:t>系统写入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盘，就可以打造一个启动盘。</a:t>
            </a:r>
            <a:endParaRPr lang="en-US" altLang="zh-CN" dirty="0" smtClean="0"/>
          </a:p>
          <a:p>
            <a:r>
              <a:rPr lang="zh-CN" altLang="en-US" dirty="0" smtClean="0"/>
              <a:t>就可以通过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盘启动裸机进行系统分区和安装操作。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85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系统根目录</a:t>
            </a:r>
            <a:endParaRPr lang="zh-CN" alt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85" y="2249488"/>
            <a:ext cx="703623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9453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从硬盘</a:t>
            </a:r>
            <a:r>
              <a:rPr lang="zh-CN" altLang="en-US" dirty="0" smtClean="0"/>
              <a:t>引导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采用</a:t>
            </a:r>
            <a:r>
              <a:rPr lang="en-US" altLang="zh-CN" dirty="0" err="1" smtClean="0"/>
              <a:t>easybcd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grub</a:t>
            </a:r>
            <a:r>
              <a:rPr lang="zh-CN" altLang="en-US" dirty="0" smtClean="0"/>
              <a:t>等工具来修改系统的引导文件，可以实现直接从本机硬盘来安装系统。</a:t>
            </a:r>
            <a:endParaRPr lang="en-US" altLang="zh-CN" dirty="0" smtClean="0"/>
          </a:p>
          <a:p>
            <a:r>
              <a:rPr lang="zh-CN" altLang="en-US" dirty="0"/>
              <a:t>此</a:t>
            </a:r>
            <a:r>
              <a:rPr lang="zh-CN" altLang="en-US" dirty="0" smtClean="0"/>
              <a:t>方法相对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盘和光盘安装难度更大，大家知道有这么个方法就行。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55263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64</a:t>
            </a:r>
            <a:r>
              <a:rPr lang="zh-CN" altLang="en-US" dirty="0" smtClean="0"/>
              <a:t>位操作系统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是多少位的？</a:t>
            </a:r>
            <a:endParaRPr lang="en-US" altLang="zh-CN" dirty="0" smtClean="0"/>
          </a:p>
          <a:p>
            <a:r>
              <a:rPr lang="en-US" altLang="zh-CN" dirty="0" smtClean="0"/>
              <a:t>64</a:t>
            </a:r>
            <a:r>
              <a:rPr lang="zh-CN" altLang="en-US" dirty="0" smtClean="0"/>
              <a:t>位与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位的区别？</a:t>
            </a:r>
            <a:endParaRPr lang="en-US" altLang="zh-CN" dirty="0" smtClean="0"/>
          </a:p>
          <a:p>
            <a:r>
              <a:rPr lang="zh-CN" altLang="en-US" dirty="0"/>
              <a:t>内存</a:t>
            </a:r>
            <a:r>
              <a:rPr lang="zh-CN" altLang="en-US" dirty="0" smtClean="0"/>
              <a:t>寻址能力？</a:t>
            </a:r>
            <a:endParaRPr lang="en-US" altLang="zh-CN" dirty="0" smtClean="0"/>
          </a:p>
          <a:p>
            <a:r>
              <a:rPr lang="zh-CN" altLang="en-US" dirty="0" smtClean="0"/>
              <a:t>具体案列，大型软件分析。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80616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语言特性</a:t>
            </a:r>
            <a:endParaRPr lang="en-US" altLang="zh-CN" dirty="0" smtClean="0"/>
          </a:p>
          <a:p>
            <a:r>
              <a:rPr lang="zh-CN" altLang="en-US" dirty="0" smtClean="0"/>
              <a:t>循环条件确定</a:t>
            </a:r>
            <a:endParaRPr lang="en-US" altLang="zh-CN" dirty="0" smtClean="0"/>
          </a:p>
          <a:p>
            <a:r>
              <a:rPr lang="zh-CN" altLang="en-US" dirty="0" smtClean="0"/>
              <a:t>字符串操作</a:t>
            </a:r>
            <a:endParaRPr lang="en-US" altLang="zh-CN" dirty="0" smtClean="0"/>
          </a:p>
          <a:p>
            <a:r>
              <a:rPr lang="zh-CN" altLang="en-US" dirty="0" smtClean="0"/>
              <a:t>文件操作</a:t>
            </a:r>
            <a:endParaRPr lang="en-US" altLang="zh-CN" dirty="0" smtClean="0"/>
          </a:p>
          <a:p>
            <a:r>
              <a:rPr lang="zh-CN" altLang="en-US" dirty="0" smtClean="0"/>
              <a:t>指针操作</a:t>
            </a:r>
            <a:endParaRPr lang="en-US" altLang="zh-CN" dirty="0" smtClean="0"/>
          </a:p>
          <a:p>
            <a:r>
              <a:rPr lang="zh-CN" altLang="en-US" dirty="0" smtClean="0"/>
              <a:t>递归函数</a:t>
            </a:r>
            <a:endParaRPr lang="en-US" altLang="zh-CN" dirty="0" smtClean="0"/>
          </a:p>
          <a:p>
            <a:r>
              <a:rPr lang="zh-CN" altLang="en-US" dirty="0" smtClean="0"/>
              <a:t>图形编程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4529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语言特性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语言是</a:t>
            </a:r>
            <a:r>
              <a:rPr lang="en-US" altLang="zh-CN" dirty="0"/>
              <a:t>1972</a:t>
            </a:r>
            <a:r>
              <a:rPr lang="zh-CN" altLang="en-US" dirty="0"/>
              <a:t>年由美国的</a:t>
            </a:r>
            <a:r>
              <a:rPr lang="en-US" altLang="zh-CN" dirty="0"/>
              <a:t>Dennis Ritchie</a:t>
            </a:r>
            <a:r>
              <a:rPr lang="zh-CN" altLang="en-US" dirty="0"/>
              <a:t>设计发明的，并</a:t>
            </a:r>
            <a:r>
              <a:rPr lang="zh-CN" altLang="en-US" dirty="0" smtClean="0"/>
              <a:t>首次</a:t>
            </a:r>
            <a:r>
              <a:rPr lang="zh-CN" altLang="en-US" dirty="0"/>
              <a:t>在</a:t>
            </a:r>
            <a:r>
              <a:rPr lang="en-US" altLang="zh-CN" dirty="0"/>
              <a:t>UNIX</a:t>
            </a:r>
            <a:r>
              <a:rPr lang="zh-CN" altLang="en-US" dirty="0"/>
              <a:t>操作系统的 </a:t>
            </a:r>
            <a:r>
              <a:rPr lang="en-US" altLang="zh-CN" dirty="0"/>
              <a:t>DEC PDP-11 </a:t>
            </a:r>
            <a:r>
              <a:rPr lang="zh-CN" altLang="en-US" dirty="0"/>
              <a:t>计算机上使用。它由早期的编程语言</a:t>
            </a:r>
            <a:r>
              <a:rPr lang="en-US" altLang="zh-CN" dirty="0"/>
              <a:t>BCPL(Basic Combined Programming Language)</a:t>
            </a:r>
            <a:r>
              <a:rPr lang="zh-CN" altLang="en-US" dirty="0"/>
              <a:t>发展演变而来，在</a:t>
            </a:r>
            <a:r>
              <a:rPr lang="en-US" altLang="zh-CN" dirty="0"/>
              <a:t>1970</a:t>
            </a:r>
            <a:r>
              <a:rPr lang="zh-CN" altLang="en-US" dirty="0"/>
              <a:t>年</a:t>
            </a:r>
            <a:r>
              <a:rPr lang="en-US" altLang="zh-CN" dirty="0"/>
              <a:t>,AT&amp;T</a:t>
            </a:r>
            <a:r>
              <a:rPr lang="zh-CN" altLang="en-US" dirty="0"/>
              <a:t>贝尔实验室的</a:t>
            </a:r>
            <a:r>
              <a:rPr lang="en-US" altLang="zh-CN" dirty="0" smtClean="0"/>
              <a:t>Ken Thompson</a:t>
            </a:r>
            <a:r>
              <a:rPr lang="zh-CN" altLang="en-US" dirty="0"/>
              <a:t>根据</a:t>
            </a:r>
            <a:r>
              <a:rPr lang="en-US" altLang="zh-CN" dirty="0"/>
              <a:t>BCPL</a:t>
            </a:r>
            <a:r>
              <a:rPr lang="zh-CN" altLang="en-US" dirty="0"/>
              <a:t>语言设计出较先进的并取名为</a:t>
            </a:r>
            <a:r>
              <a:rPr lang="en-US" altLang="zh-CN" dirty="0"/>
              <a:t>B</a:t>
            </a:r>
            <a:r>
              <a:rPr lang="zh-CN" altLang="en-US" dirty="0"/>
              <a:t>的语言</a:t>
            </a:r>
            <a:r>
              <a:rPr lang="en-US" altLang="zh-CN" dirty="0"/>
              <a:t>,</a:t>
            </a:r>
            <a:r>
              <a:rPr lang="zh-CN" altLang="en-US" dirty="0"/>
              <a:t>最后导致了</a:t>
            </a:r>
            <a:r>
              <a:rPr lang="en-US" altLang="zh-CN" dirty="0"/>
              <a:t>C</a:t>
            </a:r>
            <a:r>
              <a:rPr lang="zh-CN" altLang="en-US" dirty="0"/>
              <a:t>语言的问世。 而</a:t>
            </a:r>
            <a:r>
              <a:rPr lang="en-US" altLang="zh-CN" dirty="0"/>
              <a:t>B</a:t>
            </a:r>
            <a:r>
              <a:rPr lang="zh-CN" altLang="en-US" dirty="0"/>
              <a:t>语言之前还有</a:t>
            </a:r>
            <a:r>
              <a:rPr lang="en-US" altLang="zh-CN" dirty="0"/>
              <a:t>A</a:t>
            </a:r>
            <a:r>
              <a:rPr lang="zh-CN" altLang="en-US" dirty="0"/>
              <a:t>语言，取名自世界上第一位女程序员</a:t>
            </a:r>
            <a:r>
              <a:rPr lang="en-US" altLang="zh-CN" dirty="0"/>
              <a:t>Ada</a:t>
            </a:r>
            <a:r>
              <a:rPr lang="zh-CN" altLang="en-US" dirty="0" smtClean="0"/>
              <a:t>（</a:t>
            </a:r>
            <a:r>
              <a:rPr lang="en-US" altLang="zh-CN" dirty="0"/>
              <a:t> Ada </a:t>
            </a:r>
            <a:r>
              <a:rPr lang="en-US" altLang="zh-CN" dirty="0" smtClean="0"/>
              <a:t>Lovelace</a:t>
            </a:r>
            <a:r>
              <a:rPr lang="zh-CN" altLang="en-US" dirty="0" smtClean="0"/>
              <a:t>）。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8286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循环本质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讲重复执行的代码用最少的语句描述出来。</a:t>
            </a:r>
            <a:endParaRPr lang="en-US" altLang="zh-CN" dirty="0" smtClean="0"/>
          </a:p>
          <a:p>
            <a:r>
              <a:rPr lang="zh-CN" altLang="en-US" dirty="0" smtClean="0"/>
              <a:t>循环最需要关注的是循环的次数。</a:t>
            </a:r>
            <a:endParaRPr lang="en-US" altLang="zh-CN" dirty="0" smtClean="0"/>
          </a:p>
          <a:p>
            <a:r>
              <a:rPr lang="zh-CN" altLang="en-US" dirty="0" smtClean="0"/>
              <a:t>要确定下一个完整的循环只需要做：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确定初始变量值（非必需）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确定循环次数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然后就打死不要修改循环本身的内容了</a:t>
            </a:r>
            <a:endParaRPr lang="en-US" altLang="zh-CN" dirty="0"/>
          </a:p>
          <a:p>
            <a:r>
              <a:rPr lang="zh-CN" altLang="en-US" dirty="0" smtClean="0"/>
              <a:t>分析问题的时候关注，循环范围，变化方向，</a:t>
            </a:r>
            <a:r>
              <a:rPr lang="en-US" altLang="zh-CN" dirty="0" smtClean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52873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5482952" cy="4325112"/>
          </a:xfrm>
        </p:spPr>
        <p:txBody>
          <a:bodyPr/>
          <a:lstStyle/>
          <a:p>
            <a:r>
              <a:rPr lang="zh-CN" altLang="en-US" dirty="0" smtClean="0"/>
              <a:t>绘制菱形</a:t>
            </a:r>
            <a:endParaRPr lang="en-US" altLang="zh-CN" dirty="0" smtClean="0"/>
          </a:p>
          <a:p>
            <a:r>
              <a:rPr lang="zh-CN" altLang="en-US" dirty="0" smtClean="0"/>
              <a:t>输入最小到最大的层数</a:t>
            </a:r>
            <a:endParaRPr lang="zh-CN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119313"/>
            <a:ext cx="2016224" cy="4200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74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4186808" cy="4325112"/>
          </a:xfrm>
        </p:spPr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zh-CN" altLang="en-US" dirty="0" smtClean="0"/>
              <a:t>是否用循环？</a:t>
            </a:r>
            <a:endParaRPr lang="en-US" altLang="zh-CN" dirty="0" smtClean="0"/>
          </a:p>
          <a:p>
            <a:pPr marL="624078" indent="-514350">
              <a:buFont typeface="+mj-lt"/>
              <a:buAutoNum type="arabicPeriod"/>
            </a:pPr>
            <a:r>
              <a:rPr lang="zh-CN" altLang="en-US" dirty="0" smtClean="0"/>
              <a:t>几重循环？</a:t>
            </a:r>
            <a:endParaRPr lang="en-US" altLang="zh-CN" dirty="0" smtClean="0"/>
          </a:p>
          <a:p>
            <a:pPr marL="624078" indent="-514350">
              <a:buFont typeface="+mj-lt"/>
              <a:buAutoNum type="arabicPeriod"/>
            </a:pPr>
            <a:r>
              <a:rPr lang="zh-CN" altLang="en-US" dirty="0"/>
              <a:t>几</a:t>
            </a:r>
            <a:r>
              <a:rPr lang="zh-CN" altLang="en-US" dirty="0" smtClean="0"/>
              <a:t>个循环？</a:t>
            </a:r>
            <a:endParaRPr lang="en-US" altLang="zh-CN" dirty="0" smtClean="0"/>
          </a:p>
          <a:p>
            <a:pPr marL="624078" indent="-514350">
              <a:buFont typeface="+mj-lt"/>
              <a:buAutoNum type="arabicPeriod"/>
            </a:pPr>
            <a:r>
              <a:rPr lang="zh-CN" altLang="en-US" dirty="0" smtClean="0"/>
              <a:t>每个循环初始值？</a:t>
            </a:r>
            <a:endParaRPr lang="en-US" altLang="zh-CN" dirty="0" smtClean="0"/>
          </a:p>
          <a:p>
            <a:pPr marL="624078" indent="-514350">
              <a:buFont typeface="+mj-lt"/>
              <a:buAutoNum type="arabicPeriod"/>
            </a:pPr>
            <a:r>
              <a:rPr lang="zh-CN" altLang="en-US" dirty="0" smtClean="0"/>
              <a:t>每个循环循环次数？</a:t>
            </a:r>
            <a:endParaRPr lang="en-US" altLang="zh-CN" dirty="0" smtClean="0"/>
          </a:p>
          <a:p>
            <a:pPr marL="624078" indent="-514350">
              <a:buFont typeface="+mj-lt"/>
              <a:buAutoNum type="arabicPeriod"/>
            </a:pPr>
            <a:r>
              <a:rPr lang="zh-CN" altLang="en-US" dirty="0"/>
              <a:t>搞定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788024" y="2276872"/>
            <a:ext cx="4186808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4078" indent="-514350">
              <a:buFont typeface="+mj-lt"/>
              <a:buAutoNum type="arabicPeriod"/>
            </a:pPr>
            <a:r>
              <a:rPr lang="zh-CN" altLang="en-US" dirty="0" smtClean="0"/>
              <a:t>用</a:t>
            </a:r>
            <a:endParaRPr lang="en-US" altLang="zh-CN" dirty="0" smtClean="0"/>
          </a:p>
          <a:p>
            <a:pPr marL="624078" indent="-514350">
              <a:buFont typeface="+mj-lt"/>
              <a:buAutoNum type="arabicPeriod"/>
            </a:pPr>
            <a:r>
              <a:rPr lang="zh-CN" altLang="en-US" dirty="0" smtClean="0"/>
              <a:t>两重循环</a:t>
            </a:r>
            <a:endParaRPr lang="en-US" altLang="zh-CN" dirty="0" smtClean="0"/>
          </a:p>
          <a:p>
            <a:pPr marL="624078" indent="-514350">
              <a:buFont typeface="+mj-lt"/>
              <a:buAutoNum type="arabicPeriod"/>
            </a:pPr>
            <a:r>
              <a:rPr lang="zh-CN" altLang="en-US" dirty="0" smtClean="0"/>
              <a:t>两个两重循环，一个画上半部分，一个画下半部分。</a:t>
            </a:r>
            <a:endParaRPr lang="en-US" altLang="zh-CN" dirty="0" smtClean="0"/>
          </a:p>
          <a:p>
            <a:pPr marL="624078" indent="-514350">
              <a:buFont typeface="+mj-lt"/>
              <a:buAutoNum type="arabicPeriod"/>
            </a:pPr>
            <a:r>
              <a:rPr lang="zh-CN" altLang="en-US" dirty="0" smtClean="0"/>
              <a:t>外层多少次？内层多少次？</a:t>
            </a:r>
            <a:endParaRPr lang="en-US" altLang="zh-CN" dirty="0" smtClean="0"/>
          </a:p>
          <a:p>
            <a:pPr marL="624078" indent="-514350">
              <a:buFont typeface="+mj-lt"/>
              <a:buAutoNum type="arabicPeriod"/>
            </a:pPr>
            <a:r>
              <a:rPr lang="zh-CN" altLang="en-US" dirty="0" smtClean="0"/>
              <a:t>搞定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96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解法一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204864"/>
            <a:ext cx="4032448" cy="4325112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void show1(</a:t>
            </a:r>
            <a:r>
              <a:rPr lang="en-US" altLang="zh-CN" dirty="0" err="1"/>
              <a:t>int</a:t>
            </a:r>
            <a:r>
              <a:rPr lang="en-US" altLang="zh-CN" dirty="0"/>
              <a:t> n)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i,j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n;i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for(j=0;j&lt;n-i-1;j++)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printf</a:t>
            </a:r>
            <a:r>
              <a:rPr lang="en-US" altLang="zh-CN" dirty="0"/>
              <a:t>(" ");</a:t>
            </a:r>
          </a:p>
          <a:p>
            <a:r>
              <a:rPr lang="en-US" altLang="zh-CN" dirty="0"/>
              <a:t>		} </a:t>
            </a:r>
          </a:p>
          <a:p>
            <a:r>
              <a:rPr lang="en-US" altLang="zh-CN" dirty="0"/>
              <a:t>		for(j=0;j&lt;2*i+1;j++) 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printf</a:t>
            </a:r>
            <a:r>
              <a:rPr lang="en-US" altLang="zh-CN" dirty="0"/>
              <a:t>("*");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printf</a:t>
            </a:r>
            <a:r>
              <a:rPr lang="en-US" altLang="zh-CN" dirty="0"/>
              <a:t>("\n");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27984" y="2204864"/>
            <a:ext cx="4608512" cy="4325112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	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=n-2;i&gt;=0;i--)</a:t>
            </a:r>
          </a:p>
          <a:p>
            <a:r>
              <a:rPr lang="en-US" altLang="zh-CN" dirty="0" smtClean="0"/>
              <a:t>	{</a:t>
            </a:r>
          </a:p>
          <a:p>
            <a:r>
              <a:rPr lang="en-US" altLang="zh-CN" dirty="0" smtClean="0"/>
              <a:t>		for(j=0;j&lt;n-i-1;j++)</a:t>
            </a:r>
          </a:p>
          <a:p>
            <a:r>
              <a:rPr lang="en-US" altLang="zh-CN" dirty="0" smtClean="0"/>
              <a:t>		{</a:t>
            </a:r>
          </a:p>
          <a:p>
            <a:r>
              <a:rPr lang="en-US" altLang="zh-CN" dirty="0" smtClean="0"/>
              <a:t>		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 ");</a:t>
            </a:r>
          </a:p>
          <a:p>
            <a:r>
              <a:rPr lang="en-US" altLang="zh-CN" dirty="0" smtClean="0"/>
              <a:t>		} </a:t>
            </a:r>
          </a:p>
          <a:p>
            <a:r>
              <a:rPr lang="en-US" altLang="zh-CN" dirty="0" smtClean="0"/>
              <a:t>		for(j=0;j&lt;2*i+1;j++) </a:t>
            </a:r>
          </a:p>
          <a:p>
            <a:r>
              <a:rPr lang="en-US" altLang="zh-CN" dirty="0" smtClean="0"/>
              <a:t>		{</a:t>
            </a:r>
          </a:p>
          <a:p>
            <a:r>
              <a:rPr lang="en-US" altLang="zh-CN" dirty="0" smtClean="0"/>
              <a:t>		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("*");</a:t>
            </a:r>
          </a:p>
          <a:p>
            <a:r>
              <a:rPr lang="en-US" altLang="zh-CN" dirty="0" smtClean="0"/>
              <a:t>		}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("\n");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986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解法二（第一次优化）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4330824" cy="4325112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/>
              <a:t>void show2(</a:t>
            </a:r>
            <a:r>
              <a:rPr lang="en-US" altLang="zh-CN" dirty="0" err="1"/>
              <a:t>int</a:t>
            </a:r>
            <a:r>
              <a:rPr lang="en-US" altLang="zh-CN" dirty="0"/>
              <a:t> n)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i,j,k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for(k=0;k&lt;2*n-1;k++)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i</a:t>
            </a:r>
            <a:r>
              <a:rPr lang="en-US" altLang="zh-CN" dirty="0"/>
              <a:t>=k;</a:t>
            </a:r>
          </a:p>
          <a:p>
            <a:r>
              <a:rPr lang="en-US" altLang="zh-CN" dirty="0"/>
              <a:t>		if(k&gt;=n)</a:t>
            </a:r>
            <a:r>
              <a:rPr lang="en-US" altLang="zh-CN" dirty="0" err="1"/>
              <a:t>i</a:t>
            </a:r>
            <a:r>
              <a:rPr lang="en-US" altLang="zh-CN" dirty="0"/>
              <a:t>=n-2-(k-n);</a:t>
            </a:r>
          </a:p>
          <a:p>
            <a:r>
              <a:rPr lang="en-US" altLang="zh-CN" dirty="0"/>
              <a:t>		for(j=0;j&lt;n-i-1;j++)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printf</a:t>
            </a:r>
            <a:r>
              <a:rPr lang="en-US" altLang="zh-CN" dirty="0"/>
              <a:t>(" ");</a:t>
            </a:r>
          </a:p>
          <a:p>
            <a:r>
              <a:rPr lang="en-US" altLang="zh-CN" dirty="0"/>
              <a:t>		} </a:t>
            </a:r>
          </a:p>
          <a:p>
            <a:r>
              <a:rPr lang="en-US" altLang="zh-CN" dirty="0"/>
              <a:t>		for(j=0;j&lt;2*i+1;j++) 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printf</a:t>
            </a:r>
            <a:r>
              <a:rPr lang="en-US" altLang="zh-CN" dirty="0"/>
              <a:t>("*");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printf</a:t>
            </a:r>
            <a:r>
              <a:rPr lang="en-US" altLang="zh-CN" dirty="0"/>
              <a:t>("\n");</a:t>
            </a:r>
          </a:p>
          <a:p>
            <a:r>
              <a:rPr lang="en-US" altLang="zh-CN" dirty="0"/>
              <a:t>	}	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36096" y="2204864"/>
            <a:ext cx="34563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记住：</a:t>
            </a:r>
            <a:endParaRPr lang="en-US" altLang="zh-CN" sz="2800" dirty="0" smtClean="0"/>
          </a:p>
          <a:p>
            <a:r>
              <a:rPr lang="zh-CN" altLang="en-US" sz="2800" dirty="0" smtClean="0"/>
              <a:t>任何代码中出现大段类似的代码，都是可以合并的。</a:t>
            </a:r>
            <a:endParaRPr lang="en-US" altLang="zh-CN" sz="2800" dirty="0" smtClean="0"/>
          </a:p>
          <a:p>
            <a:r>
              <a:rPr lang="zh-CN" altLang="en-US" sz="2800" dirty="0" smtClean="0"/>
              <a:t>使用循环时不光要考虑是否实现效果，还要考虑是否代码达到了优美的地步。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7847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解法三（去掉</a:t>
            </a:r>
            <a:r>
              <a:rPr lang="en-US" altLang="zh-CN" dirty="0" smtClean="0"/>
              <a:t>if</a:t>
            </a:r>
            <a:r>
              <a:rPr lang="zh-CN" altLang="en-US" dirty="0" smtClean="0"/>
              <a:t>的技巧）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/>
              <a:t>void show3(</a:t>
            </a:r>
            <a:r>
              <a:rPr lang="en-US" altLang="zh-CN" dirty="0" err="1"/>
              <a:t>int</a:t>
            </a:r>
            <a:r>
              <a:rPr lang="en-US" altLang="zh-CN" dirty="0"/>
              <a:t> n)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i,j,k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for(k=0;k&lt;2*n-1;k++)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i</a:t>
            </a:r>
            <a:r>
              <a:rPr lang="en-US" altLang="zh-CN" dirty="0"/>
              <a:t>=(k&gt;=n)*(n-2-(k-n))+(k&lt;n)*k;</a:t>
            </a:r>
          </a:p>
          <a:p>
            <a:r>
              <a:rPr lang="en-US" altLang="zh-CN" dirty="0"/>
              <a:t>		for(j=0;j&lt;n-i-1;j++)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printf</a:t>
            </a:r>
            <a:r>
              <a:rPr lang="en-US" altLang="zh-CN" dirty="0"/>
              <a:t>(" ");</a:t>
            </a:r>
          </a:p>
          <a:p>
            <a:r>
              <a:rPr lang="en-US" altLang="zh-CN" dirty="0"/>
              <a:t>		} </a:t>
            </a:r>
          </a:p>
          <a:p>
            <a:r>
              <a:rPr lang="en-US" altLang="zh-CN" dirty="0"/>
              <a:t>		for(j=0;j&lt;2*i+1;j++) 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printf</a:t>
            </a:r>
            <a:r>
              <a:rPr lang="en-US" altLang="zh-CN" dirty="0"/>
              <a:t>("*");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printf</a:t>
            </a:r>
            <a:r>
              <a:rPr lang="en-US" altLang="zh-CN" dirty="0"/>
              <a:t>("\n");</a:t>
            </a:r>
          </a:p>
          <a:p>
            <a:r>
              <a:rPr lang="en-US" altLang="zh-CN" dirty="0"/>
              <a:t>	}	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68144" y="2636912"/>
            <a:ext cx="26642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采用此法可以去除</a:t>
            </a:r>
            <a:r>
              <a:rPr lang="en-US" altLang="zh-CN" sz="2800" dirty="0" smtClean="0">
                <a:solidFill>
                  <a:srgbClr val="FF0000"/>
                </a:solidFill>
              </a:rPr>
              <a:t>if</a:t>
            </a:r>
            <a:r>
              <a:rPr lang="zh-CN" altLang="en-US" sz="2800" dirty="0" smtClean="0">
                <a:solidFill>
                  <a:srgbClr val="FF0000"/>
                </a:solidFill>
              </a:rPr>
              <a:t>语句，虽然效率不高，却也值得大家思考。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80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 Files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71"/>
          <a:stretch/>
        </p:blipFill>
        <p:spPr bwMode="auto">
          <a:xfrm>
            <a:off x="467544" y="2204864"/>
            <a:ext cx="7233047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24705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带着问题思考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语言特性</a:t>
            </a:r>
            <a:endParaRPr lang="en-US" altLang="zh-CN" dirty="0" smtClean="0"/>
          </a:p>
          <a:p>
            <a:r>
              <a:rPr lang="zh-CN" altLang="en-US" dirty="0" smtClean="0"/>
              <a:t>循环条件确定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字符串操作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文件操作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指针操作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递归函数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图形编程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24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</a:t>
            </a:r>
            <a:r>
              <a:rPr lang="zh-CN" altLang="en-US" dirty="0" smtClean="0"/>
              <a:t>编程基础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界面的本质</a:t>
            </a:r>
            <a:endParaRPr lang="en-US" altLang="zh-CN" dirty="0" smtClean="0"/>
          </a:p>
          <a:p>
            <a:r>
              <a:rPr lang="zh-CN" altLang="en-US" dirty="0" smtClean="0"/>
              <a:t>界面触发机制</a:t>
            </a:r>
            <a:endParaRPr lang="en-US" altLang="zh-CN" dirty="0" smtClean="0"/>
          </a:p>
          <a:p>
            <a:r>
              <a:rPr lang="zh-CN" altLang="en-US" dirty="0" smtClean="0"/>
              <a:t>常见界面编程语言</a:t>
            </a:r>
            <a:endParaRPr lang="en-US" altLang="zh-CN" dirty="0" smtClean="0"/>
          </a:p>
          <a:p>
            <a:r>
              <a:rPr lang="zh-CN" altLang="en-US" dirty="0" smtClean="0"/>
              <a:t>常见控件</a:t>
            </a:r>
            <a:endParaRPr lang="en-US" altLang="zh-CN" dirty="0" smtClean="0"/>
          </a:p>
          <a:p>
            <a:r>
              <a:rPr lang="zh-CN" altLang="en-US" dirty="0" smtClean="0"/>
              <a:t>嵌入式</a:t>
            </a:r>
            <a:r>
              <a:rPr lang="en-US" altLang="zh-CN" dirty="0" smtClean="0"/>
              <a:t>GUI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087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界面都是画出来的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窗体，按钮，一切都是画出来的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73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</a:t>
            </a:r>
            <a:r>
              <a:rPr lang="zh-CN" altLang="en-US" smtClean="0"/>
              <a:t>打包</a:t>
            </a:r>
            <a:r>
              <a:rPr lang="zh-CN" altLang="en-US" smtClean="0"/>
              <a:t>基础*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什么是软件安装包</a:t>
            </a:r>
            <a:endParaRPr lang="en-US" altLang="zh-CN" dirty="0" smtClean="0"/>
          </a:p>
          <a:p>
            <a:r>
              <a:rPr lang="zh-CN" altLang="en-US" dirty="0" smtClean="0"/>
              <a:t>为什么要制作软件安装包</a:t>
            </a:r>
            <a:endParaRPr lang="en-US" altLang="zh-CN" dirty="0" smtClean="0"/>
          </a:p>
          <a:p>
            <a:r>
              <a:rPr lang="zh-CN" altLang="en-US" dirty="0" smtClean="0"/>
              <a:t>如何制作软件安装包</a:t>
            </a:r>
            <a:endParaRPr lang="en-US" altLang="zh-CN" dirty="0" smtClean="0"/>
          </a:p>
          <a:p>
            <a:r>
              <a:rPr lang="zh-CN" altLang="en-US" dirty="0" smtClean="0"/>
              <a:t>如何解包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125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系统安全</a:t>
            </a:r>
            <a:r>
              <a:rPr lang="zh-CN" altLang="en-US" dirty="0" smtClean="0"/>
              <a:t>基础*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病毒发展历史</a:t>
            </a:r>
            <a:endParaRPr lang="en-US" altLang="zh-CN" dirty="0" smtClean="0"/>
          </a:p>
          <a:p>
            <a:r>
              <a:rPr lang="zh-CN" altLang="en-US" dirty="0" smtClean="0"/>
              <a:t>常见病毒</a:t>
            </a:r>
            <a:endParaRPr lang="en-US" altLang="zh-CN" dirty="0" smtClean="0"/>
          </a:p>
          <a:p>
            <a:r>
              <a:rPr lang="zh-CN" altLang="en-US" dirty="0" smtClean="0"/>
              <a:t>病毒防范方法</a:t>
            </a:r>
            <a:endParaRPr lang="en-US" altLang="zh-CN" dirty="0" smtClean="0"/>
          </a:p>
          <a:p>
            <a:r>
              <a:rPr lang="zh-CN" altLang="en-US" dirty="0" smtClean="0"/>
              <a:t>病毒的编写</a:t>
            </a:r>
            <a:endParaRPr lang="en-US" altLang="zh-CN" dirty="0" smtClean="0"/>
          </a:p>
          <a:p>
            <a:r>
              <a:rPr lang="zh-CN" altLang="en-US" dirty="0" smtClean="0"/>
              <a:t>需要杀毒软件吗？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78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5"/>
          <a:stretch/>
        </p:blipFill>
        <p:spPr bwMode="auto">
          <a:xfrm>
            <a:off x="395536" y="2276872"/>
            <a:ext cx="802957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558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Windows/System32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85"/>
          <a:stretch/>
        </p:blipFill>
        <p:spPr bwMode="auto">
          <a:xfrm>
            <a:off x="457200" y="2420888"/>
            <a:ext cx="822960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8980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02954"/>
            <a:ext cx="7748354" cy="300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796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165</TotalTime>
  <Words>1648</Words>
  <Application>Microsoft Office PowerPoint</Application>
  <PresentationFormat>全屏显示(4:3)</PresentationFormat>
  <Paragraphs>252</Paragraphs>
  <Slides>64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65" baseType="lpstr">
      <vt:lpstr>都市</vt:lpstr>
      <vt:lpstr>计算机高级基础</vt:lpstr>
      <vt:lpstr>内容介绍</vt:lpstr>
      <vt:lpstr>Windows基础</vt:lpstr>
      <vt:lpstr>显示所有文件</vt:lpstr>
      <vt:lpstr>系统根目录</vt:lpstr>
      <vt:lpstr>Program Files</vt:lpstr>
      <vt:lpstr>windows</vt:lpstr>
      <vt:lpstr>Windows/System32</vt:lpstr>
      <vt:lpstr>用户</vt:lpstr>
      <vt:lpstr>ProgramData</vt:lpstr>
      <vt:lpstr>AppData</vt:lpstr>
      <vt:lpstr>Local</vt:lpstr>
      <vt:lpstr>Temp</vt:lpstr>
      <vt:lpstr>后缀名</vt:lpstr>
      <vt:lpstr>显示后缀名</vt:lpstr>
      <vt:lpstr>扩展名只是一个名字</vt:lpstr>
      <vt:lpstr>常用扩展名</vt:lpstr>
      <vt:lpstr>数据内容与扩展名无关</vt:lpstr>
      <vt:lpstr>快捷启动方式</vt:lpstr>
      <vt:lpstr>What can run？</vt:lpstr>
      <vt:lpstr>注册表*</vt:lpstr>
      <vt:lpstr>PowerPoint 演示文稿</vt:lpstr>
      <vt:lpstr>PowerPoint 演示文稿</vt:lpstr>
      <vt:lpstr>批处理</vt:lpstr>
      <vt:lpstr>PowerPoint 演示文稿</vt:lpstr>
      <vt:lpstr>复杂批处理</vt:lpstr>
      <vt:lpstr>PowerPoint 演示文稿</vt:lpstr>
      <vt:lpstr>系统优化</vt:lpstr>
      <vt:lpstr>PowerPoint 演示文稿</vt:lpstr>
      <vt:lpstr>Windows基础 总结</vt:lpstr>
      <vt:lpstr>Office软件基础</vt:lpstr>
      <vt:lpstr>WORD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最终目标VBA</vt:lpstr>
      <vt:lpstr>系统安装基础</vt:lpstr>
      <vt:lpstr>系统启动过程</vt:lpstr>
      <vt:lpstr>BIOS</vt:lpstr>
      <vt:lpstr>BIOS常用功能</vt:lpstr>
      <vt:lpstr>主分区和逻辑分区</vt:lpstr>
      <vt:lpstr>磁盘管理</vt:lpstr>
      <vt:lpstr>UltraISO</vt:lpstr>
      <vt:lpstr>制作流程</vt:lpstr>
      <vt:lpstr>写入硬盘映像</vt:lpstr>
      <vt:lpstr>U盘安装系统</vt:lpstr>
      <vt:lpstr>从硬盘引导</vt:lpstr>
      <vt:lpstr>64位操作系统</vt:lpstr>
      <vt:lpstr>C语言基础</vt:lpstr>
      <vt:lpstr>语言特性</vt:lpstr>
      <vt:lpstr>循环本质</vt:lpstr>
      <vt:lpstr>例子</vt:lpstr>
      <vt:lpstr>思路</vt:lpstr>
      <vt:lpstr>解法一</vt:lpstr>
      <vt:lpstr>解法二（第一次优化）</vt:lpstr>
      <vt:lpstr>解法三（去掉if的技巧）</vt:lpstr>
      <vt:lpstr>带着问题思考</vt:lpstr>
      <vt:lpstr>GUI编程基础</vt:lpstr>
      <vt:lpstr>界面都是画出来的</vt:lpstr>
      <vt:lpstr>软件打包基础*</vt:lpstr>
      <vt:lpstr>系统安全基础*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计算机基础</dc:title>
  <dc:creator>T S</dc:creator>
  <cp:lastModifiedBy>liwei</cp:lastModifiedBy>
  <cp:revision>147</cp:revision>
  <dcterms:created xsi:type="dcterms:W3CDTF">2013-03-19T17:06:34Z</dcterms:created>
  <dcterms:modified xsi:type="dcterms:W3CDTF">2013-03-21T11:08:06Z</dcterms:modified>
</cp:coreProperties>
</file>