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71" r:id="rId5"/>
    <p:sldId id="279" r:id="rId6"/>
    <p:sldId id="280" r:id="rId7"/>
    <p:sldId id="272" r:id="rId8"/>
    <p:sldId id="273" r:id="rId9"/>
    <p:sldId id="274" r:id="rId10"/>
    <p:sldId id="281" r:id="rId11"/>
    <p:sldId id="275" r:id="rId12"/>
    <p:sldId id="282" r:id="rId13"/>
    <p:sldId id="283" r:id="rId14"/>
    <p:sldId id="276" r:id="rId15"/>
    <p:sldId id="277" r:id="rId16"/>
    <p:sldId id="270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0" y="-102"/>
      </p:cViewPr>
      <p:guideLst>
        <p:guide orient="horz" pos="21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2013/4/25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736DA-54A0-4FB4-A608-D17AD3E39955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77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2013/4/25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02DEA-B75B-4FAF-A07B-D9A6535563CC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4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43000"/>
            <a:ext cx="2057400" cy="5430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019800" cy="5430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2013/4/25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42C31-1894-45BD-9F56-8C8B4FBA5813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6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2013/4/25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16661-97FE-4789-A1BD-381AA9DF4FB6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35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2013/4/25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DFAFE-F9DA-49A7-AD15-E5F01420B437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88"/>
            <a:ext cx="4038600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88"/>
            <a:ext cx="4038600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2013/4/25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B5603-3517-4000-BEC3-ED63D8007628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69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2013/4/25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727793-238D-4A43-B989-A7E33B172CA2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22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2013/4/25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3AF7C9-90AD-4C4B-8D42-E49BCB72AA3A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5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2013/4/25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4247B-633C-420C-975B-D18A91F929F3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80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2013/4/25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2264B-BD80-4173-81AC-9577559C50F2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64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2013/4/25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004E8-2622-4719-98F9-3A29B8713993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17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27"/>
          <p:cNvSpPr>
            <a:spLocks noChangeArrowheads="1"/>
          </p:cNvSpPr>
          <p:nvPr/>
        </p:nvSpPr>
        <p:spPr bwMode="auto">
          <a:xfrm>
            <a:off x="0" y="366713"/>
            <a:ext cx="9144000" cy="84137"/>
          </a:xfrm>
          <a:prstGeom prst="rect">
            <a:avLst/>
          </a:prstGeom>
          <a:solidFill>
            <a:srgbClr val="438086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27" name="矩形 28"/>
          <p:cNvSpPr>
            <a:spLocks noChangeArrowheads="1"/>
          </p:cNvSpPr>
          <p:nvPr/>
        </p:nvSpPr>
        <p:spPr bwMode="auto">
          <a:xfrm>
            <a:off x="0" y="0"/>
            <a:ext cx="9144000" cy="3111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28" name="矩形 29"/>
          <p:cNvSpPr>
            <a:spLocks noChangeArrowheads="1"/>
          </p:cNvSpPr>
          <p:nvPr/>
        </p:nvSpPr>
        <p:spPr bwMode="auto">
          <a:xfrm>
            <a:off x="0" y="307975"/>
            <a:ext cx="9144000" cy="920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29" name="矩形 30"/>
          <p:cNvSpPr>
            <a:spLocks noChangeArrowheads="1"/>
          </p:cNvSpPr>
          <p:nvPr/>
        </p:nvSpPr>
        <p:spPr bwMode="auto"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0" name="矩形 31"/>
          <p:cNvSpPr>
            <a:spLocks noChangeArrowheads="1"/>
          </p:cNvSpPr>
          <p:nvPr/>
        </p:nvSpPr>
        <p:spPr bwMode="auto">
          <a:xfrm flipV="1">
            <a:off x="5410200" y="439738"/>
            <a:ext cx="3733800" cy="180975"/>
          </a:xfrm>
          <a:prstGeom prst="rect">
            <a:avLst/>
          </a:prstGeom>
          <a:solidFill>
            <a:srgbClr val="438086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 useBgFill="1">
        <p:nvSpPr>
          <p:cNvPr id="1031" name="圆角矩形 32"/>
          <p:cNvSpPr>
            <a:spLocks noChangeArrowheads="1"/>
          </p:cNvSpPr>
          <p:nvPr/>
        </p:nvSpPr>
        <p:spPr bwMode="auto">
          <a:xfrm>
            <a:off x="5407025" y="496888"/>
            <a:ext cx="3063875" cy="26987"/>
          </a:xfrm>
          <a:prstGeom prst="roundRect">
            <a:avLst>
              <a:gd name="adj" fmla="val 16667"/>
            </a:avLst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 useBgFill="1">
        <p:nvSpPr>
          <p:cNvPr id="1032" name="圆角矩形 33"/>
          <p:cNvSpPr>
            <a:spLocks noChangeArrowheads="1"/>
          </p:cNvSpPr>
          <p:nvPr/>
        </p:nvSpPr>
        <p:spPr bwMode="auto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3" name="矩形 34"/>
          <p:cNvSpPr>
            <a:spLocks noChangeArrowheads="1"/>
          </p:cNvSpPr>
          <p:nvPr/>
        </p:nvSpPr>
        <p:spPr bwMode="auto">
          <a:xfrm>
            <a:off x="9085263" y="0"/>
            <a:ext cx="57150" cy="620713"/>
          </a:xfrm>
          <a:prstGeom prst="rect">
            <a:avLst/>
          </a:prstGeom>
          <a:solidFill>
            <a:srgbClr val="FFFFFF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4" name="矩形 35"/>
          <p:cNvSpPr>
            <a:spLocks noChangeArrowheads="1"/>
          </p:cNvSpPr>
          <p:nvPr/>
        </p:nvSpPr>
        <p:spPr bwMode="auto">
          <a:xfrm>
            <a:off x="9043988" y="0"/>
            <a:ext cx="26987" cy="620713"/>
          </a:xfrm>
          <a:prstGeom prst="rect">
            <a:avLst/>
          </a:prstGeom>
          <a:solidFill>
            <a:srgbClr val="FFFFFF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5" name="矩形 36"/>
          <p:cNvSpPr>
            <a:spLocks noChangeArrowheads="1"/>
          </p:cNvSpPr>
          <p:nvPr/>
        </p:nvSpPr>
        <p:spPr bwMode="auto">
          <a:xfrm>
            <a:off x="9024938" y="0"/>
            <a:ext cx="9525" cy="620713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6" name="矩形 37"/>
          <p:cNvSpPr>
            <a:spLocks noChangeArrowheads="1"/>
          </p:cNvSpPr>
          <p:nvPr/>
        </p:nvSpPr>
        <p:spPr bwMode="auto">
          <a:xfrm>
            <a:off x="8975725" y="0"/>
            <a:ext cx="26988" cy="620713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7" name="矩形 38"/>
          <p:cNvSpPr>
            <a:spLocks noChangeArrowheads="1"/>
          </p:cNvSpPr>
          <p:nvPr/>
        </p:nvSpPr>
        <p:spPr bwMode="auto">
          <a:xfrm>
            <a:off x="8915400" y="0"/>
            <a:ext cx="53975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8" name="矩形 39"/>
          <p:cNvSpPr>
            <a:spLocks noChangeArrowheads="1"/>
          </p:cNvSpPr>
          <p:nvPr/>
        </p:nvSpPr>
        <p:spPr bwMode="auto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9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rebuchet MS" pitchFamily="34" charset="0"/>
              </a:rPr>
              <a:t>单击此处编辑母版标题样式</a:t>
            </a:r>
          </a:p>
        </p:txBody>
      </p:sp>
      <p:sp>
        <p:nvSpPr>
          <p:cNvPr id="1040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Georgia" pitchFamily="18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Georgia" pitchFamily="18" charset="0"/>
              </a:rPr>
              <a:t>第二级</a:t>
            </a:r>
          </a:p>
          <a:p>
            <a:pPr lvl="2"/>
            <a:r>
              <a:rPr lang="zh-CN" smtClean="0">
                <a:sym typeface="Georgia" pitchFamily="18" charset="0"/>
              </a:rPr>
              <a:t>第三级</a:t>
            </a:r>
          </a:p>
          <a:p>
            <a:pPr lvl="3"/>
            <a:r>
              <a:rPr lang="zh-CN" smtClean="0">
                <a:sym typeface="Georgia" pitchFamily="18" charset="0"/>
              </a:rPr>
              <a:t>第四级</a:t>
            </a:r>
          </a:p>
          <a:p>
            <a:pPr lvl="4"/>
            <a:r>
              <a:rPr lang="zh-CN" smtClean="0">
                <a:sym typeface="Georgia" pitchFamily="18" charset="0"/>
              </a:rPr>
              <a:t>第五级</a:t>
            </a:r>
          </a:p>
        </p:txBody>
      </p:sp>
      <p:sp>
        <p:nvSpPr>
          <p:cNvPr id="1041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86538" y="612775"/>
            <a:ext cx="957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fld id="{3A66AC2D-10B5-4C50-B502-F01540D38CE6}" type="datetime1">
              <a:rPr lang="zh-CN" altLang="en-US"/>
              <a:pPr/>
              <a:t>2013/4/25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42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57800" y="612775"/>
            <a:ext cx="1325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43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5625" y="31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fld id="{F94A5552-2486-4125-9A62-C4EC95AEB12F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  <a:sym typeface="Trebuchet MS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9pPr>
    </p:titleStyle>
    <p:bodyStyle>
      <a:lvl1pPr marL="365125" indent="-254000" algn="l" defTabSz="0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eorgia" pitchFamily="18" charset="0"/>
        </a:defRPr>
      </a:lvl1pPr>
      <a:lvl2pPr marL="658813" indent="-246063" algn="l" defTabSz="0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>
          <a:solidFill>
            <a:schemeClr val="accent2"/>
          </a:solidFill>
          <a:latin typeface="+mn-lt"/>
          <a:ea typeface="+mn-ea"/>
          <a:sym typeface="Georgia" pitchFamily="18" charset="0"/>
        </a:defRPr>
      </a:lvl2pPr>
      <a:lvl3pPr marL="923925" indent="-219075" algn="l" defTabSz="0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>
          <a:solidFill>
            <a:schemeClr val="accent1"/>
          </a:solidFill>
          <a:latin typeface="+mn-lt"/>
          <a:ea typeface="+mn-ea"/>
          <a:sym typeface="Georgia" pitchFamily="18" charset="0"/>
        </a:defRPr>
      </a:lvl3pPr>
      <a:lvl4pPr marL="1179513" indent="-200025" algn="l" defTabSz="0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>
          <a:solidFill>
            <a:schemeClr val="accent1"/>
          </a:solidFill>
          <a:latin typeface="+mn-lt"/>
          <a:ea typeface="+mn-ea"/>
          <a:sym typeface="Georgia" pitchFamily="18" charset="0"/>
        </a:defRPr>
      </a:lvl4pPr>
      <a:lvl5pPr marL="1390650" indent="-182563" algn="l" defTabSz="0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>
          <a:solidFill>
            <a:srgbClr val="A04DA3"/>
          </a:solidFill>
          <a:latin typeface="+mn-lt"/>
          <a:ea typeface="+mn-ea"/>
          <a:sym typeface="Georgia" pitchFamily="18" charset="0"/>
        </a:defRPr>
      </a:lvl5pPr>
      <a:lvl6pPr marL="1847850" indent="-182563" algn="l" defTabSz="0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>
          <a:solidFill>
            <a:srgbClr val="A04DA3"/>
          </a:solidFill>
          <a:latin typeface="+mn-lt"/>
          <a:ea typeface="+mn-ea"/>
          <a:sym typeface="Georgia" pitchFamily="18" charset="0"/>
        </a:defRPr>
      </a:lvl6pPr>
      <a:lvl7pPr marL="2305050" indent="-182563" algn="l" defTabSz="0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>
          <a:solidFill>
            <a:srgbClr val="A04DA3"/>
          </a:solidFill>
          <a:latin typeface="+mn-lt"/>
          <a:ea typeface="+mn-ea"/>
          <a:sym typeface="Georgia" pitchFamily="18" charset="0"/>
        </a:defRPr>
      </a:lvl7pPr>
      <a:lvl8pPr marL="2762250" indent="-182563" algn="l" defTabSz="0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>
          <a:solidFill>
            <a:srgbClr val="A04DA3"/>
          </a:solidFill>
          <a:latin typeface="+mn-lt"/>
          <a:ea typeface="+mn-ea"/>
          <a:sym typeface="Georgia" pitchFamily="18" charset="0"/>
        </a:defRPr>
      </a:lvl8pPr>
      <a:lvl9pPr marL="3219450" indent="-182563" algn="l" defTabSz="0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>
          <a:solidFill>
            <a:srgbClr val="A04DA3"/>
          </a:solidFill>
          <a:latin typeface="+mn-lt"/>
          <a:ea typeface="+mn-ea"/>
          <a:sym typeface="Georgia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22"/>
          <p:cNvSpPr>
            <a:spLocks noChangeArrowheads="1"/>
          </p:cNvSpPr>
          <p:nvPr/>
        </p:nvSpPr>
        <p:spPr bwMode="auto"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75" name="矩形 23"/>
          <p:cNvSpPr>
            <a:spLocks noChangeArrowheads="1"/>
          </p:cNvSpPr>
          <p:nvPr/>
        </p:nvSpPr>
        <p:spPr bwMode="auto">
          <a:xfrm flipV="1">
            <a:off x="5410200" y="3897313"/>
            <a:ext cx="3733800" cy="192087"/>
          </a:xfrm>
          <a:prstGeom prst="rect">
            <a:avLst/>
          </a:prstGeom>
          <a:solidFill>
            <a:srgbClr val="438086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76" name="矩形 24"/>
          <p:cNvSpPr>
            <a:spLocks noChangeArrowheads="1"/>
          </p:cNvSpPr>
          <p:nvPr/>
        </p:nvSpPr>
        <p:spPr bwMode="auto">
          <a:xfrm flipV="1">
            <a:off x="5410200" y="4114800"/>
            <a:ext cx="3733800" cy="9525"/>
          </a:xfrm>
          <a:prstGeom prst="rect">
            <a:avLst/>
          </a:prstGeom>
          <a:solidFill>
            <a:srgbClr val="438086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77" name="矩形 25"/>
          <p:cNvSpPr>
            <a:spLocks noChangeArrowheads="1"/>
          </p:cNvSpPr>
          <p:nvPr/>
        </p:nvSpPr>
        <p:spPr bwMode="auto">
          <a:xfrm flipV="1">
            <a:off x="5410200" y="4164013"/>
            <a:ext cx="1965325" cy="19050"/>
          </a:xfrm>
          <a:prstGeom prst="rect">
            <a:avLst/>
          </a:prstGeom>
          <a:solidFill>
            <a:srgbClr val="438086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78" name="矩形 26"/>
          <p:cNvSpPr>
            <a:spLocks noChangeArrowheads="1"/>
          </p:cNvSpPr>
          <p:nvPr/>
        </p:nvSpPr>
        <p:spPr bwMode="auto">
          <a:xfrm flipV="1">
            <a:off x="5410200" y="4198938"/>
            <a:ext cx="1965325" cy="9525"/>
          </a:xfrm>
          <a:prstGeom prst="rect">
            <a:avLst/>
          </a:prstGeom>
          <a:solidFill>
            <a:srgbClr val="438086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 useBgFill="1">
        <p:nvSpPr>
          <p:cNvPr id="3079" name="圆角矩形 29"/>
          <p:cNvSpPr>
            <a:spLocks noChangeArrowheads="1"/>
          </p:cNvSpPr>
          <p:nvPr/>
        </p:nvSpPr>
        <p:spPr bwMode="auto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 useBgFill="1">
        <p:nvSpPr>
          <p:cNvPr id="3080" name="圆角矩形 30"/>
          <p:cNvSpPr>
            <a:spLocks noChangeArrowheads="1"/>
          </p:cNvSpPr>
          <p:nvPr/>
        </p:nvSpPr>
        <p:spPr bwMode="auto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81" name="矩形 6"/>
          <p:cNvSpPr>
            <a:spLocks noChangeArrowheads="1"/>
          </p:cNvSpPr>
          <p:nvPr/>
        </p:nvSpPr>
        <p:spPr bwMode="auto">
          <a:xfrm>
            <a:off x="0" y="3649663"/>
            <a:ext cx="9144000" cy="244475"/>
          </a:xfrm>
          <a:prstGeom prst="rect">
            <a:avLst/>
          </a:prstGeom>
          <a:solidFill>
            <a:srgbClr val="438086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82" name="矩形 9"/>
          <p:cNvSpPr>
            <a:spLocks noChangeArrowheads="1"/>
          </p:cNvSpPr>
          <p:nvPr/>
        </p:nvSpPr>
        <p:spPr bwMode="auto">
          <a:xfrm>
            <a:off x="0" y="3675063"/>
            <a:ext cx="9144000" cy="1412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83" name="矩形 10"/>
          <p:cNvSpPr>
            <a:spLocks noChangeArrowheads="1"/>
          </p:cNvSpPr>
          <p:nvPr/>
        </p:nvSpPr>
        <p:spPr bwMode="auto"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84" name="矩形 18"/>
          <p:cNvSpPr>
            <a:spLocks noChangeArrowheads="1"/>
          </p:cNvSpPr>
          <p:nvPr/>
        </p:nvSpPr>
        <p:spPr bwMode="auto">
          <a:xfrm>
            <a:off x="0" y="0"/>
            <a:ext cx="9144000" cy="37020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85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900488"/>
            <a:ext cx="4953000" cy="1752600"/>
          </a:xfrm>
          <a:ln/>
        </p:spPr>
        <p:txBody>
          <a:bodyPr/>
          <a:lstStyle/>
          <a:p>
            <a:pPr marL="63500" algn="r"/>
            <a:r>
              <a:rPr lang="zh-CN" altLang="en-US" dirty="0">
                <a:solidFill>
                  <a:schemeClr val="tx2"/>
                </a:solidFill>
              </a:rPr>
              <a:t>主讲人：李炜</a:t>
            </a:r>
          </a:p>
          <a:p>
            <a:pPr marL="63500" algn="r"/>
            <a:r>
              <a:rPr lang="zh-CN" altLang="en-US" dirty="0">
                <a:solidFill>
                  <a:schemeClr val="tx2"/>
                </a:solidFill>
              </a:rPr>
              <a:t>时间：</a:t>
            </a:r>
            <a:r>
              <a:rPr lang="en-US" dirty="0" smtClean="0">
                <a:solidFill>
                  <a:schemeClr val="tx2"/>
                </a:solidFill>
              </a:rPr>
              <a:t>2013-4-</a:t>
            </a:r>
            <a:r>
              <a:rPr lang="en-US" altLang="zh-CN" dirty="0" smtClean="0">
                <a:solidFill>
                  <a:schemeClr val="tx2"/>
                </a:solidFill>
              </a:rPr>
              <a:t>25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086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2401888"/>
            <a:ext cx="8458200" cy="1470025"/>
          </a:xfrm>
          <a:ln/>
        </p:spPr>
        <p:txBody>
          <a:bodyPr anchor="b"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数据结构基础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2013/4/25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5328592" cy="436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190" y="1109671"/>
            <a:ext cx="442381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63888" y="5870338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多项式本质为不进位运算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769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</a:t>
            </a:r>
            <a:r>
              <a:rPr lang="en-US" altLang="zh-CN" dirty="0" smtClean="0"/>
              <a:t>Linked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数组好比是一个容器，通常都是固定长度的，如果我想要大小动态变化的容器，来多少都能自动装下，怎么办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链表是程序设计中一种重要的动态数据结构，它是动态地进行存储分配的一种结构。</a:t>
            </a:r>
            <a:endParaRPr lang="zh-CN" altLang="en-US" dirty="0">
              <a:solidFill>
                <a:schemeClr val="hlink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2013/4/25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0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776686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1800" b="1" dirty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1800" b="1" dirty="0">
                <a:latin typeface="幼圆" pitchFamily="49" charset="-122"/>
                <a:ea typeface="幼圆" pitchFamily="49" charset="-122"/>
              </a:rPr>
              <a:t>、链表中的元素称为</a:t>
            </a:r>
            <a:r>
              <a:rPr lang="zh-CN" altLang="en-US" sz="1800" b="1" dirty="0">
                <a:latin typeface="Arial" charset="0"/>
                <a:ea typeface="幼圆" pitchFamily="49" charset="-122"/>
              </a:rPr>
              <a:t>“</a:t>
            </a:r>
            <a:r>
              <a:rPr lang="zh-CN" altLang="en-US" sz="1800" b="1" dirty="0">
                <a:latin typeface="幼圆" pitchFamily="49" charset="-122"/>
                <a:ea typeface="幼圆" pitchFamily="49" charset="-122"/>
              </a:rPr>
              <a:t>结点</a:t>
            </a:r>
            <a:r>
              <a:rPr lang="zh-CN" altLang="en-US" sz="1800" b="1" dirty="0">
                <a:latin typeface="Arial" charset="0"/>
                <a:ea typeface="幼圆" pitchFamily="49" charset="-122"/>
              </a:rPr>
              <a:t>”</a:t>
            </a:r>
            <a:r>
              <a:rPr lang="zh-CN" altLang="en-US" sz="1800" b="1" dirty="0">
                <a:latin typeface="幼圆" pitchFamily="49" charset="-122"/>
                <a:ea typeface="幼圆" pitchFamily="49" charset="-122"/>
              </a:rPr>
              <a:t>，每个结点包括两个域：</a:t>
            </a:r>
            <a:r>
              <a:rPr lang="zh-CN" altLang="en-US" sz="1800" b="1" dirty="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数据域和指针域；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1800" b="1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1800" b="1" dirty="0">
                <a:latin typeface="幼圆" pitchFamily="49" charset="-122"/>
                <a:ea typeface="幼圆" pitchFamily="49" charset="-122"/>
              </a:rPr>
              <a:t>、单向链表通常由一个头指针（</a:t>
            </a:r>
            <a:r>
              <a:rPr lang="en-US" altLang="zh-CN" sz="1800" b="1" dirty="0">
                <a:latin typeface="幼圆" pitchFamily="49" charset="-122"/>
                <a:ea typeface="幼圆" pitchFamily="49" charset="-122"/>
              </a:rPr>
              <a:t>head)</a:t>
            </a:r>
            <a:r>
              <a:rPr lang="zh-CN" altLang="en-US" sz="1800" b="1" dirty="0">
                <a:latin typeface="幼圆" pitchFamily="49" charset="-122"/>
                <a:ea typeface="幼圆" pitchFamily="49" charset="-122"/>
              </a:rPr>
              <a:t>，用于指向链表头；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1800" b="1" dirty="0"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1800" b="1" dirty="0">
                <a:latin typeface="幼圆" pitchFamily="49" charset="-122"/>
                <a:ea typeface="幼圆" pitchFamily="49" charset="-122"/>
              </a:rPr>
              <a:t>、单向链表有一个尾结点，该结点的指针部分指向一个空结点</a:t>
            </a:r>
            <a:r>
              <a:rPr lang="en-US" altLang="zh-CN" sz="1800" b="1" dirty="0">
                <a:latin typeface="幼圆" pitchFamily="49" charset="-122"/>
                <a:ea typeface="幼圆" pitchFamily="49" charset="-122"/>
              </a:rPr>
              <a:t>(NULL) </a:t>
            </a:r>
            <a:r>
              <a:rPr lang="zh-CN" altLang="en-US" sz="1800" b="1" dirty="0">
                <a:latin typeface="幼圆" pitchFamily="49" charset="-122"/>
                <a:ea typeface="幼圆" pitchFamily="49" charset="-122"/>
              </a:rPr>
              <a:t>。</a:t>
            </a:r>
          </a:p>
          <a:p>
            <a:endParaRPr lang="zh-CN" altLang="en-US" sz="18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2013/4/25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36925"/>
            <a:ext cx="1143000" cy="685800"/>
          </a:xfrm>
          <a:prstGeom prst="rect">
            <a:avLst/>
          </a:prstGeom>
        </p:spPr>
      </p:pic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981200" y="34893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8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216275"/>
            <a:ext cx="914400" cy="914400"/>
          </a:xfrm>
          <a:prstGeom prst="rect">
            <a:avLst/>
          </a:prstGeom>
        </p:spPr>
      </p:pic>
      <p:cxnSp>
        <p:nvCxnSpPr>
          <p:cNvPr id="9" name="AutoShape 18"/>
          <p:cNvCxnSpPr>
            <a:cxnSpLocks noChangeShapeType="1"/>
          </p:cNvCxnSpPr>
          <p:nvPr/>
        </p:nvCxnSpPr>
        <p:spPr bwMode="auto">
          <a:xfrm flipV="1">
            <a:off x="3429000" y="3413125"/>
            <a:ext cx="685800" cy="533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3184525"/>
            <a:ext cx="914400" cy="914400"/>
          </a:xfrm>
          <a:prstGeom prst="rect">
            <a:avLst/>
          </a:prstGeom>
        </p:spPr>
      </p:pic>
      <p:cxnSp>
        <p:nvCxnSpPr>
          <p:cNvPr id="11" name="AutoShape 27"/>
          <p:cNvCxnSpPr>
            <a:cxnSpLocks noChangeShapeType="1"/>
          </p:cNvCxnSpPr>
          <p:nvPr/>
        </p:nvCxnSpPr>
        <p:spPr bwMode="auto">
          <a:xfrm flipV="1">
            <a:off x="5029200" y="3413125"/>
            <a:ext cx="685800" cy="533400"/>
          </a:xfrm>
          <a:prstGeom prst="bentConnector3">
            <a:avLst>
              <a:gd name="adj1" fmla="val 4744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3184525"/>
            <a:ext cx="914400" cy="914400"/>
          </a:xfrm>
          <a:prstGeom prst="rect">
            <a:avLst/>
          </a:prstGeom>
        </p:spPr>
      </p:pic>
      <p:cxnSp>
        <p:nvCxnSpPr>
          <p:cNvPr id="13" name="AutoShape 36"/>
          <p:cNvCxnSpPr>
            <a:cxnSpLocks noChangeShapeType="1"/>
          </p:cNvCxnSpPr>
          <p:nvPr/>
        </p:nvCxnSpPr>
        <p:spPr bwMode="auto">
          <a:xfrm flipV="1">
            <a:off x="6629400" y="3413125"/>
            <a:ext cx="685800" cy="533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3108325"/>
            <a:ext cx="914400" cy="914400"/>
          </a:xfrm>
          <a:prstGeom prst="rect">
            <a:avLst/>
          </a:prstGeom>
        </p:spPr>
      </p:pic>
      <p:sp>
        <p:nvSpPr>
          <p:cNvPr id="15" name="Text Box 52"/>
          <p:cNvSpPr txBox="1">
            <a:spLocks noChangeArrowheads="1"/>
          </p:cNvSpPr>
          <p:nvPr/>
        </p:nvSpPr>
        <p:spPr bwMode="auto">
          <a:xfrm>
            <a:off x="762000" y="2727325"/>
            <a:ext cx="762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隶书" pitchFamily="49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Head              1249              1356             1475              1021</a:t>
            </a:r>
          </a:p>
        </p:txBody>
      </p:sp>
    </p:spTree>
    <p:extLst>
      <p:ext uri="{BB962C8B-B14F-4D97-AF65-F5344CB8AC3E}">
        <p14:creationId xmlns:p14="http://schemas.microsoft.com/office/powerpoint/2010/main" val="454321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2013/4/25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5197488" cy="528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68760"/>
            <a:ext cx="413995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699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</a:t>
            </a:r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992" y="2249488"/>
            <a:ext cx="4186808" cy="4324350"/>
          </a:xfrm>
        </p:spPr>
        <p:txBody>
          <a:bodyPr/>
          <a:lstStyle/>
          <a:p>
            <a:r>
              <a:rPr lang="zh-CN" altLang="en-US" dirty="0" smtClean="0"/>
              <a:t>后进先出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例如用于函数参数的保存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如何实现？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2013/4/25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AutoShape 2" descr="http://t3.baidu.com/it/u=1485233737,3602919896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2" y="2276872"/>
            <a:ext cx="3288091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65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</a:t>
            </a:r>
            <a:r>
              <a:rPr lang="en-US" altLang="zh-CN" dirty="0" smtClean="0"/>
              <a:t>Queue </a:t>
            </a:r>
            <a:r>
              <a:rPr lang="en-US" altLang="zh-CN" b="1" dirty="0" smtClean="0"/>
              <a:t>[</a:t>
            </a:r>
            <a:r>
              <a:rPr lang="en-US" altLang="zh-CN" b="1" dirty="0" err="1"/>
              <a:t>kju</a:t>
            </a:r>
            <a:r>
              <a:rPr lang="en-US" altLang="zh-CN" b="1" dirty="0" smtClean="0"/>
              <a:t>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对数据进行排队，先来先服务。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2013/4/25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2976"/>
            <a:ext cx="3600400" cy="315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585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algn="ctr"/>
            <a:r>
              <a:rPr lang="zh-CN" altLang="en-US"/>
              <a:t>THE END</a:t>
            </a:r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2249488"/>
            <a:ext cx="8229600" cy="4324350"/>
          </a:xfrm>
          <a:ln/>
        </p:spPr>
        <p:txBody>
          <a:bodyPr/>
          <a:lstStyle/>
          <a:p>
            <a:pPr marL="365125" indent="-254000" algn="l">
              <a:buFont typeface="Georgia" pitchFamily="18" charset="0"/>
              <a:buChar char="•"/>
            </a:pPr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en-US"/>
              <a:t>内容安排</a:t>
            </a:r>
          </a:p>
        </p:txBody>
      </p:sp>
      <p:sp>
        <p:nvSpPr>
          <p:cNvPr id="4099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2249488"/>
            <a:ext cx="8229600" cy="4324350"/>
          </a:xfrm>
          <a:ln/>
        </p:spPr>
        <p:txBody>
          <a:bodyPr/>
          <a:lstStyle/>
          <a:p>
            <a:pPr marL="365125" indent="-254000" algn="l">
              <a:buFont typeface="Georgia" pitchFamily="18" charset="0"/>
              <a:buChar char="•"/>
            </a:pPr>
            <a:r>
              <a:rPr lang="zh-CN" altLang="en-US" dirty="0" smtClean="0"/>
              <a:t>数据结构</a:t>
            </a:r>
            <a:r>
              <a:rPr lang="zh-CN" altLang="en-US" dirty="0" smtClean="0"/>
              <a:t>本质</a:t>
            </a:r>
            <a:endParaRPr lang="en-US" altLang="zh-CN" dirty="0" smtClean="0"/>
          </a:p>
          <a:p>
            <a:pPr marL="365125" indent="-254000" algn="l">
              <a:buFont typeface="Georgia" pitchFamily="18" charset="0"/>
              <a:buChar char="•"/>
            </a:pPr>
            <a:endParaRPr lang="en-US" altLang="zh-CN" dirty="0" smtClean="0"/>
          </a:p>
          <a:p>
            <a:pPr marL="365125" indent="-254000" algn="l">
              <a:buFont typeface="Georgia" pitchFamily="18" charset="0"/>
              <a:buChar char="•"/>
            </a:pPr>
            <a:r>
              <a:rPr lang="zh-CN" altLang="en-US" dirty="0" smtClean="0"/>
              <a:t>数组 </a:t>
            </a:r>
            <a:r>
              <a:rPr lang="en-US" altLang="zh-CN" dirty="0" smtClean="0"/>
              <a:t>Array</a:t>
            </a:r>
            <a:endParaRPr lang="en-US" altLang="zh-CN" dirty="0"/>
          </a:p>
          <a:p>
            <a:pPr marL="365125" indent="-254000" algn="l">
              <a:buFont typeface="Georgia" pitchFamily="18" charset="0"/>
              <a:buChar char="•"/>
            </a:pPr>
            <a:r>
              <a:rPr lang="zh-CN" altLang="en-US" dirty="0" smtClean="0"/>
              <a:t>多项式 </a:t>
            </a:r>
            <a:r>
              <a:rPr lang="en-US" altLang="zh-CN" dirty="0" smtClean="0"/>
              <a:t>Polynomial</a:t>
            </a:r>
            <a:endParaRPr lang="en-US" altLang="zh-CN" dirty="0" smtClean="0"/>
          </a:p>
          <a:p>
            <a:pPr marL="365125" indent="-254000" algn="l">
              <a:buFont typeface="Georgia" pitchFamily="18" charset="0"/>
              <a:buChar char="•"/>
            </a:pPr>
            <a:r>
              <a:rPr lang="zh-CN" altLang="en-US" dirty="0" smtClean="0"/>
              <a:t>链表 </a:t>
            </a:r>
            <a:r>
              <a:rPr lang="en-US" altLang="zh-CN" dirty="0" smtClean="0"/>
              <a:t>Linked List</a:t>
            </a:r>
            <a:endParaRPr lang="en-US" altLang="zh-CN" dirty="0" smtClean="0"/>
          </a:p>
          <a:p>
            <a:pPr marL="365125" indent="-254000" algn="l">
              <a:buFont typeface="Georgia" pitchFamily="18" charset="0"/>
              <a:buChar char="•"/>
            </a:pPr>
            <a:r>
              <a:rPr lang="zh-CN" altLang="en-US" dirty="0" smtClean="0"/>
              <a:t>栈 </a:t>
            </a:r>
            <a:r>
              <a:rPr lang="en-US" altLang="zh-CN" dirty="0" smtClean="0"/>
              <a:t>Stack</a:t>
            </a:r>
            <a:endParaRPr lang="en-US" altLang="zh-CN" dirty="0"/>
          </a:p>
          <a:p>
            <a:pPr marL="365125" indent="-254000" algn="l">
              <a:buFont typeface="Georgia" pitchFamily="18" charset="0"/>
              <a:buChar char="•"/>
            </a:pPr>
            <a:r>
              <a:rPr lang="zh-CN" altLang="en-US" dirty="0" smtClean="0"/>
              <a:t>队列 </a:t>
            </a:r>
            <a:r>
              <a:rPr lang="en-US" altLang="zh-CN" dirty="0" smtClean="0"/>
              <a:t>Queue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r>
              <a:rPr lang="en-US" altLang="zh-CN" dirty="0" smtClean="0"/>
              <a:t>(Data Structure)</a:t>
            </a:r>
            <a:r>
              <a:rPr lang="zh-CN" altLang="en-US" dirty="0" smtClean="0"/>
              <a:t>本质</a:t>
            </a:r>
            <a:r>
              <a:rPr lang="zh-CN" altLang="en-US" dirty="0"/>
              <a:t>上都是容器，用于装各种各样不同的</a:t>
            </a:r>
            <a:r>
              <a:rPr lang="zh-CN" altLang="en-US" dirty="0" smtClean="0"/>
              <a:t>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Data Structure) ={</a:t>
            </a:r>
            <a:r>
              <a:rPr lang="en-US" altLang="zh-CN" dirty="0" smtClean="0"/>
              <a:t>D,R}</a:t>
            </a:r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为数据，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数据间的为关系。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2013/4/25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23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r>
              <a:rPr lang="en-US" altLang="zh-CN" dirty="0" smtClean="0"/>
              <a:t>Array</a:t>
            </a:r>
            <a:r>
              <a:rPr lang="zh-CN" altLang="en-US" dirty="0"/>
              <a:t>之一维数组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2013/4/25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51823"/>
            <a:ext cx="6682770" cy="328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75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结构体数组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168" y="2249488"/>
            <a:ext cx="2602632" cy="4324350"/>
          </a:xfrm>
        </p:spPr>
        <p:txBody>
          <a:bodyPr/>
          <a:lstStyle/>
          <a:p>
            <a:r>
              <a:rPr lang="zh-CN" altLang="en-US" dirty="0" smtClean="0"/>
              <a:t>结构体数组的用处？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2013/4/25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348880"/>
            <a:ext cx="5569818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21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932252"/>
            <a:ext cx="8229600" cy="641586"/>
          </a:xfrm>
        </p:spPr>
        <p:txBody>
          <a:bodyPr/>
          <a:lstStyle/>
          <a:p>
            <a:r>
              <a:rPr lang="zh-CN" altLang="en-US" dirty="0" smtClean="0"/>
              <a:t>动态数组的好处？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2013/4/25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16209"/>
            <a:ext cx="5484345" cy="381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24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数组之二维数组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168" y="2249488"/>
            <a:ext cx="2602632" cy="4324350"/>
          </a:xfrm>
        </p:spPr>
        <p:txBody>
          <a:bodyPr/>
          <a:lstStyle/>
          <a:p>
            <a:r>
              <a:rPr lang="zh-CN" altLang="en-US" dirty="0" smtClean="0"/>
              <a:t>行和列？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维和二维？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2013/4/25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09" b="13284"/>
          <a:stretch/>
        </p:blipFill>
        <p:spPr bwMode="auto">
          <a:xfrm>
            <a:off x="683568" y="2060848"/>
            <a:ext cx="5569139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02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数组之多维数组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2120" y="2249488"/>
            <a:ext cx="3034680" cy="4324350"/>
          </a:xfrm>
        </p:spPr>
        <p:txBody>
          <a:bodyPr/>
          <a:lstStyle/>
          <a:p>
            <a:r>
              <a:rPr lang="zh-CN" altLang="en-US" dirty="0" smtClean="0"/>
              <a:t>多维只是逻辑层面，物理层面都是一维的。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2013/4/25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276872"/>
            <a:ext cx="468581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65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</a:t>
            </a:r>
            <a:r>
              <a:rPr lang="en-US" altLang="zh-CN" dirty="0" smtClean="0"/>
              <a:t>Polynomial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多项式函数是常见的数学函数，如何在电脑上表达多项式？进行运算？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2013/4/25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334435"/>
      </p:ext>
    </p:extLst>
  </p:cSld>
  <p:clrMapOvr>
    <a:masterClrMapping/>
  </p:clrMapOvr>
</p:sld>
</file>

<file path=ppt/theme/theme1.xml><?xml version="1.0" encoding="utf-8"?>
<a:theme xmlns:a="http://schemas.openxmlformats.org/drawingml/2006/main" name="都市">
  <a:themeElements>
    <a:clrScheme name="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FFFFFF"/>
      </a:accent3>
      <a:accent4>
        <a:srgbClr val="000000"/>
      </a:accent4>
      <a:accent5>
        <a:srgbClr val="B3B3C4"/>
      </a:accent5>
      <a:accent6>
        <a:srgbClr val="3C7379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方正姚体"/>
        <a:cs typeface=""/>
      </a:majorFont>
      <a:minorFont>
        <a:latin typeface="Georgi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Pages>0</Pages>
  <Words>306</Words>
  <Characters>0</Characters>
  <Application>Microsoft Office PowerPoint</Application>
  <DocSecurity>0</DocSecurity>
  <PresentationFormat>全屏显示(4:3)</PresentationFormat>
  <Lines>0</Lines>
  <Paragraphs>60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都市</vt:lpstr>
      <vt:lpstr>数据结构基础</vt:lpstr>
      <vt:lpstr>内容安排</vt:lpstr>
      <vt:lpstr>什么是数据结构</vt:lpstr>
      <vt:lpstr>数组Array之一维数组</vt:lpstr>
      <vt:lpstr>结构体数组</vt:lpstr>
      <vt:lpstr>动态数组</vt:lpstr>
      <vt:lpstr>数组之二维数组</vt:lpstr>
      <vt:lpstr>数组之多维数组</vt:lpstr>
      <vt:lpstr>多项式Polynomial</vt:lpstr>
      <vt:lpstr>PowerPoint 演示文稿</vt:lpstr>
      <vt:lpstr>链表Linked List</vt:lpstr>
      <vt:lpstr>链表</vt:lpstr>
      <vt:lpstr>PowerPoint 演示文稿</vt:lpstr>
      <vt:lpstr>栈Stack</vt:lpstr>
      <vt:lpstr>队列Queue [kju]</vt:lpstr>
      <vt:lpstr>THE END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循环—解决重复之道</dc:title>
  <dc:creator>T S</dc:creator>
  <cp:lastModifiedBy>liwei</cp:lastModifiedBy>
  <cp:revision>272</cp:revision>
  <dcterms:created xsi:type="dcterms:W3CDTF">2013-03-26T18:09:00Z</dcterms:created>
  <dcterms:modified xsi:type="dcterms:W3CDTF">2013-04-25T13:36:32Z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2052-8.1.0.3602</vt:lpwstr>
  </property>
</Properties>
</file>