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7" r:id="rId8"/>
    <p:sldId id="281" r:id="rId9"/>
    <p:sldId id="278" r:id="rId10"/>
    <p:sldId id="282" r:id="rId11"/>
    <p:sldId id="279" r:id="rId12"/>
    <p:sldId id="276" r:id="rId13"/>
    <p:sldId id="280" r:id="rId14"/>
    <p:sldId id="275" r:id="rId15"/>
    <p:sldId id="286" r:id="rId16"/>
    <p:sldId id="288" r:id="rId17"/>
    <p:sldId id="285" r:id="rId18"/>
    <p:sldId id="287" r:id="rId19"/>
    <p:sldId id="283" r:id="rId20"/>
    <p:sldId id="289" r:id="rId21"/>
    <p:sldId id="284" r:id="rId22"/>
    <p:sldId id="290" r:id="rId23"/>
    <p:sldId id="291" r:id="rId24"/>
    <p:sldId id="292" r:id="rId25"/>
    <p:sldId id="27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736DA-54A0-4FB4-A608-D17AD3E39955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02DEA-B75B-4FAF-A07B-D9A6535563C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42C31-1894-45BD-9F56-8C8B4FBA581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6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16661-97FE-4789-A1BD-381AA9DF4FB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5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DFAFE-F9DA-49A7-AD15-E5F01420B437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B5603-3517-4000-BEC3-ED63D8007628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9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27793-238D-4A43-B989-A7E33B172CA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AF7C9-90AD-4C4B-8D42-E49BCB72AA3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5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4247B-633C-420C-975B-D18A91F929F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2264B-BD80-4173-81AC-9577559C50F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004E8-2622-4719-98F9-3A29B871399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7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7"/>
          <p:cNvSpPr>
            <a:spLocks noChangeArrowheads="1"/>
          </p:cNvSpPr>
          <p:nvPr/>
        </p:nvSpPr>
        <p:spPr bwMode="auto">
          <a:xfrm>
            <a:off x="0" y="366713"/>
            <a:ext cx="9144000" cy="84137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7" name="矩形 28"/>
          <p:cNvSpPr>
            <a:spLocks noChangeArrowheads="1"/>
          </p:cNvSpPr>
          <p:nvPr/>
        </p:nvSpPr>
        <p:spPr bwMode="auto">
          <a:xfrm>
            <a:off x="0" y="0"/>
            <a:ext cx="9144000" cy="3111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8" name="矩形 29"/>
          <p:cNvSpPr>
            <a:spLocks noChangeArrowheads="1"/>
          </p:cNvSpPr>
          <p:nvPr/>
        </p:nvSpPr>
        <p:spPr bwMode="auto"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9" name="矩形 30"/>
          <p:cNvSpPr>
            <a:spLocks noChangeArrowheads="1"/>
          </p:cNvSpPr>
          <p:nvPr/>
        </p:nvSpPr>
        <p:spPr bwMode="auto"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0" name="矩形 31"/>
          <p:cNvSpPr>
            <a:spLocks noChangeArrowheads="1"/>
          </p:cNvSpPr>
          <p:nvPr/>
        </p:nvSpPr>
        <p:spPr bwMode="auto">
          <a:xfrm flipV="1">
            <a:off x="5410200" y="439738"/>
            <a:ext cx="3733800" cy="180975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1031" name="圆角矩形 32"/>
          <p:cNvSpPr>
            <a:spLocks noChangeArrowheads="1"/>
          </p:cNvSpPr>
          <p:nvPr/>
        </p:nvSpPr>
        <p:spPr bwMode="auto">
          <a:xfrm>
            <a:off x="5407025" y="496888"/>
            <a:ext cx="3063875" cy="26987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1032" name="圆角矩形 33"/>
          <p:cNvSpPr>
            <a:spLocks noChangeArrowheads="1"/>
          </p:cNvSpPr>
          <p:nvPr/>
        </p:nvSpPr>
        <p:spPr bwMode="auto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3" name="矩形 34"/>
          <p:cNvSpPr>
            <a:spLocks noChangeArrowheads="1"/>
          </p:cNvSpPr>
          <p:nvPr/>
        </p:nvSpPr>
        <p:spPr bwMode="auto">
          <a:xfrm>
            <a:off x="9085263" y="0"/>
            <a:ext cx="57150" cy="620713"/>
          </a:xfrm>
          <a:prstGeom prst="rect">
            <a:avLst/>
          </a:pr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4" name="矩形 35"/>
          <p:cNvSpPr>
            <a:spLocks noChangeArrowheads="1"/>
          </p:cNvSpPr>
          <p:nvPr/>
        </p:nvSpPr>
        <p:spPr bwMode="auto">
          <a:xfrm>
            <a:off x="9043988" y="0"/>
            <a:ext cx="26987" cy="620713"/>
          </a:xfrm>
          <a:prstGeom prst="rect">
            <a:avLst/>
          </a:pr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5" name="矩形 36"/>
          <p:cNvSpPr>
            <a:spLocks noChangeArrowheads="1"/>
          </p:cNvSpPr>
          <p:nvPr/>
        </p:nvSpPr>
        <p:spPr bwMode="auto">
          <a:xfrm>
            <a:off x="9024938" y="0"/>
            <a:ext cx="9525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6" name="矩形 37"/>
          <p:cNvSpPr>
            <a:spLocks noChangeArrowheads="1"/>
          </p:cNvSpPr>
          <p:nvPr/>
        </p:nvSpPr>
        <p:spPr bwMode="auto">
          <a:xfrm>
            <a:off x="8975725" y="0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7" name="矩形 38"/>
          <p:cNvSpPr>
            <a:spLocks noChangeArrowheads="1"/>
          </p:cNvSpPr>
          <p:nvPr/>
        </p:nvSpPr>
        <p:spPr bwMode="auto">
          <a:xfrm>
            <a:off x="8915400" y="0"/>
            <a:ext cx="53975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8" name="矩形 39"/>
          <p:cNvSpPr>
            <a:spLocks noChangeArrowheads="1"/>
          </p:cNvSpPr>
          <p:nvPr/>
        </p:nvSpPr>
        <p:spPr bwMode="auto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rebuchet MS" pitchFamily="34" charset="0"/>
              </a:rPr>
              <a:t>单击此处编辑母版标题样式</a:t>
            </a:r>
          </a:p>
        </p:txBody>
      </p:sp>
      <p:sp>
        <p:nvSpPr>
          <p:cNvPr id="104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Georgia" pitchFamily="18" charset="0"/>
              </a:rPr>
              <a:t>第二级</a:t>
            </a:r>
          </a:p>
          <a:p>
            <a:pPr lvl="2"/>
            <a:r>
              <a:rPr lang="zh-CN" smtClean="0">
                <a:sym typeface="Georgia" pitchFamily="18" charset="0"/>
              </a:rPr>
              <a:t>第三级</a:t>
            </a:r>
          </a:p>
          <a:p>
            <a:pPr lvl="3"/>
            <a:r>
              <a:rPr lang="zh-CN" smtClean="0">
                <a:sym typeface="Georgia" pitchFamily="18" charset="0"/>
              </a:rPr>
              <a:t>第四级</a:t>
            </a:r>
          </a:p>
          <a:p>
            <a:pPr lvl="4"/>
            <a:r>
              <a:rPr lang="zh-CN" smtClean="0">
                <a:sym typeface="Georgia" pitchFamily="18" charset="0"/>
              </a:rPr>
              <a:t>第五级</a:t>
            </a:r>
          </a:p>
        </p:txBody>
      </p:sp>
      <p:sp>
        <p:nvSpPr>
          <p:cNvPr id="1041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86538" y="612775"/>
            <a:ext cx="95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3A66AC2D-10B5-4C50-B502-F01540D38CE6}" type="datetime1">
              <a:rPr lang="zh-CN" altLang="en-US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4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5625" y="31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F94A5552-2486-4125-9A62-C4EC95AEB12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  <a:sym typeface="Trebuchet MS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9pPr>
    </p:titleStyle>
    <p:bodyStyle>
      <a:lvl1pPr marL="365125" indent="-254000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eorgia" pitchFamily="18" charset="0"/>
        </a:defRPr>
      </a:lvl1pPr>
      <a:lvl2pPr marL="658813" indent="-246063" algn="l" defTabSz="0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>
          <a:solidFill>
            <a:schemeClr val="accent2"/>
          </a:solidFill>
          <a:latin typeface="+mn-lt"/>
          <a:ea typeface="+mn-ea"/>
          <a:sym typeface="Georgia" pitchFamily="18" charset="0"/>
        </a:defRPr>
      </a:lvl2pPr>
      <a:lvl3pPr marL="923925" indent="-219075" algn="l" defTabSz="0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>
          <a:solidFill>
            <a:schemeClr val="accent1"/>
          </a:solidFill>
          <a:latin typeface="+mn-lt"/>
          <a:ea typeface="+mn-ea"/>
          <a:sym typeface="Georgia" pitchFamily="18" charset="0"/>
        </a:defRPr>
      </a:lvl3pPr>
      <a:lvl4pPr marL="1179513" indent="-200025" algn="l" defTabSz="0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>
          <a:solidFill>
            <a:schemeClr val="accent1"/>
          </a:solidFill>
          <a:latin typeface="+mn-lt"/>
          <a:ea typeface="+mn-ea"/>
          <a:sym typeface="Georgia" pitchFamily="18" charset="0"/>
        </a:defRPr>
      </a:lvl4pPr>
      <a:lvl5pPr marL="13906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5pPr>
      <a:lvl6pPr marL="18478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6pPr>
      <a:lvl7pPr marL="23050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7pPr>
      <a:lvl8pPr marL="27622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8pPr>
      <a:lvl9pPr marL="32194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aau.cn/" TargetMode="External"/><Relationship Id="rId7" Type="http://schemas.openxmlformats.org/officeDocument/2006/relationships/hyperlink" Target="http://www.autoitscript.com/autoit3/docs/" TargetMode="External"/><Relationship Id="rId2" Type="http://schemas.openxmlformats.org/officeDocument/2006/relationships/hyperlink" Target="http://www.autoit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utoitscript.com/site/" TargetMode="External"/><Relationship Id="rId5" Type="http://schemas.openxmlformats.org/officeDocument/2006/relationships/hyperlink" Target="http://zy.anjian.com/?action-study" TargetMode="External"/><Relationship Id="rId4" Type="http://schemas.openxmlformats.org/officeDocument/2006/relationships/hyperlink" Target="http://www.anjian.com/" TargetMode="External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jian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bs.anjian.com/ajjl-jc-source/flash/ajjl-jc-0003.swf" TargetMode="External"/><Relationship Id="rId4" Type="http://schemas.openxmlformats.org/officeDocument/2006/relationships/hyperlink" Target="http://bbs.anjian.com/viewthread.php?tid=22746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366.com/flash/1000234.s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zy.anjian.com/lab/content_01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366.com/flash/1000044.s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2"/>
          <p:cNvSpPr>
            <a:spLocks noChangeArrowheads="1"/>
          </p:cNvSpPr>
          <p:nvPr/>
        </p:nvSpPr>
        <p:spPr bwMode="auto"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5" name="矩形 23"/>
          <p:cNvSpPr>
            <a:spLocks noChangeArrowheads="1"/>
          </p:cNvSpPr>
          <p:nvPr/>
        </p:nvSpPr>
        <p:spPr bwMode="auto">
          <a:xfrm flipV="1">
            <a:off x="5410200" y="3897313"/>
            <a:ext cx="3733800" cy="192087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6" name="矩形 24"/>
          <p:cNvSpPr>
            <a:spLocks noChangeArrowheads="1"/>
          </p:cNvSpPr>
          <p:nvPr/>
        </p:nvSpPr>
        <p:spPr bwMode="auto">
          <a:xfrm flipV="1">
            <a:off x="5410200" y="4114800"/>
            <a:ext cx="3733800" cy="9525"/>
          </a:xfrm>
          <a:prstGeom prst="rect">
            <a:avLst/>
          </a:prstGeom>
          <a:solidFill>
            <a:srgbClr val="438086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7" name="矩形 25"/>
          <p:cNvSpPr>
            <a:spLocks noChangeArrowheads="1"/>
          </p:cNvSpPr>
          <p:nvPr/>
        </p:nvSpPr>
        <p:spPr bwMode="auto">
          <a:xfrm flipV="1">
            <a:off x="5410200" y="4164013"/>
            <a:ext cx="1965325" cy="19050"/>
          </a:xfrm>
          <a:prstGeom prst="rect">
            <a:avLst/>
          </a:prstGeom>
          <a:solidFill>
            <a:srgbClr val="43808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 flipV="1">
            <a:off x="5410200" y="4198938"/>
            <a:ext cx="1965325" cy="9525"/>
          </a:xfrm>
          <a:prstGeom prst="rect">
            <a:avLst/>
          </a:prstGeom>
          <a:solidFill>
            <a:srgbClr val="438086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3079" name="圆角矩形 29"/>
          <p:cNvSpPr>
            <a:spLocks noChangeArrowheads="1"/>
          </p:cNvSpPr>
          <p:nvPr/>
        </p:nvSpPr>
        <p:spPr bwMode="auto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3080" name="圆角矩形 30"/>
          <p:cNvSpPr>
            <a:spLocks noChangeArrowheads="1"/>
          </p:cNvSpPr>
          <p:nvPr/>
        </p:nvSpPr>
        <p:spPr bwMode="auto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1" name="矩形 6"/>
          <p:cNvSpPr>
            <a:spLocks noChangeArrowheads="1"/>
          </p:cNvSpPr>
          <p:nvPr/>
        </p:nvSpPr>
        <p:spPr bwMode="auto">
          <a:xfrm>
            <a:off x="0" y="3649663"/>
            <a:ext cx="9144000" cy="244475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2" name="矩形 9"/>
          <p:cNvSpPr>
            <a:spLocks noChangeArrowheads="1"/>
          </p:cNvSpPr>
          <p:nvPr/>
        </p:nvSpPr>
        <p:spPr bwMode="auto">
          <a:xfrm>
            <a:off x="0" y="3675063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3" name="矩形 10"/>
          <p:cNvSpPr>
            <a:spLocks noChangeArrowheads="1"/>
          </p:cNvSpPr>
          <p:nvPr/>
        </p:nvSpPr>
        <p:spPr bwMode="auto"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4" name="矩形 18"/>
          <p:cNvSpPr>
            <a:spLocks noChangeArrowheads="1"/>
          </p:cNvSpPr>
          <p:nvPr/>
        </p:nvSpPr>
        <p:spPr bwMode="auto">
          <a:xfrm>
            <a:off x="0" y="0"/>
            <a:ext cx="9144000" cy="37020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  <a:ln/>
        </p:spPr>
        <p:txBody>
          <a:bodyPr/>
          <a:lstStyle/>
          <a:p>
            <a:pPr marL="63500" algn="r"/>
            <a:r>
              <a:rPr lang="zh-CN" altLang="en-US" dirty="0">
                <a:solidFill>
                  <a:schemeClr val="tx2"/>
                </a:solidFill>
              </a:rPr>
              <a:t>主讲人：李炜</a:t>
            </a:r>
          </a:p>
          <a:p>
            <a:pPr marL="63500" algn="r"/>
            <a:r>
              <a:rPr lang="zh-CN" altLang="en-US" dirty="0">
                <a:solidFill>
                  <a:schemeClr val="tx2"/>
                </a:solidFill>
              </a:rPr>
              <a:t>时间：</a:t>
            </a:r>
            <a:r>
              <a:rPr lang="en-US" dirty="0" smtClean="0">
                <a:solidFill>
                  <a:schemeClr val="tx2"/>
                </a:solidFill>
              </a:rPr>
              <a:t>2013-5-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08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  <a:ln/>
        </p:spPr>
        <p:txBody>
          <a:bodyPr anchor="b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自动化操作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88"/>
            <a:ext cx="3682752" cy="4324350"/>
          </a:xfrm>
        </p:spPr>
        <p:txBody>
          <a:bodyPr/>
          <a:lstStyle/>
          <a:p>
            <a:r>
              <a:rPr lang="zh-CN" altLang="en-US" dirty="0" smtClean="0"/>
              <a:t>运行代码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0" y="2103664"/>
            <a:ext cx="4137822" cy="269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9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C:\Program Files\AutoIt3\Include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554345" cy="405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自动化软件参考网站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hlinkClick r:id="rId2"/>
              </a:rPr>
              <a:t>http://www.autoitx.com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r>
              <a:rPr lang="en-US" altLang="zh-CN" sz="2000" dirty="0">
                <a:hlinkClick r:id="rId3"/>
              </a:rPr>
              <a:t>http://www.aau.cn/</a:t>
            </a:r>
            <a:endParaRPr lang="en-US" altLang="zh-CN" sz="2000" dirty="0" smtClean="0"/>
          </a:p>
          <a:p>
            <a:r>
              <a:rPr lang="en-US" altLang="zh-CN" sz="2000" dirty="0">
                <a:hlinkClick r:id="rId4"/>
              </a:rPr>
              <a:t>http://www.anjian.com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dirty="0" smtClean="0"/>
          </a:p>
          <a:p>
            <a:r>
              <a:rPr lang="en-US" altLang="zh-CN" sz="2000" dirty="0">
                <a:hlinkClick r:id="rId5"/>
              </a:rPr>
              <a:t>http://zy.anjian.com/?action-study</a:t>
            </a:r>
            <a:endParaRPr lang="en-US" altLang="zh-CN" sz="2000" dirty="0" smtClean="0"/>
          </a:p>
          <a:p>
            <a:r>
              <a:rPr lang="en-US" altLang="zh-CN" sz="2000" dirty="0">
                <a:hlinkClick r:id="rId6"/>
              </a:rPr>
              <a:t>http://www.autoitscript.com/site</a:t>
            </a:r>
            <a:r>
              <a:rPr lang="en-US" altLang="zh-CN" sz="2000" dirty="0" smtClean="0">
                <a:hlinkClick r:id="rId6"/>
              </a:rPr>
              <a:t>/</a:t>
            </a:r>
            <a:endParaRPr lang="en-US" altLang="zh-CN" sz="2000" dirty="0" smtClean="0"/>
          </a:p>
          <a:p>
            <a:r>
              <a:rPr lang="en-US" altLang="zh-CN" sz="2000" dirty="0">
                <a:hlinkClick r:id="rId7"/>
              </a:rPr>
              <a:t>http://www.autoitscript.com/autoit3/docs</a:t>
            </a:r>
            <a:r>
              <a:rPr lang="en-US" altLang="zh-CN" dirty="0">
                <a:hlinkClick r:id="rId7"/>
              </a:rPr>
              <a:t>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84197"/>
            <a:ext cx="3544838" cy="198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Auto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0238"/>
            <a:ext cx="2520280" cy="168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4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2862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按键精灵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817" y="5517232"/>
            <a:ext cx="8229600" cy="275584"/>
          </a:xfrm>
        </p:spPr>
        <p:txBody>
          <a:bodyPr/>
          <a:lstStyle/>
          <a:p>
            <a:r>
              <a:rPr lang="zh-CN" altLang="en-US" dirty="0" smtClean="0"/>
              <a:t>不知道你就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973" y="1340768"/>
            <a:ext cx="564395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792760" y="692696"/>
            <a:ext cx="249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http://www.anjian.com/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4955" y="1772816"/>
            <a:ext cx="30823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按键精灵是一个模拟鼠标键盘动作的软件。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通过制作</a:t>
            </a:r>
            <a:r>
              <a:rPr lang="zh-CN" altLang="en-US" sz="2000" dirty="0">
                <a:hlinkClick r:id="rId4"/>
              </a:rPr>
              <a:t>脚本</a:t>
            </a:r>
            <a:r>
              <a:rPr lang="zh-CN" altLang="en-US" sz="2000" dirty="0"/>
              <a:t>，可以让按键精灵代替双手，自动执行一系列鼠标键盘动作。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按键精灵简单易用，不需要任何编程知识就可以作出功能强大的脚本。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只要在电脑前用双手可以完成的动作，按键精灵都可以替代完成。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165718" y="6218328"/>
            <a:ext cx="7954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http://bbs.anjian.com/ajjl-jc-source/flash/ajjl-jc-0003.swf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8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智能外挂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什么是外挂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游戏外挂</a:t>
            </a:r>
            <a:r>
              <a:rPr lang="zh-CN" altLang="en-US" b="1" dirty="0"/>
              <a:t>最原始</a:t>
            </a:r>
            <a:r>
              <a:rPr lang="zh-CN" altLang="en-US" dirty="0"/>
              <a:t>的概念是：一种可以自动挂机进行游戏（包括打怪、升级、补血</a:t>
            </a:r>
            <a:r>
              <a:rPr lang="en-US" altLang="zh-CN" dirty="0"/>
              <a:t>……</a:t>
            </a:r>
            <a:r>
              <a:rPr lang="zh-CN" altLang="en-US" dirty="0"/>
              <a:t>）的第三方件软件，它可以让玩家不亲自进行游戏就可以让角色自动升级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网络外挂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修改网络封包（加密解密、数据分析），枯燥无意义，不谈</a:t>
            </a:r>
            <a:endParaRPr lang="en-US" altLang="zh-CN" dirty="0" smtClean="0"/>
          </a:p>
          <a:p>
            <a:r>
              <a:rPr lang="zh-CN" altLang="en-US" dirty="0"/>
              <a:t>辅助</a:t>
            </a:r>
            <a:r>
              <a:rPr lang="zh-CN" altLang="en-US" dirty="0" smtClean="0"/>
              <a:t>外挂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模拟人自动操作（智能化程度高，思考的乐趣√）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啃饼干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8184" y="2249488"/>
            <a:ext cx="2808312" cy="4324350"/>
          </a:xfrm>
        </p:spPr>
        <p:txBody>
          <a:bodyPr/>
          <a:lstStyle/>
          <a:p>
            <a:r>
              <a:rPr lang="zh-CN" altLang="en-US" dirty="0" smtClean="0"/>
              <a:t>能得多少分？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游戏操作特点？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563651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6237312"/>
            <a:ext cx="4455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http://www.3366.com/flash/1000234.shtml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游戏操作归纳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找到饼干</a:t>
            </a:r>
            <a:endParaRPr lang="en-US" altLang="zh-CN" dirty="0" smtClean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鼠标快速点击</a:t>
            </a:r>
            <a:endParaRPr lang="en-US" altLang="zh-CN" dirty="0" smtClean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重复</a:t>
            </a:r>
            <a:r>
              <a:rPr lang="en-US" altLang="zh-CN" dirty="0" smtClean="0"/>
              <a:t>1</a:t>
            </a:r>
          </a:p>
          <a:p>
            <a:pPr marL="111125" indent="0">
              <a:buNone/>
            </a:pPr>
            <a:endParaRPr lang="en-US" altLang="zh-CN" dirty="0" smtClean="0"/>
          </a:p>
          <a:p>
            <a:pPr marL="111125" indent="0">
              <a:buNone/>
            </a:pPr>
            <a:r>
              <a:rPr lang="zh-CN" altLang="en-US" dirty="0" smtClean="0"/>
              <a:t>细化步骤</a:t>
            </a:r>
            <a:endParaRPr lang="en-US" altLang="zh-CN" dirty="0" smtClean="0"/>
          </a:p>
          <a:p>
            <a:pPr marL="625475" indent="-514350">
              <a:buFont typeface="+mj-lt"/>
              <a:buAutoNum type="alphaLcParenR"/>
            </a:pPr>
            <a:r>
              <a:rPr lang="zh-CN" altLang="en-US" dirty="0" smtClean="0"/>
              <a:t>在盘子范围内找到颜色</a:t>
            </a:r>
            <a:r>
              <a:rPr lang="en-US" altLang="zh-CN" dirty="0" smtClean="0"/>
              <a:t>XXXXXX</a:t>
            </a:r>
          </a:p>
          <a:p>
            <a:pPr marL="625475" indent="-514350">
              <a:buFont typeface="+mj-lt"/>
              <a:buAutoNum type="alphaLcParenR"/>
            </a:pPr>
            <a:r>
              <a:rPr lang="zh-CN" altLang="en-US" dirty="0" smtClean="0"/>
              <a:t>鼠标移动到</a:t>
            </a:r>
            <a:r>
              <a:rPr lang="en-US" altLang="zh-CN" dirty="0" smtClean="0"/>
              <a:t>XXXXXX</a:t>
            </a:r>
            <a:r>
              <a:rPr lang="zh-CN" altLang="en-US" dirty="0" smtClean="0"/>
              <a:t>所在位置</a:t>
            </a:r>
            <a:endParaRPr lang="en-US" altLang="zh-CN" dirty="0" smtClean="0"/>
          </a:p>
          <a:p>
            <a:pPr marL="625475" indent="-514350">
              <a:buFont typeface="+mj-lt"/>
              <a:buAutoNum type="alphaLcParenR"/>
            </a:pPr>
            <a:r>
              <a:rPr lang="zh-CN" altLang="en-US" dirty="0" smtClean="0"/>
              <a:t>左键按下一段时间再松开</a:t>
            </a:r>
            <a:endParaRPr lang="en-US" altLang="zh-CN" dirty="0" smtClean="0"/>
          </a:p>
          <a:p>
            <a:pPr marL="625475" indent="-514350">
              <a:buFont typeface="+mj-lt"/>
              <a:buAutoNum type="alphaLcParenR"/>
            </a:pPr>
            <a:r>
              <a:rPr lang="zh-CN" altLang="en-US" dirty="0" smtClean="0"/>
              <a:t>重复</a:t>
            </a:r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06" y="489992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游戏量化分析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74371"/>
            <a:ext cx="6123565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0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游戏自动化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40848"/>
            <a:ext cx="6460480" cy="428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3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劲舞团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8144" y="2249488"/>
            <a:ext cx="3275856" cy="4324350"/>
          </a:xfrm>
        </p:spPr>
        <p:txBody>
          <a:bodyPr/>
          <a:lstStyle/>
          <a:p>
            <a:r>
              <a:rPr lang="zh-CN" altLang="en-US" dirty="0" smtClean="0"/>
              <a:t>如何玩？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如何得高分？</a:t>
            </a:r>
            <a:endParaRPr lang="en-US" altLang="zh-CN" dirty="0" smtClean="0"/>
          </a:p>
          <a:p>
            <a:pPr marL="111125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如何教会机器玩？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55036"/>
            <a:ext cx="51911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55576" y="6168388"/>
            <a:ext cx="4232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http://zy.anjian.com/lab/content_01.html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/>
              <a:t>内容安排</a:t>
            </a: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  <a:ln/>
        </p:spPr>
        <p:txBody>
          <a:bodyPr/>
          <a:lstStyle/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什么是自动化操作？</a:t>
            </a: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自动化操作什么？</a:t>
            </a: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自动化操作核心思想？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自动化软件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智能外挂</a:t>
            </a: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劲舞团自动化操作步骤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识别当前箭头方向</a:t>
            </a:r>
            <a:endParaRPr lang="en-US" altLang="zh-CN" dirty="0" smtClean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按相应键</a:t>
            </a:r>
            <a:endParaRPr lang="en-US" altLang="zh-CN" dirty="0" smtClean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/>
              <a:t>按</a:t>
            </a:r>
            <a:r>
              <a:rPr lang="zh-CN" altLang="en-US" dirty="0" smtClean="0"/>
              <a:t>完全部箭头后等小球到指定位置按空格，否则重复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pPr marL="111125" indent="0">
              <a:buNone/>
            </a:pPr>
            <a:r>
              <a:rPr lang="zh-CN" altLang="en-US" dirty="0" smtClean="0"/>
              <a:t>细化</a:t>
            </a:r>
            <a:endParaRPr lang="en-US" altLang="zh-CN" dirty="0" smtClean="0"/>
          </a:p>
          <a:p>
            <a:pPr marL="111125" indent="0">
              <a:buNone/>
            </a:pPr>
            <a:r>
              <a:rPr lang="zh-CN" altLang="en-US" dirty="0" smtClean="0"/>
              <a:t>根据形状、颜色等细节进行物体区分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995" y="791184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劲舞团自动化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7984"/>
            <a:ext cx="6369309" cy="47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9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酒鬼回家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08912" cy="418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44435" y="6391409"/>
            <a:ext cx="4455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http://www.3366.com/flash/1000044.shtml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1004535"/>
            <a:ext cx="486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你能打多少分？</a:t>
            </a:r>
            <a:r>
              <a:rPr lang="zh-CN" altLang="en-US" dirty="0"/>
              <a:t>游戏难不？</a:t>
            </a:r>
            <a:endParaRPr lang="en-US" altLang="zh-CN" dirty="0"/>
          </a:p>
          <a:p>
            <a:r>
              <a:rPr lang="zh-CN" altLang="en-US" dirty="0" smtClean="0"/>
              <a:t>能超过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r>
              <a:rPr lang="zh-CN" altLang="en-US" dirty="0" smtClean="0"/>
              <a:t>机器能打的比我们高吗？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82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PID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游戏很难，因为有加速度，人很难把握准确。</a:t>
            </a:r>
            <a:endParaRPr lang="en-US" altLang="zh-CN" dirty="0" smtClean="0"/>
          </a:p>
          <a:p>
            <a:r>
              <a:rPr lang="zh-CN" altLang="en-US" dirty="0" smtClean="0"/>
              <a:t>采用简易</a:t>
            </a:r>
            <a:r>
              <a:rPr lang="en-US" altLang="zh-CN" dirty="0" smtClean="0"/>
              <a:t>PD</a:t>
            </a:r>
            <a:r>
              <a:rPr lang="zh-CN" altLang="en-US" dirty="0" smtClean="0"/>
              <a:t>控制，考虑速度和位置影响。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6771642" cy="308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有</a:t>
            </a:r>
            <a:r>
              <a:rPr lang="en-US" altLang="zh-CN" dirty="0" err="1" smtClean="0"/>
              <a:t>autoit</a:t>
            </a:r>
            <a:r>
              <a:rPr lang="zh-CN" altLang="en-US" dirty="0" smtClean="0"/>
              <a:t>， 按键精灵等众多的工具，实际上任何人工完成的东西都可以自动完成，关键是看代价。</a:t>
            </a:r>
            <a:endParaRPr lang="en-US" altLang="zh-CN" dirty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关键是由人思考变成机器思考的转变。</a:t>
            </a:r>
            <a:endParaRPr lang="en-US" altLang="zh-CN" dirty="0"/>
          </a:p>
          <a:p>
            <a:pPr marL="625475" indent="-514350">
              <a:buFont typeface="+mj-lt"/>
              <a:buAutoNum type="arabicPeriod"/>
            </a:pPr>
            <a:r>
              <a:rPr lang="en-US" altLang="zh-CN" dirty="0" smtClean="0"/>
              <a:t>Office </a:t>
            </a:r>
            <a:r>
              <a:rPr lang="zh-CN" altLang="en-US" dirty="0" smtClean="0"/>
              <a:t>办公软件等本来就是支持自动化编程操作的</a:t>
            </a:r>
            <a:r>
              <a:rPr lang="en-US" altLang="zh-CN" dirty="0" smtClean="0"/>
              <a:t>(VBA)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启示：生活工作中当在做重复单调大量的事情时，就可以考虑是否可以自动化呢？是否可以一劳永逸呢？磨刀不误砍柴工！</a:t>
            </a:r>
            <a:endParaRPr lang="en-US" altLang="zh-CN" dirty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只有想不到，没有做不到。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ctr"/>
            <a:r>
              <a:rPr lang="zh-CN" altLang="en-US"/>
              <a:t>THE END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  <a:ln/>
        </p:spPr>
        <p:txBody>
          <a:bodyPr/>
          <a:lstStyle/>
          <a:p>
            <a:pPr marL="365125" indent="-254000" algn="l">
              <a:buFont typeface="Georgia" pitchFamily="18" charset="0"/>
              <a:buChar char="•"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本来应该是人来做的事情，我们利用自动化设备来替代人进行作业，解放和提高了我们的生产力。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比如自动化生产线。</a:t>
            </a:r>
            <a:endParaRPr lang="en-US" altLang="zh-CN" dirty="0"/>
          </a:p>
          <a:p>
            <a:r>
              <a:rPr lang="zh-CN" altLang="en-US" dirty="0" smtClean="0"/>
              <a:t>比如：领导给你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文件，要你分别统计每个文件的字数。</a:t>
            </a:r>
            <a:endParaRPr lang="en-US" altLang="zh-CN" dirty="0" smtClean="0"/>
          </a:p>
          <a:p>
            <a:r>
              <a:rPr lang="zh-CN" altLang="en-US" dirty="0" smtClean="0"/>
              <a:t>比如程序不会写了，要是电脑能自动写就好了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写好了的程序，好难测试，要是能自动测试就好了</a:t>
            </a:r>
            <a:r>
              <a:rPr lang="en-US" altLang="zh-CN" dirty="0" smtClean="0"/>
              <a:t>~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自动化操作的客体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最广泛意义上来说，我们人操作计算机是通过各种外设，如果我们可以让程序模拟人类来进行这些外设的控制，便可以实现自动化了。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所以自动化操作中最关注的就是鼠标、键盘、显示器等的自动协调控制。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自动化操作的核心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回想智能机器人的概念？智能机器人智能的实现？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反馈系统！</a:t>
            </a:r>
            <a:endParaRPr lang="en-US" altLang="zh-CN" dirty="0" smtClean="0"/>
          </a:p>
          <a:p>
            <a:endParaRPr lang="en-US" altLang="zh-CN" dirty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获取环境</a:t>
            </a:r>
            <a:endParaRPr lang="en-US" altLang="zh-CN" dirty="0" smtClean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决策</a:t>
            </a:r>
            <a:endParaRPr lang="en-US" altLang="zh-CN" dirty="0" smtClean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执行决策</a:t>
            </a:r>
            <a:endParaRPr lang="en-US" altLang="zh-CN" dirty="0" smtClean="0"/>
          </a:p>
          <a:p>
            <a:pPr marL="625475" indent="-514350">
              <a:buFont typeface="+mj-lt"/>
              <a:buAutoNum type="arabicPeriod"/>
            </a:pPr>
            <a:r>
              <a:rPr lang="zh-CN" altLang="en-US" dirty="0" smtClean="0"/>
              <a:t>重复</a:t>
            </a:r>
            <a:r>
              <a:rPr lang="en-US" altLang="zh-CN" dirty="0" smtClean="0"/>
              <a:t>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自动化操作软件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Autoit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b="1" dirty="0"/>
              <a:t>按键</a:t>
            </a:r>
            <a:r>
              <a:rPr lang="zh-CN" altLang="en-US" b="1" dirty="0" smtClean="0"/>
              <a:t>精灵</a:t>
            </a:r>
            <a:endParaRPr lang="en-US" altLang="zh-CN" b="1" dirty="0" smtClean="0"/>
          </a:p>
          <a:p>
            <a:r>
              <a:rPr lang="zh-CN" altLang="en-US" dirty="0" smtClean="0"/>
              <a:t>快手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r>
              <a:rPr lang="zh-CN" altLang="en-US" dirty="0" smtClean="0"/>
              <a:t>软件功能类似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49488"/>
            <a:ext cx="8219256" cy="43243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23326"/>
            <a:ext cx="3240360" cy="94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3752453" cy="28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11" y="5319334"/>
            <a:ext cx="4794286" cy="133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5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Autoit</a:t>
            </a:r>
            <a:r>
              <a:rPr lang="zh-CN" altLang="en-US" dirty="0" smtClean="0"/>
              <a:t>操作鼠标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76872"/>
            <a:ext cx="5472609" cy="204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00" y="1143000"/>
            <a:ext cx="2314600" cy="1066800"/>
          </a:xfrm>
        </p:spPr>
        <p:txBody>
          <a:bodyPr/>
          <a:lstStyle/>
          <a:p>
            <a:r>
              <a:rPr lang="zh-CN" altLang="en-US" dirty="0" smtClean="0"/>
              <a:t>高级操作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2013-5-1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5616624" cy="547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1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都市">
  <a:themeElements>
    <a:clrScheme name="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方正姚体"/>
        <a:cs typeface=""/>
      </a:majorFont>
      <a:minorFont>
        <a:latin typeface="Georg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Pages>0</Pages>
  <Words>639</Words>
  <Characters>0</Characters>
  <Application>Microsoft Office PowerPoint</Application>
  <DocSecurity>0</DocSecurity>
  <PresentationFormat>全屏显示(4:3)</PresentationFormat>
  <Lines>0</Lines>
  <Paragraphs>136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都市</vt:lpstr>
      <vt:lpstr>自动化操作</vt:lpstr>
      <vt:lpstr>内容安排</vt:lpstr>
      <vt:lpstr>自动化操作</vt:lpstr>
      <vt:lpstr>自动化操作的客体</vt:lpstr>
      <vt:lpstr>自动化操作的核心</vt:lpstr>
      <vt:lpstr>自动化操作软件</vt:lpstr>
      <vt:lpstr>Autoit</vt:lpstr>
      <vt:lpstr>Autoit操作鼠标</vt:lpstr>
      <vt:lpstr>高级操作</vt:lpstr>
      <vt:lpstr>Autoit 示例</vt:lpstr>
      <vt:lpstr>C:\Program Files\AutoIt3\Include</vt:lpstr>
      <vt:lpstr>自动化软件参考网站</vt:lpstr>
      <vt:lpstr>按键精灵</vt:lpstr>
      <vt:lpstr>智能外挂</vt:lpstr>
      <vt:lpstr>啃饼干</vt:lpstr>
      <vt:lpstr>游戏操作归纳</vt:lpstr>
      <vt:lpstr>游戏量化分析</vt:lpstr>
      <vt:lpstr>游戏自动化</vt:lpstr>
      <vt:lpstr>劲舞团</vt:lpstr>
      <vt:lpstr>劲舞团自动化操作步骤</vt:lpstr>
      <vt:lpstr>劲舞团自动化</vt:lpstr>
      <vt:lpstr>酒鬼回家</vt:lpstr>
      <vt:lpstr>PID控制</vt:lpstr>
      <vt:lpstr>总结</vt:lpstr>
      <vt:lpstr>THE END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循环—解决重复之道</dc:title>
  <dc:creator>T S</dc:creator>
  <cp:lastModifiedBy>liwei</cp:lastModifiedBy>
  <cp:revision>338</cp:revision>
  <dcterms:created xsi:type="dcterms:W3CDTF">2013-03-26T18:09:00Z</dcterms:created>
  <dcterms:modified xsi:type="dcterms:W3CDTF">2013-05-01T17:13:51Z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2052-8.1.0.3602</vt:lpwstr>
  </property>
</Properties>
</file>