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1" r:id="rId4"/>
    <p:sldId id="272" r:id="rId5"/>
    <p:sldId id="273" r:id="rId6"/>
    <p:sldId id="274" r:id="rId7"/>
    <p:sldId id="275" r:id="rId8"/>
    <p:sldId id="276" r:id="rId9"/>
    <p:sldId id="277" r:id="rId10"/>
    <p:sldId id="278" r:id="rId11"/>
    <p:sldId id="279" r:id="rId12"/>
    <p:sldId id="280" r:id="rId13"/>
    <p:sldId id="281" r:id="rId14"/>
    <p:sldId id="283" r:id="rId15"/>
    <p:sldId id="282" r:id="rId16"/>
    <p:sldId id="284" r:id="rId17"/>
    <p:sldId id="285" r:id="rId18"/>
    <p:sldId id="286" r:id="rId19"/>
    <p:sldId id="287" r:id="rId20"/>
    <p:sldId id="288" r:id="rId21"/>
    <p:sldId id="289" r:id="rId22"/>
    <p:sldId id="290" r:id="rId23"/>
    <p:sldId id="270" r:id="rId2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636" y="-102"/>
      </p:cViewPr>
      <p:guideLst>
        <p:guide orient="horz" pos="2128"/>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3A66AC2D-10B5-4C50-B502-F01540D38CE6}" type="datetime1">
              <a:rPr lang="zh-CN" altLang="en-US"/>
              <a:pPr/>
              <a:t>2013-5-23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84F736DA-54A0-4FB4-A608-D17AD3E39955}" type="slidenum">
              <a:rPr lang="zh-CN" altLang="en-US"/>
              <a:pPr/>
              <a:t>‹#›</a:t>
            </a:fld>
            <a:endParaRPr lang="zh-CN" altLang="en-US">
              <a:solidFill>
                <a:schemeClr val="tx1"/>
              </a:solidFill>
            </a:endParaRPr>
          </a:p>
        </p:txBody>
      </p:sp>
    </p:spTree>
    <p:extLst>
      <p:ext uri="{BB962C8B-B14F-4D97-AF65-F5344CB8AC3E}">
        <p14:creationId xmlns:p14="http://schemas.microsoft.com/office/powerpoint/2010/main" val="4244771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3A66AC2D-10B5-4C50-B502-F01540D38CE6}" type="datetime1">
              <a:rPr lang="zh-CN" altLang="en-US"/>
              <a:pPr/>
              <a:t>2013-5-23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13002DEA-B75B-4FAF-A07B-D9A6535563CC}" type="slidenum">
              <a:rPr lang="zh-CN" altLang="en-US"/>
              <a:pPr/>
              <a:t>‹#›</a:t>
            </a:fld>
            <a:endParaRPr lang="zh-CN" altLang="en-US">
              <a:solidFill>
                <a:schemeClr val="tx1"/>
              </a:solidFill>
            </a:endParaRPr>
          </a:p>
        </p:txBody>
      </p:sp>
    </p:spTree>
    <p:extLst>
      <p:ext uri="{BB962C8B-B14F-4D97-AF65-F5344CB8AC3E}">
        <p14:creationId xmlns:p14="http://schemas.microsoft.com/office/powerpoint/2010/main" val="1863443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143000"/>
            <a:ext cx="2057400" cy="5430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143000"/>
            <a:ext cx="6019800" cy="5430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3A66AC2D-10B5-4C50-B502-F01540D38CE6}" type="datetime1">
              <a:rPr lang="zh-CN" altLang="en-US"/>
              <a:pPr/>
              <a:t>2013-5-23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A2642C31-1894-45BD-9F56-8C8B4FBA5813}" type="slidenum">
              <a:rPr lang="zh-CN" altLang="en-US"/>
              <a:pPr/>
              <a:t>‹#›</a:t>
            </a:fld>
            <a:endParaRPr lang="zh-CN" altLang="en-US">
              <a:solidFill>
                <a:schemeClr val="tx1"/>
              </a:solidFill>
            </a:endParaRPr>
          </a:p>
        </p:txBody>
      </p:sp>
    </p:spTree>
    <p:extLst>
      <p:ext uri="{BB962C8B-B14F-4D97-AF65-F5344CB8AC3E}">
        <p14:creationId xmlns:p14="http://schemas.microsoft.com/office/powerpoint/2010/main" val="3642265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3A66AC2D-10B5-4C50-B502-F01540D38CE6}" type="datetime1">
              <a:rPr lang="zh-CN" altLang="en-US"/>
              <a:pPr/>
              <a:t>2013-5-23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26916661-97FE-4789-A1BD-381AA9DF4FB6}" type="slidenum">
              <a:rPr lang="zh-CN" altLang="en-US"/>
              <a:pPr/>
              <a:t>‹#›</a:t>
            </a:fld>
            <a:endParaRPr lang="zh-CN" altLang="en-US">
              <a:solidFill>
                <a:schemeClr val="tx1"/>
              </a:solidFill>
            </a:endParaRPr>
          </a:p>
        </p:txBody>
      </p:sp>
    </p:spTree>
    <p:extLst>
      <p:ext uri="{BB962C8B-B14F-4D97-AF65-F5344CB8AC3E}">
        <p14:creationId xmlns:p14="http://schemas.microsoft.com/office/powerpoint/2010/main" val="160135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3A66AC2D-10B5-4C50-B502-F01540D38CE6}" type="datetime1">
              <a:rPr lang="zh-CN" altLang="en-US"/>
              <a:pPr/>
              <a:t>2013-5-23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E19DFAFE-F9DA-49A7-AD15-E5F01420B437}" type="slidenum">
              <a:rPr lang="zh-CN" altLang="en-US"/>
              <a:pPr/>
              <a:t>‹#›</a:t>
            </a:fld>
            <a:endParaRPr lang="zh-CN" altLang="en-US">
              <a:solidFill>
                <a:schemeClr val="tx1"/>
              </a:solidFill>
            </a:endParaRPr>
          </a:p>
        </p:txBody>
      </p:sp>
    </p:spTree>
    <p:extLst>
      <p:ext uri="{BB962C8B-B14F-4D97-AF65-F5344CB8AC3E}">
        <p14:creationId xmlns:p14="http://schemas.microsoft.com/office/powerpoint/2010/main" val="3448081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2249488"/>
            <a:ext cx="4038600"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2249488"/>
            <a:ext cx="4038600"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3A66AC2D-10B5-4C50-B502-F01540D38CE6}" type="datetime1">
              <a:rPr lang="zh-CN" altLang="en-US"/>
              <a:pPr/>
              <a:t>2013-5-23</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484B5603-3517-4000-BEC3-ED63D8007628}" type="slidenum">
              <a:rPr lang="zh-CN" altLang="en-US"/>
              <a:pPr/>
              <a:t>‹#›</a:t>
            </a:fld>
            <a:endParaRPr lang="zh-CN" altLang="en-US">
              <a:solidFill>
                <a:schemeClr val="tx1"/>
              </a:solidFill>
            </a:endParaRPr>
          </a:p>
        </p:txBody>
      </p:sp>
    </p:spTree>
    <p:extLst>
      <p:ext uri="{BB962C8B-B14F-4D97-AF65-F5344CB8AC3E}">
        <p14:creationId xmlns:p14="http://schemas.microsoft.com/office/powerpoint/2010/main" val="625690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3A66AC2D-10B5-4C50-B502-F01540D38CE6}" type="datetime1">
              <a:rPr lang="zh-CN" altLang="en-US"/>
              <a:pPr/>
              <a:t>2013-5-23</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40727793-238D-4A43-B989-A7E33B172CA2}" type="slidenum">
              <a:rPr lang="zh-CN" altLang="en-US"/>
              <a:pPr/>
              <a:t>‹#›</a:t>
            </a:fld>
            <a:endParaRPr lang="zh-CN" altLang="en-US">
              <a:solidFill>
                <a:schemeClr val="tx1"/>
              </a:solidFill>
            </a:endParaRPr>
          </a:p>
        </p:txBody>
      </p:sp>
    </p:spTree>
    <p:extLst>
      <p:ext uri="{BB962C8B-B14F-4D97-AF65-F5344CB8AC3E}">
        <p14:creationId xmlns:p14="http://schemas.microsoft.com/office/powerpoint/2010/main" val="4052225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3A66AC2D-10B5-4C50-B502-F01540D38CE6}" type="datetime1">
              <a:rPr lang="zh-CN" altLang="en-US"/>
              <a:pPr/>
              <a:t>2013-5-23</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9D3AF7C9-90AD-4C4B-8D42-E49BCB72AA3A}" type="slidenum">
              <a:rPr lang="zh-CN" altLang="en-US"/>
              <a:pPr/>
              <a:t>‹#›</a:t>
            </a:fld>
            <a:endParaRPr lang="zh-CN" altLang="en-US">
              <a:solidFill>
                <a:schemeClr val="tx1"/>
              </a:solidFill>
            </a:endParaRPr>
          </a:p>
        </p:txBody>
      </p:sp>
    </p:spTree>
    <p:extLst>
      <p:ext uri="{BB962C8B-B14F-4D97-AF65-F5344CB8AC3E}">
        <p14:creationId xmlns:p14="http://schemas.microsoft.com/office/powerpoint/2010/main" val="3818650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3A66AC2D-10B5-4C50-B502-F01540D38CE6}" type="datetime1">
              <a:rPr lang="zh-CN" altLang="en-US"/>
              <a:pPr/>
              <a:t>2013-5-23</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3174247B-633C-420C-975B-D18A91F929F3}" type="slidenum">
              <a:rPr lang="zh-CN" altLang="en-US"/>
              <a:pPr/>
              <a:t>‹#›</a:t>
            </a:fld>
            <a:endParaRPr lang="zh-CN" altLang="en-US">
              <a:solidFill>
                <a:schemeClr val="tx1"/>
              </a:solidFill>
            </a:endParaRPr>
          </a:p>
        </p:txBody>
      </p:sp>
    </p:spTree>
    <p:extLst>
      <p:ext uri="{BB962C8B-B14F-4D97-AF65-F5344CB8AC3E}">
        <p14:creationId xmlns:p14="http://schemas.microsoft.com/office/powerpoint/2010/main" val="2852808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A66AC2D-10B5-4C50-B502-F01540D38CE6}" type="datetime1">
              <a:rPr lang="zh-CN" altLang="en-US"/>
              <a:pPr/>
              <a:t>2013-5-23</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3E22264B-BD80-4173-81AC-9577559C50F2}" type="slidenum">
              <a:rPr lang="zh-CN" altLang="en-US"/>
              <a:pPr/>
              <a:t>‹#›</a:t>
            </a:fld>
            <a:endParaRPr lang="zh-CN" altLang="en-US">
              <a:solidFill>
                <a:schemeClr val="tx1"/>
              </a:solidFill>
            </a:endParaRPr>
          </a:p>
        </p:txBody>
      </p:sp>
    </p:spTree>
    <p:extLst>
      <p:ext uri="{BB962C8B-B14F-4D97-AF65-F5344CB8AC3E}">
        <p14:creationId xmlns:p14="http://schemas.microsoft.com/office/powerpoint/2010/main" val="2065642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A66AC2D-10B5-4C50-B502-F01540D38CE6}" type="datetime1">
              <a:rPr lang="zh-CN" altLang="en-US"/>
              <a:pPr/>
              <a:t>2013-5-23</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772004E8-2622-4719-98F9-3A29B8713993}" type="slidenum">
              <a:rPr lang="zh-CN" altLang="en-US"/>
              <a:pPr/>
              <a:t>‹#›</a:t>
            </a:fld>
            <a:endParaRPr lang="zh-CN" altLang="en-US">
              <a:solidFill>
                <a:schemeClr val="tx1"/>
              </a:solidFill>
            </a:endParaRPr>
          </a:p>
        </p:txBody>
      </p:sp>
    </p:spTree>
    <p:extLst>
      <p:ext uri="{BB962C8B-B14F-4D97-AF65-F5344CB8AC3E}">
        <p14:creationId xmlns:p14="http://schemas.microsoft.com/office/powerpoint/2010/main" val="3504176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矩形 27"/>
          <p:cNvSpPr>
            <a:spLocks noChangeArrowheads="1"/>
          </p:cNvSpPr>
          <p:nvPr/>
        </p:nvSpPr>
        <p:spPr bwMode="auto">
          <a:xfrm>
            <a:off x="0" y="366713"/>
            <a:ext cx="9144000" cy="84137"/>
          </a:xfrm>
          <a:prstGeom prst="rect">
            <a:avLst/>
          </a:prstGeom>
          <a:solidFill>
            <a:srgbClr val="438086">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Georgia" pitchFamily="18" charset="0"/>
              <a:ea typeface="Georgia" pitchFamily="18" charset="0"/>
              <a:cs typeface="Georgia" pitchFamily="18" charset="0"/>
              <a:sym typeface="Georgia" pitchFamily="18" charset="0"/>
            </a:endParaRPr>
          </a:p>
        </p:txBody>
      </p:sp>
      <p:sp>
        <p:nvSpPr>
          <p:cNvPr id="1027" name="矩形 28"/>
          <p:cNvSpPr>
            <a:spLocks noChangeArrowheads="1"/>
          </p:cNvSpPr>
          <p:nvPr/>
        </p:nvSpPr>
        <p:spPr bwMode="auto">
          <a:xfrm>
            <a:off x="0" y="0"/>
            <a:ext cx="9144000" cy="31115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Georgia" pitchFamily="18" charset="0"/>
              <a:ea typeface="Georgia" pitchFamily="18" charset="0"/>
              <a:cs typeface="Georgia" pitchFamily="18" charset="0"/>
              <a:sym typeface="Georgia" pitchFamily="18" charset="0"/>
            </a:endParaRPr>
          </a:p>
        </p:txBody>
      </p:sp>
      <p:sp>
        <p:nvSpPr>
          <p:cNvPr id="1028" name="矩形 29"/>
          <p:cNvSpPr>
            <a:spLocks noChangeArrowheads="1"/>
          </p:cNvSpPr>
          <p:nvPr/>
        </p:nvSpPr>
        <p:spPr bwMode="auto">
          <a:xfrm>
            <a:off x="0" y="307975"/>
            <a:ext cx="9144000" cy="920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Georgia" pitchFamily="18" charset="0"/>
              <a:ea typeface="Georgia" pitchFamily="18" charset="0"/>
              <a:cs typeface="Georgia" pitchFamily="18" charset="0"/>
              <a:sym typeface="Georgia" pitchFamily="18" charset="0"/>
            </a:endParaRPr>
          </a:p>
        </p:txBody>
      </p:sp>
      <p:sp>
        <p:nvSpPr>
          <p:cNvPr id="1029" name="矩形 30"/>
          <p:cNvSpPr>
            <a:spLocks noChangeArrowheads="1"/>
          </p:cNvSpPr>
          <p:nvPr/>
        </p:nvSpPr>
        <p:spPr bwMode="auto">
          <a:xfrm flipV="1">
            <a:off x="5410200" y="360363"/>
            <a:ext cx="3733800" cy="904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Georgia" pitchFamily="18" charset="0"/>
              <a:ea typeface="Georgia" pitchFamily="18" charset="0"/>
              <a:cs typeface="Georgia" pitchFamily="18" charset="0"/>
              <a:sym typeface="Georgia" pitchFamily="18" charset="0"/>
            </a:endParaRPr>
          </a:p>
        </p:txBody>
      </p:sp>
      <p:sp>
        <p:nvSpPr>
          <p:cNvPr id="1030" name="矩形 31"/>
          <p:cNvSpPr>
            <a:spLocks noChangeArrowheads="1"/>
          </p:cNvSpPr>
          <p:nvPr/>
        </p:nvSpPr>
        <p:spPr bwMode="auto">
          <a:xfrm flipV="1">
            <a:off x="5410200" y="439738"/>
            <a:ext cx="3733800" cy="180975"/>
          </a:xfrm>
          <a:prstGeom prst="rect">
            <a:avLst/>
          </a:prstGeom>
          <a:solidFill>
            <a:srgbClr val="438086">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Georgia" pitchFamily="18" charset="0"/>
              <a:ea typeface="Georgia" pitchFamily="18" charset="0"/>
              <a:cs typeface="Georgia" pitchFamily="18" charset="0"/>
              <a:sym typeface="Georgia" pitchFamily="18" charset="0"/>
            </a:endParaRPr>
          </a:p>
        </p:txBody>
      </p:sp>
      <p:sp useBgFill="1">
        <p:nvSpPr>
          <p:cNvPr id="1031" name="圆角矩形 32"/>
          <p:cNvSpPr>
            <a:spLocks noChangeArrowheads="1"/>
          </p:cNvSpPr>
          <p:nvPr/>
        </p:nvSpPr>
        <p:spPr bwMode="auto">
          <a:xfrm>
            <a:off x="5407025" y="496888"/>
            <a:ext cx="3063875" cy="26987"/>
          </a:xfrm>
          <a:prstGeom prst="roundRect">
            <a:avLst>
              <a:gd name="adj" fmla="val 16667"/>
            </a:avLst>
          </a:prstGeom>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Georgia" pitchFamily="18" charset="0"/>
              <a:ea typeface="Georgia" pitchFamily="18" charset="0"/>
              <a:cs typeface="Georgia" pitchFamily="18" charset="0"/>
              <a:sym typeface="Georgia" pitchFamily="18" charset="0"/>
            </a:endParaRPr>
          </a:p>
        </p:txBody>
      </p:sp>
      <p:sp useBgFill="1">
        <p:nvSpPr>
          <p:cNvPr id="1032" name="圆角矩形 33"/>
          <p:cNvSpPr>
            <a:spLocks noChangeArrowheads="1"/>
          </p:cNvSpPr>
          <p:nvPr/>
        </p:nvSpPr>
        <p:spPr bwMode="auto">
          <a:xfrm>
            <a:off x="7373938" y="588963"/>
            <a:ext cx="1600200" cy="36512"/>
          </a:xfrm>
          <a:prstGeom prst="roundRect">
            <a:avLst>
              <a:gd name="adj" fmla="val 16667"/>
            </a:avLst>
          </a:prstGeom>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Georgia" pitchFamily="18" charset="0"/>
              <a:ea typeface="Georgia" pitchFamily="18" charset="0"/>
              <a:cs typeface="Georgia" pitchFamily="18" charset="0"/>
              <a:sym typeface="Georgia" pitchFamily="18" charset="0"/>
            </a:endParaRPr>
          </a:p>
        </p:txBody>
      </p:sp>
      <p:sp>
        <p:nvSpPr>
          <p:cNvPr id="1033" name="矩形 34"/>
          <p:cNvSpPr>
            <a:spLocks noChangeArrowheads="1"/>
          </p:cNvSpPr>
          <p:nvPr/>
        </p:nvSpPr>
        <p:spPr bwMode="auto">
          <a:xfrm>
            <a:off x="9085263" y="0"/>
            <a:ext cx="57150" cy="620713"/>
          </a:xfrm>
          <a:prstGeom prst="rect">
            <a:avLst/>
          </a:prstGeom>
          <a:solidFill>
            <a:srgbClr val="FFFFFF">
              <a:alpha val="64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Georgia" pitchFamily="18" charset="0"/>
              <a:ea typeface="Georgia" pitchFamily="18" charset="0"/>
              <a:cs typeface="Georgia" pitchFamily="18" charset="0"/>
              <a:sym typeface="Georgia" pitchFamily="18" charset="0"/>
            </a:endParaRPr>
          </a:p>
        </p:txBody>
      </p:sp>
      <p:sp>
        <p:nvSpPr>
          <p:cNvPr id="1034" name="矩形 35"/>
          <p:cNvSpPr>
            <a:spLocks noChangeArrowheads="1"/>
          </p:cNvSpPr>
          <p:nvPr/>
        </p:nvSpPr>
        <p:spPr bwMode="auto">
          <a:xfrm>
            <a:off x="9043988" y="0"/>
            <a:ext cx="26987" cy="620713"/>
          </a:xfrm>
          <a:prstGeom prst="rect">
            <a:avLst/>
          </a:prstGeom>
          <a:solidFill>
            <a:srgbClr val="FFFFFF">
              <a:alpha val="64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Georgia" pitchFamily="18" charset="0"/>
              <a:ea typeface="Georgia" pitchFamily="18" charset="0"/>
              <a:cs typeface="Georgia" pitchFamily="18" charset="0"/>
              <a:sym typeface="Georgia" pitchFamily="18" charset="0"/>
            </a:endParaRPr>
          </a:p>
        </p:txBody>
      </p:sp>
      <p:sp>
        <p:nvSpPr>
          <p:cNvPr id="1035" name="矩形 36"/>
          <p:cNvSpPr>
            <a:spLocks noChangeArrowheads="1"/>
          </p:cNvSpPr>
          <p:nvPr/>
        </p:nvSpPr>
        <p:spPr bwMode="auto">
          <a:xfrm>
            <a:off x="9024938" y="0"/>
            <a:ext cx="9525" cy="620713"/>
          </a:xfrm>
          <a:prstGeom prst="rect">
            <a:avLst/>
          </a:prstGeom>
          <a:solidFill>
            <a:srgbClr val="FFFFFF">
              <a:alpha val="5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Georgia" pitchFamily="18" charset="0"/>
              <a:ea typeface="Georgia" pitchFamily="18" charset="0"/>
              <a:cs typeface="Georgia" pitchFamily="18" charset="0"/>
              <a:sym typeface="Georgia" pitchFamily="18" charset="0"/>
            </a:endParaRPr>
          </a:p>
        </p:txBody>
      </p:sp>
      <p:sp>
        <p:nvSpPr>
          <p:cNvPr id="1036" name="矩形 37"/>
          <p:cNvSpPr>
            <a:spLocks noChangeArrowheads="1"/>
          </p:cNvSpPr>
          <p:nvPr/>
        </p:nvSpPr>
        <p:spPr bwMode="auto">
          <a:xfrm>
            <a:off x="8975725" y="0"/>
            <a:ext cx="26988" cy="620713"/>
          </a:xfrm>
          <a:prstGeom prst="rect">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Georgia" pitchFamily="18" charset="0"/>
              <a:ea typeface="Georgia" pitchFamily="18" charset="0"/>
              <a:cs typeface="Georgia" pitchFamily="18" charset="0"/>
              <a:sym typeface="Georgia" pitchFamily="18" charset="0"/>
            </a:endParaRPr>
          </a:p>
        </p:txBody>
      </p:sp>
      <p:sp>
        <p:nvSpPr>
          <p:cNvPr id="1037" name="矩形 38"/>
          <p:cNvSpPr>
            <a:spLocks noChangeArrowheads="1"/>
          </p:cNvSpPr>
          <p:nvPr/>
        </p:nvSpPr>
        <p:spPr bwMode="auto">
          <a:xfrm>
            <a:off x="8915400" y="0"/>
            <a:ext cx="53975" cy="585788"/>
          </a:xfrm>
          <a:prstGeom prst="rect">
            <a:avLst/>
          </a:prstGeom>
          <a:solidFill>
            <a:srgbClr val="FFFFFF">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Georgia" pitchFamily="18" charset="0"/>
              <a:ea typeface="Georgia" pitchFamily="18" charset="0"/>
              <a:cs typeface="Georgia" pitchFamily="18" charset="0"/>
              <a:sym typeface="Georgia" pitchFamily="18" charset="0"/>
            </a:endParaRPr>
          </a:p>
        </p:txBody>
      </p:sp>
      <p:sp>
        <p:nvSpPr>
          <p:cNvPr id="1038" name="矩形 39"/>
          <p:cNvSpPr>
            <a:spLocks noChangeArrowheads="1"/>
          </p:cNvSpPr>
          <p:nvPr/>
        </p:nvSpPr>
        <p:spPr bwMode="auto">
          <a:xfrm>
            <a:off x="8874125" y="0"/>
            <a:ext cx="7938" cy="585788"/>
          </a:xfrm>
          <a:prstGeom prst="rect">
            <a:avLst/>
          </a:prstGeom>
          <a:solidFill>
            <a:srgbClr val="FFFFFF">
              <a:alpha val="2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Georgia" pitchFamily="18" charset="0"/>
              <a:ea typeface="Georgia" pitchFamily="18" charset="0"/>
              <a:cs typeface="Georgia" pitchFamily="18" charset="0"/>
              <a:sym typeface="Georgia" pitchFamily="18" charset="0"/>
            </a:endParaRPr>
          </a:p>
        </p:txBody>
      </p:sp>
      <p:sp>
        <p:nvSpPr>
          <p:cNvPr id="1039" name="标题占位符 21"/>
          <p:cNvSpPr>
            <a:spLocks noGrp="1" noChangeArrowheads="1"/>
          </p:cNvSpPr>
          <p:nvPr>
            <p:ph type="title" idx="4294967295"/>
          </p:nvPr>
        </p:nvSpPr>
        <p:spPr bwMode="auto">
          <a:xfrm>
            <a:off x="457200" y="114300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sym typeface="Trebuchet MS" pitchFamily="34" charset="0"/>
              </a:rPr>
              <a:t>单击此处编辑母版标题样式</a:t>
            </a:r>
          </a:p>
        </p:txBody>
      </p:sp>
      <p:sp>
        <p:nvSpPr>
          <p:cNvPr id="1040" name="文本占位符 12"/>
          <p:cNvSpPr>
            <a:spLocks noGrp="1" noChangeArrowheads="1"/>
          </p:cNvSpPr>
          <p:nvPr>
            <p:ph type="body" idx="1"/>
          </p:nvPr>
        </p:nvSpPr>
        <p:spPr bwMode="auto">
          <a:xfrm>
            <a:off x="457200" y="2249488"/>
            <a:ext cx="82296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sym typeface="Georgia" pitchFamily="18" charset="0"/>
              </a:rPr>
              <a:t>单击此处编辑母版文本样式</a:t>
            </a:r>
          </a:p>
          <a:p>
            <a:pPr lvl="1"/>
            <a:r>
              <a:rPr lang="zh-CN" smtClean="0">
                <a:sym typeface="Georgia" pitchFamily="18" charset="0"/>
              </a:rPr>
              <a:t>第二级</a:t>
            </a:r>
          </a:p>
          <a:p>
            <a:pPr lvl="2"/>
            <a:r>
              <a:rPr lang="zh-CN" smtClean="0">
                <a:sym typeface="Georgia" pitchFamily="18" charset="0"/>
              </a:rPr>
              <a:t>第三级</a:t>
            </a:r>
          </a:p>
          <a:p>
            <a:pPr lvl="3"/>
            <a:r>
              <a:rPr lang="zh-CN" smtClean="0">
                <a:sym typeface="Georgia" pitchFamily="18" charset="0"/>
              </a:rPr>
              <a:t>第四级</a:t>
            </a:r>
          </a:p>
          <a:p>
            <a:pPr lvl="4"/>
            <a:r>
              <a:rPr lang="zh-CN" smtClean="0">
                <a:sym typeface="Georgia" pitchFamily="18" charset="0"/>
              </a:rPr>
              <a:t>第五级</a:t>
            </a:r>
          </a:p>
        </p:txBody>
      </p:sp>
      <p:sp>
        <p:nvSpPr>
          <p:cNvPr id="1041" name="日期占位符 13"/>
          <p:cNvSpPr>
            <a:spLocks noGrp="1" noChangeArrowheads="1"/>
          </p:cNvSpPr>
          <p:nvPr>
            <p:ph type="dt" sz="half" idx="2"/>
          </p:nvPr>
        </p:nvSpPr>
        <p:spPr bwMode="auto">
          <a:xfrm>
            <a:off x="6586538" y="612775"/>
            <a:ext cx="957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800">
                <a:solidFill>
                  <a:schemeClr val="accent2"/>
                </a:solidFill>
              </a:defRPr>
            </a:lvl1pPr>
          </a:lstStyle>
          <a:p>
            <a:fld id="{3A66AC2D-10B5-4C50-B502-F01540D38CE6}" type="datetime1">
              <a:rPr lang="zh-CN" altLang="en-US"/>
              <a:pPr/>
              <a:t>2013-5-23</a:t>
            </a:fld>
            <a:endParaRPr lang="zh-CN" altLang="en-US" sz="1800">
              <a:solidFill>
                <a:schemeClr val="tx1"/>
              </a:solidFill>
            </a:endParaRPr>
          </a:p>
        </p:txBody>
      </p:sp>
      <p:sp>
        <p:nvSpPr>
          <p:cNvPr id="1042" name="页脚占位符 2"/>
          <p:cNvSpPr>
            <a:spLocks noGrp="1" noChangeArrowheads="1"/>
          </p:cNvSpPr>
          <p:nvPr>
            <p:ph type="ftr" sz="quarter" idx="3"/>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800">
                <a:solidFill>
                  <a:schemeClr val="accent2"/>
                </a:solidFill>
              </a:defRPr>
            </a:lvl1pPr>
          </a:lstStyle>
          <a:p>
            <a:endParaRPr lang="zh-CN" altLang="zh-CN"/>
          </a:p>
        </p:txBody>
      </p:sp>
      <p:sp>
        <p:nvSpPr>
          <p:cNvPr id="1043" name="灯片编号占位符 22"/>
          <p:cNvSpPr>
            <a:spLocks noGrp="1" noChangeArrowheads="1"/>
          </p:cNvSpPr>
          <p:nvPr>
            <p:ph type="sldNum" sz="quarter" idx="4"/>
          </p:nvPr>
        </p:nvSpPr>
        <p:spPr bwMode="auto">
          <a:xfrm>
            <a:off x="8175625" y="3175"/>
            <a:ext cx="762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a:solidFill>
                  <a:srgbClr val="FFFFFF"/>
                </a:solidFill>
              </a:defRPr>
            </a:lvl1pPr>
          </a:lstStyle>
          <a:p>
            <a:fld id="{F94A5552-2486-4125-9A62-C4EC95AEB12F}" type="slidenum">
              <a:rPr lang="zh-CN" altLang="en-US"/>
              <a:pPr/>
              <a:t>‹#›</a:t>
            </a:fld>
            <a:endParaRPr lang="zh-CN" altLang="en-US">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rtl="0" fontAlgn="base">
        <a:spcBef>
          <a:spcPct val="0"/>
        </a:spcBef>
        <a:spcAft>
          <a:spcPct val="0"/>
        </a:spcAft>
        <a:defRPr sz="4000">
          <a:solidFill>
            <a:schemeClr val="tx2"/>
          </a:solidFill>
          <a:latin typeface="+mj-lt"/>
          <a:ea typeface="+mj-ea"/>
          <a:cs typeface="+mj-cs"/>
          <a:sym typeface="Trebuchet MS" pitchFamily="34" charset="0"/>
        </a:defRPr>
      </a:lvl1pPr>
      <a:lvl2pPr algn="l" rtl="0" fontAlgn="base">
        <a:spcBef>
          <a:spcPct val="0"/>
        </a:spcBef>
        <a:spcAft>
          <a:spcPct val="0"/>
        </a:spcAft>
        <a:defRPr sz="4000">
          <a:solidFill>
            <a:schemeClr val="tx2"/>
          </a:solidFill>
          <a:latin typeface="Trebuchet MS" pitchFamily="34" charset="0"/>
          <a:ea typeface="方正姚体" pitchFamily="2" charset="-122"/>
          <a:sym typeface="Trebuchet MS" pitchFamily="34" charset="0"/>
        </a:defRPr>
      </a:lvl2pPr>
      <a:lvl3pPr algn="l" rtl="0" fontAlgn="base">
        <a:spcBef>
          <a:spcPct val="0"/>
        </a:spcBef>
        <a:spcAft>
          <a:spcPct val="0"/>
        </a:spcAft>
        <a:defRPr sz="4000">
          <a:solidFill>
            <a:schemeClr val="tx2"/>
          </a:solidFill>
          <a:latin typeface="Trebuchet MS" pitchFamily="34" charset="0"/>
          <a:ea typeface="方正姚体" pitchFamily="2" charset="-122"/>
          <a:sym typeface="Trebuchet MS" pitchFamily="34" charset="0"/>
        </a:defRPr>
      </a:lvl3pPr>
      <a:lvl4pPr algn="l" rtl="0" fontAlgn="base">
        <a:spcBef>
          <a:spcPct val="0"/>
        </a:spcBef>
        <a:spcAft>
          <a:spcPct val="0"/>
        </a:spcAft>
        <a:defRPr sz="4000">
          <a:solidFill>
            <a:schemeClr val="tx2"/>
          </a:solidFill>
          <a:latin typeface="Trebuchet MS" pitchFamily="34" charset="0"/>
          <a:ea typeface="方正姚体" pitchFamily="2" charset="-122"/>
          <a:sym typeface="Trebuchet MS" pitchFamily="34" charset="0"/>
        </a:defRPr>
      </a:lvl4pPr>
      <a:lvl5pPr algn="l" rtl="0" fontAlgn="base">
        <a:spcBef>
          <a:spcPct val="0"/>
        </a:spcBef>
        <a:spcAft>
          <a:spcPct val="0"/>
        </a:spcAft>
        <a:defRPr sz="4000">
          <a:solidFill>
            <a:schemeClr val="tx2"/>
          </a:solidFill>
          <a:latin typeface="Trebuchet MS" pitchFamily="34" charset="0"/>
          <a:ea typeface="方正姚体" pitchFamily="2" charset="-122"/>
          <a:sym typeface="Trebuchet MS" pitchFamily="34" charset="0"/>
        </a:defRPr>
      </a:lvl5pPr>
      <a:lvl6pPr marL="457200" algn="l" rtl="0" fontAlgn="base">
        <a:spcBef>
          <a:spcPct val="0"/>
        </a:spcBef>
        <a:spcAft>
          <a:spcPct val="0"/>
        </a:spcAft>
        <a:defRPr sz="4000">
          <a:solidFill>
            <a:schemeClr val="tx2"/>
          </a:solidFill>
          <a:latin typeface="Trebuchet MS" pitchFamily="34" charset="0"/>
          <a:ea typeface="方正姚体" pitchFamily="2" charset="-122"/>
          <a:sym typeface="Trebuchet MS" pitchFamily="34" charset="0"/>
        </a:defRPr>
      </a:lvl6pPr>
      <a:lvl7pPr marL="914400" algn="l" rtl="0" fontAlgn="base">
        <a:spcBef>
          <a:spcPct val="0"/>
        </a:spcBef>
        <a:spcAft>
          <a:spcPct val="0"/>
        </a:spcAft>
        <a:defRPr sz="4000">
          <a:solidFill>
            <a:schemeClr val="tx2"/>
          </a:solidFill>
          <a:latin typeface="Trebuchet MS" pitchFamily="34" charset="0"/>
          <a:ea typeface="方正姚体" pitchFamily="2" charset="-122"/>
          <a:sym typeface="Trebuchet MS" pitchFamily="34" charset="0"/>
        </a:defRPr>
      </a:lvl7pPr>
      <a:lvl8pPr marL="1371600" algn="l" rtl="0" fontAlgn="base">
        <a:spcBef>
          <a:spcPct val="0"/>
        </a:spcBef>
        <a:spcAft>
          <a:spcPct val="0"/>
        </a:spcAft>
        <a:defRPr sz="4000">
          <a:solidFill>
            <a:schemeClr val="tx2"/>
          </a:solidFill>
          <a:latin typeface="Trebuchet MS" pitchFamily="34" charset="0"/>
          <a:ea typeface="方正姚体" pitchFamily="2" charset="-122"/>
          <a:sym typeface="Trebuchet MS" pitchFamily="34" charset="0"/>
        </a:defRPr>
      </a:lvl8pPr>
      <a:lvl9pPr marL="1828800" algn="l" rtl="0" fontAlgn="base">
        <a:spcBef>
          <a:spcPct val="0"/>
        </a:spcBef>
        <a:spcAft>
          <a:spcPct val="0"/>
        </a:spcAft>
        <a:defRPr sz="4000">
          <a:solidFill>
            <a:schemeClr val="tx2"/>
          </a:solidFill>
          <a:latin typeface="Trebuchet MS" pitchFamily="34" charset="0"/>
          <a:ea typeface="方正姚体" pitchFamily="2" charset="-122"/>
          <a:sym typeface="Trebuchet MS" pitchFamily="34" charset="0"/>
        </a:defRPr>
      </a:lvl9pPr>
    </p:titleStyle>
    <p:bodyStyle>
      <a:lvl1pPr marL="365125" indent="-254000" algn="l" defTabSz="0" rtl="0" fontAlgn="base">
        <a:spcBef>
          <a:spcPts val="300"/>
        </a:spcBef>
        <a:spcAft>
          <a:spcPct val="0"/>
        </a:spcAft>
        <a:buClr>
          <a:srgbClr val="A04DA3"/>
        </a:buClr>
        <a:buFont typeface="Georgia" pitchFamily="18" charset="0"/>
        <a:buChar char="•"/>
        <a:defRPr sz="2800">
          <a:solidFill>
            <a:schemeClr val="tx1"/>
          </a:solidFill>
          <a:latin typeface="+mn-lt"/>
          <a:ea typeface="+mn-ea"/>
          <a:cs typeface="+mn-cs"/>
          <a:sym typeface="Georgia" pitchFamily="18" charset="0"/>
        </a:defRPr>
      </a:lvl1pPr>
      <a:lvl2pPr marL="658813" indent="-246063" algn="l" defTabSz="0" rtl="0" fontAlgn="base">
        <a:spcBef>
          <a:spcPts val="300"/>
        </a:spcBef>
        <a:spcAft>
          <a:spcPct val="0"/>
        </a:spcAft>
        <a:buClr>
          <a:schemeClr val="accent2"/>
        </a:buClr>
        <a:buFont typeface="Georgia" pitchFamily="18" charset="0"/>
        <a:buChar char="▫"/>
        <a:defRPr sz="2600">
          <a:solidFill>
            <a:schemeClr val="accent2"/>
          </a:solidFill>
          <a:latin typeface="+mn-lt"/>
          <a:ea typeface="+mn-ea"/>
          <a:sym typeface="Georgia" pitchFamily="18" charset="0"/>
        </a:defRPr>
      </a:lvl2pPr>
      <a:lvl3pPr marL="923925" indent="-219075" algn="l" defTabSz="0" rtl="0" fontAlgn="base">
        <a:spcBef>
          <a:spcPts val="300"/>
        </a:spcBef>
        <a:spcAft>
          <a:spcPct val="0"/>
        </a:spcAft>
        <a:buClr>
          <a:schemeClr val="accent1"/>
        </a:buClr>
        <a:buFont typeface="Wingdings 2" pitchFamily="18" charset="2"/>
        <a:buChar char=""/>
        <a:defRPr sz="2400">
          <a:solidFill>
            <a:schemeClr val="accent1"/>
          </a:solidFill>
          <a:latin typeface="+mn-lt"/>
          <a:ea typeface="+mn-ea"/>
          <a:sym typeface="Georgia" pitchFamily="18" charset="0"/>
        </a:defRPr>
      </a:lvl3pPr>
      <a:lvl4pPr marL="1179513" indent="-200025" algn="l" defTabSz="0" rtl="0" fontAlgn="base">
        <a:spcBef>
          <a:spcPts val="300"/>
        </a:spcBef>
        <a:spcAft>
          <a:spcPct val="0"/>
        </a:spcAft>
        <a:buClr>
          <a:schemeClr val="accent1"/>
        </a:buClr>
        <a:buFont typeface="Wingdings 2" pitchFamily="18" charset="2"/>
        <a:buChar char=""/>
        <a:defRPr sz="2200">
          <a:solidFill>
            <a:schemeClr val="accent1"/>
          </a:solidFill>
          <a:latin typeface="+mn-lt"/>
          <a:ea typeface="+mn-ea"/>
          <a:sym typeface="Georgia" pitchFamily="18" charset="0"/>
        </a:defRPr>
      </a:lvl4pPr>
      <a:lvl5pPr marL="1390650" indent="-182563" algn="l" defTabSz="0" rtl="0" fontAlgn="base">
        <a:spcBef>
          <a:spcPts val="300"/>
        </a:spcBef>
        <a:spcAft>
          <a:spcPct val="0"/>
        </a:spcAft>
        <a:buClr>
          <a:srgbClr val="A04DA3"/>
        </a:buClr>
        <a:buFont typeface="Georgia" pitchFamily="18" charset="0"/>
        <a:buChar char="▫"/>
        <a:defRPr sz="2000">
          <a:solidFill>
            <a:srgbClr val="A04DA3"/>
          </a:solidFill>
          <a:latin typeface="+mn-lt"/>
          <a:ea typeface="+mn-ea"/>
          <a:sym typeface="Georgia" pitchFamily="18" charset="0"/>
        </a:defRPr>
      </a:lvl5pPr>
      <a:lvl6pPr marL="1847850" indent="-182563" algn="l" defTabSz="0" rtl="0" fontAlgn="base">
        <a:spcBef>
          <a:spcPts val="300"/>
        </a:spcBef>
        <a:spcAft>
          <a:spcPct val="0"/>
        </a:spcAft>
        <a:buClr>
          <a:srgbClr val="A04DA3"/>
        </a:buClr>
        <a:buFont typeface="Georgia" pitchFamily="18" charset="0"/>
        <a:buChar char="▫"/>
        <a:defRPr sz="2000">
          <a:solidFill>
            <a:srgbClr val="A04DA3"/>
          </a:solidFill>
          <a:latin typeface="+mn-lt"/>
          <a:ea typeface="+mn-ea"/>
          <a:sym typeface="Georgia" pitchFamily="18" charset="0"/>
        </a:defRPr>
      </a:lvl6pPr>
      <a:lvl7pPr marL="2305050" indent="-182563" algn="l" defTabSz="0" rtl="0" fontAlgn="base">
        <a:spcBef>
          <a:spcPts val="300"/>
        </a:spcBef>
        <a:spcAft>
          <a:spcPct val="0"/>
        </a:spcAft>
        <a:buClr>
          <a:srgbClr val="A04DA3"/>
        </a:buClr>
        <a:buFont typeface="Georgia" pitchFamily="18" charset="0"/>
        <a:buChar char="▫"/>
        <a:defRPr sz="2000">
          <a:solidFill>
            <a:srgbClr val="A04DA3"/>
          </a:solidFill>
          <a:latin typeface="+mn-lt"/>
          <a:ea typeface="+mn-ea"/>
          <a:sym typeface="Georgia" pitchFamily="18" charset="0"/>
        </a:defRPr>
      </a:lvl7pPr>
      <a:lvl8pPr marL="2762250" indent="-182563" algn="l" defTabSz="0" rtl="0" fontAlgn="base">
        <a:spcBef>
          <a:spcPts val="300"/>
        </a:spcBef>
        <a:spcAft>
          <a:spcPct val="0"/>
        </a:spcAft>
        <a:buClr>
          <a:srgbClr val="A04DA3"/>
        </a:buClr>
        <a:buFont typeface="Georgia" pitchFamily="18" charset="0"/>
        <a:buChar char="▫"/>
        <a:defRPr sz="2000">
          <a:solidFill>
            <a:srgbClr val="A04DA3"/>
          </a:solidFill>
          <a:latin typeface="+mn-lt"/>
          <a:ea typeface="+mn-ea"/>
          <a:sym typeface="Georgia" pitchFamily="18" charset="0"/>
        </a:defRPr>
      </a:lvl8pPr>
      <a:lvl9pPr marL="3219450" indent="-182563" algn="l" defTabSz="0" rtl="0" fontAlgn="base">
        <a:spcBef>
          <a:spcPts val="300"/>
        </a:spcBef>
        <a:spcAft>
          <a:spcPct val="0"/>
        </a:spcAft>
        <a:buClr>
          <a:srgbClr val="A04DA3"/>
        </a:buClr>
        <a:buFont typeface="Georgia" pitchFamily="18" charset="0"/>
        <a:buChar char="▫"/>
        <a:defRPr sz="2000">
          <a:solidFill>
            <a:srgbClr val="A04DA3"/>
          </a:solidFill>
          <a:latin typeface="+mn-lt"/>
          <a:ea typeface="+mn-ea"/>
          <a:sym typeface="Georgia"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zh.wikipedia.org/wiki/%E6%8E%92%E5%BA%8F%E7%AE%97%E6%B3%95" TargetMode="External"/><Relationship Id="rId7" Type="http://schemas.openxmlformats.org/officeDocument/2006/relationships/hyperlink" Target="http://zh.wikipedia.org/wiki/%E5%BF%AB%E9%80%9F%E6%8E%92%E5%BA%8F" TargetMode="External"/><Relationship Id="rId2" Type="http://schemas.openxmlformats.org/officeDocument/2006/relationships/hyperlink" Target="http://zh.wikipedia.org/wiki/%E6%9D%B1%E5%B0%BC%C2%B7%E9%9C%8D%E7%88%BE" TargetMode="Externa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gif"/><Relationship Id="rId4" Type="http://schemas.openxmlformats.org/officeDocument/2006/relationships/hyperlink" Target="http://zh.wikipedia.org/wiki/%E5%A4%A7O%E7%AC%A6%E5%8F%B7"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zh.wikipedia.org/wiki/%E7%AE%97%E6%B3%95" TargetMode="External"/><Relationship Id="rId2" Type="http://schemas.openxmlformats.org/officeDocument/2006/relationships/hyperlink" Target="http://zh.wikipedia.org/wiki/%E6%8E%92%E5%BA%8F" TargetMode="Externa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gif"/><Relationship Id="rId4" Type="http://schemas.openxmlformats.org/officeDocument/2006/relationships/hyperlink" Target="http://zh.wikipedia.org/wiki/%E5%88%86%E6%B2%BB%E6%B3%95"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zh.wikipedia.org/wiki/O" TargetMode="External"/><Relationship Id="rId3" Type="http://schemas.openxmlformats.org/officeDocument/2006/relationships/hyperlink" Target="http://zh.wikipedia.org/w/index.php?title=Joshua_J._Arulanandham&amp;action=edit&amp;redlink=1" TargetMode="External"/><Relationship Id="rId7" Type="http://schemas.openxmlformats.org/officeDocument/2006/relationships/hyperlink" Target="http://zh.wikipedia.org/w/index.php?title=EATCS&amp;action=edit&amp;redlink=1" TargetMode="External"/><Relationship Id="rId2" Type="http://schemas.openxmlformats.org/officeDocument/2006/relationships/hyperlink" Target="http://zh.wikipedia.org/wiki/%E6%8E%92%E5%BA%8F%E7%AE%97%E6%B3%95" TargetMode="External"/><Relationship Id="rId1" Type="http://schemas.openxmlformats.org/officeDocument/2006/relationships/slideLayout" Target="../slideLayouts/slideLayout2.xml"/><Relationship Id="rId6" Type="http://schemas.openxmlformats.org/officeDocument/2006/relationships/hyperlink" Target="http://zh.wikipedia.org/w/index.php?title=%E6%AC%A7%E6%B4%B2%E7%90%86%E8%AE%BA%E8%AE%A1%E7%AE%97%E6%9C%BA%E5%8D%8F%E4%BC%9A&amp;action=edit&amp;redlink=1" TargetMode="External"/><Relationship Id="rId5" Type="http://schemas.openxmlformats.org/officeDocument/2006/relationships/hyperlink" Target="http://zh.wikipedia.org/w/index.php?title=Michael_J._Dinneen&amp;action=edit&amp;redlink=1" TargetMode="External"/><Relationship Id="rId4" Type="http://schemas.openxmlformats.org/officeDocument/2006/relationships/hyperlink" Target="http://zh.wikipedia.org/w/index.php?title=Cristian_S._Calude&amp;action=edit&amp;redlink=1" TargetMode="External"/><Relationship Id="rId9" Type="http://schemas.openxmlformats.org/officeDocument/2006/relationships/hyperlink" Target="http://zh.wikipedia.org/wiki/%E6%AD%A3%E6%95%B4%E6%95%B0"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zh.wikipedia.org/wiki/%E5%BC%95%E5%8A%9B" TargetMode="External"/><Relationship Id="rId2" Type="http://schemas.openxmlformats.org/officeDocument/2006/relationships/hyperlink" Target="http://zh.wikipedia.org/wiki/%E5%A4%A7O%E8%AE%B0%E5%8F%B7"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hyperlink" Target="http://zh.wikipedia.org/w/index.php?title=%E6%90%9C%E7%B4%A2%E7%AE%97%E6%B3%95&amp;action=edit&amp;redlink=1" TargetMode="External"/><Relationship Id="rId2" Type="http://schemas.openxmlformats.org/officeDocument/2006/relationships/hyperlink" Target="http://zh.wikipedia.org/wiki/%E8%AE%A1%E7%AE%97%E6%9C%BA%E7%A7%91%E5%AD%A6"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zh.wikipedia.org/w/index.php?title=%E5%9C%96%E5%BD%A2%E6%90%9C%E7%B4%A2%E6%BC%94%E7%AE%97%E6%B3%95&amp;action=edit&amp;redlink=1" TargetMode="External"/><Relationship Id="rId2" Type="http://schemas.openxmlformats.org/officeDocument/2006/relationships/hyperlink" Target="http://zh.wikipedia.org/wiki/%E8%8B%B1%E8%AF%AD" TargetMode="Externa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hyperlink" Target="http://zh.wikipedia.org/wiki/%E8%8A%82%E7%82%B9" TargetMode="External"/><Relationship Id="rId4" Type="http://schemas.openxmlformats.org/officeDocument/2006/relationships/hyperlink" Target="http://zh.wikipedia.org/w/index.php?title=%E6%A0%B9%E7%AF%80%E9%BB%9E&amp;action=edit&amp;redlink=1"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zh.wikipedia.org/wiki/%E7%AE%97%E6%B3%9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hyperlink" Target="http://zh.wikipedia.org/wiki/%E7%AE%97%E6%B3%95"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python_beginner_cn.p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zh.wikipedia.org/wiki/%E6%8E%92%E5%BA%8F%E7%AE%97%E6%B3%9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zh.wikipedia.org/wiki/%E6%8E%92%E5%BA%8F%E7%AE%97%E6%B3%95" TargetMode="Externa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hyperlink" Target="http://zh.wikipedia.org/wiki/%E6%8E%92%E5%BA%8F%E7%AE%97%E6%B3%95"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矩形 22"/>
          <p:cNvSpPr>
            <a:spLocks noChangeArrowheads="1"/>
          </p:cNvSpPr>
          <p:nvPr/>
        </p:nvSpPr>
        <p:spPr bwMode="auto">
          <a:xfrm flipV="1">
            <a:off x="5410200" y="3810000"/>
            <a:ext cx="3733800" cy="904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zh-CN">
              <a:solidFill>
                <a:srgbClr val="FFFFFF"/>
              </a:solidFill>
              <a:latin typeface="Georgia" pitchFamily="18" charset="0"/>
              <a:ea typeface="Georgia" pitchFamily="18" charset="0"/>
              <a:cs typeface="Georgia" pitchFamily="18" charset="0"/>
              <a:sym typeface="Georgia" pitchFamily="18" charset="0"/>
            </a:endParaRPr>
          </a:p>
        </p:txBody>
      </p:sp>
      <p:sp>
        <p:nvSpPr>
          <p:cNvPr id="3075" name="矩形 23"/>
          <p:cNvSpPr>
            <a:spLocks noChangeArrowheads="1"/>
          </p:cNvSpPr>
          <p:nvPr/>
        </p:nvSpPr>
        <p:spPr bwMode="auto">
          <a:xfrm flipV="1">
            <a:off x="5410200" y="3897313"/>
            <a:ext cx="3733800" cy="192087"/>
          </a:xfrm>
          <a:prstGeom prst="rect">
            <a:avLst/>
          </a:prstGeom>
          <a:solidFill>
            <a:srgbClr val="438086">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zh-CN">
              <a:solidFill>
                <a:srgbClr val="FFFFFF"/>
              </a:solidFill>
              <a:latin typeface="Georgia" pitchFamily="18" charset="0"/>
              <a:ea typeface="Georgia" pitchFamily="18" charset="0"/>
              <a:cs typeface="Georgia" pitchFamily="18" charset="0"/>
              <a:sym typeface="Georgia" pitchFamily="18" charset="0"/>
            </a:endParaRPr>
          </a:p>
        </p:txBody>
      </p:sp>
      <p:sp>
        <p:nvSpPr>
          <p:cNvPr id="3076" name="矩形 24"/>
          <p:cNvSpPr>
            <a:spLocks noChangeArrowheads="1"/>
          </p:cNvSpPr>
          <p:nvPr/>
        </p:nvSpPr>
        <p:spPr bwMode="auto">
          <a:xfrm flipV="1">
            <a:off x="5410200" y="4114800"/>
            <a:ext cx="3733800" cy="9525"/>
          </a:xfrm>
          <a:prstGeom prst="rect">
            <a:avLst/>
          </a:prstGeom>
          <a:solidFill>
            <a:srgbClr val="438086">
              <a:alpha val="64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zh-CN">
              <a:solidFill>
                <a:srgbClr val="FFFFFF"/>
              </a:solidFill>
              <a:latin typeface="Georgia" pitchFamily="18" charset="0"/>
              <a:ea typeface="Georgia" pitchFamily="18" charset="0"/>
              <a:cs typeface="Georgia" pitchFamily="18" charset="0"/>
              <a:sym typeface="Georgia" pitchFamily="18" charset="0"/>
            </a:endParaRPr>
          </a:p>
        </p:txBody>
      </p:sp>
      <p:sp>
        <p:nvSpPr>
          <p:cNvPr id="3077" name="矩形 25"/>
          <p:cNvSpPr>
            <a:spLocks noChangeArrowheads="1"/>
          </p:cNvSpPr>
          <p:nvPr/>
        </p:nvSpPr>
        <p:spPr bwMode="auto">
          <a:xfrm flipV="1">
            <a:off x="5410200" y="4164013"/>
            <a:ext cx="1965325" cy="19050"/>
          </a:xfrm>
          <a:prstGeom prst="rect">
            <a:avLst/>
          </a:prstGeom>
          <a:solidFill>
            <a:srgbClr val="438086">
              <a:alpha val="5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zh-CN">
              <a:solidFill>
                <a:srgbClr val="FFFFFF"/>
              </a:solidFill>
              <a:latin typeface="Georgia" pitchFamily="18" charset="0"/>
              <a:ea typeface="Georgia" pitchFamily="18" charset="0"/>
              <a:cs typeface="Georgia" pitchFamily="18" charset="0"/>
              <a:sym typeface="Georgia" pitchFamily="18" charset="0"/>
            </a:endParaRPr>
          </a:p>
        </p:txBody>
      </p:sp>
      <p:sp>
        <p:nvSpPr>
          <p:cNvPr id="3078" name="矩形 26"/>
          <p:cNvSpPr>
            <a:spLocks noChangeArrowheads="1"/>
          </p:cNvSpPr>
          <p:nvPr/>
        </p:nvSpPr>
        <p:spPr bwMode="auto">
          <a:xfrm flipV="1">
            <a:off x="5410200" y="4198938"/>
            <a:ext cx="1965325" cy="9525"/>
          </a:xfrm>
          <a:prstGeom prst="rect">
            <a:avLst/>
          </a:prstGeom>
          <a:solidFill>
            <a:srgbClr val="438086">
              <a:alpha val="64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zh-CN">
              <a:solidFill>
                <a:srgbClr val="FFFFFF"/>
              </a:solidFill>
              <a:latin typeface="Georgia" pitchFamily="18" charset="0"/>
              <a:ea typeface="Georgia" pitchFamily="18" charset="0"/>
              <a:cs typeface="Georgia" pitchFamily="18" charset="0"/>
              <a:sym typeface="Georgia" pitchFamily="18" charset="0"/>
            </a:endParaRPr>
          </a:p>
        </p:txBody>
      </p:sp>
      <p:sp useBgFill="1">
        <p:nvSpPr>
          <p:cNvPr id="3079" name="圆角矩形 29"/>
          <p:cNvSpPr>
            <a:spLocks noChangeArrowheads="1"/>
          </p:cNvSpPr>
          <p:nvPr/>
        </p:nvSpPr>
        <p:spPr bwMode="auto">
          <a:xfrm>
            <a:off x="5410200" y="3962400"/>
            <a:ext cx="3063875" cy="26988"/>
          </a:xfrm>
          <a:prstGeom prst="roundRect">
            <a:avLst>
              <a:gd name="adj" fmla="val 16667"/>
            </a:avLst>
          </a:prstGeom>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zh-CN">
              <a:solidFill>
                <a:srgbClr val="FFFFFF"/>
              </a:solidFill>
              <a:latin typeface="Georgia" pitchFamily="18" charset="0"/>
              <a:ea typeface="Georgia" pitchFamily="18" charset="0"/>
              <a:cs typeface="Georgia" pitchFamily="18" charset="0"/>
              <a:sym typeface="Georgia" pitchFamily="18" charset="0"/>
            </a:endParaRPr>
          </a:p>
        </p:txBody>
      </p:sp>
      <p:sp useBgFill="1">
        <p:nvSpPr>
          <p:cNvPr id="3080" name="圆角矩形 30"/>
          <p:cNvSpPr>
            <a:spLocks noChangeArrowheads="1"/>
          </p:cNvSpPr>
          <p:nvPr/>
        </p:nvSpPr>
        <p:spPr bwMode="auto">
          <a:xfrm>
            <a:off x="7377113" y="4060825"/>
            <a:ext cx="1600200" cy="36513"/>
          </a:xfrm>
          <a:prstGeom prst="roundRect">
            <a:avLst>
              <a:gd name="adj" fmla="val 16667"/>
            </a:avLst>
          </a:prstGeom>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zh-CN">
              <a:solidFill>
                <a:srgbClr val="FFFFFF"/>
              </a:solidFill>
              <a:latin typeface="Georgia" pitchFamily="18" charset="0"/>
              <a:ea typeface="Georgia" pitchFamily="18" charset="0"/>
              <a:cs typeface="Georgia" pitchFamily="18" charset="0"/>
              <a:sym typeface="Georgia" pitchFamily="18" charset="0"/>
            </a:endParaRPr>
          </a:p>
        </p:txBody>
      </p:sp>
      <p:sp>
        <p:nvSpPr>
          <p:cNvPr id="3081" name="矩形 6"/>
          <p:cNvSpPr>
            <a:spLocks noChangeArrowheads="1"/>
          </p:cNvSpPr>
          <p:nvPr/>
        </p:nvSpPr>
        <p:spPr bwMode="auto">
          <a:xfrm>
            <a:off x="0" y="3649663"/>
            <a:ext cx="9144000" cy="244475"/>
          </a:xfrm>
          <a:prstGeom prst="rect">
            <a:avLst/>
          </a:prstGeom>
          <a:solidFill>
            <a:srgbClr val="438086">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zh-CN">
              <a:solidFill>
                <a:srgbClr val="FFFFFF"/>
              </a:solidFill>
              <a:latin typeface="Georgia" pitchFamily="18" charset="0"/>
              <a:ea typeface="Georgia" pitchFamily="18" charset="0"/>
              <a:cs typeface="Georgia" pitchFamily="18" charset="0"/>
              <a:sym typeface="Georgia" pitchFamily="18" charset="0"/>
            </a:endParaRPr>
          </a:p>
        </p:txBody>
      </p:sp>
      <p:sp>
        <p:nvSpPr>
          <p:cNvPr id="3082" name="矩形 9"/>
          <p:cNvSpPr>
            <a:spLocks noChangeArrowheads="1"/>
          </p:cNvSpPr>
          <p:nvPr/>
        </p:nvSpPr>
        <p:spPr bwMode="auto">
          <a:xfrm>
            <a:off x="0" y="3675063"/>
            <a:ext cx="9144000" cy="1412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zh-CN">
              <a:solidFill>
                <a:srgbClr val="FFFFFF"/>
              </a:solidFill>
              <a:latin typeface="Georgia" pitchFamily="18" charset="0"/>
              <a:ea typeface="Georgia" pitchFamily="18" charset="0"/>
              <a:cs typeface="Georgia" pitchFamily="18" charset="0"/>
              <a:sym typeface="Georgia" pitchFamily="18" charset="0"/>
            </a:endParaRPr>
          </a:p>
        </p:txBody>
      </p:sp>
      <p:sp>
        <p:nvSpPr>
          <p:cNvPr id="3083" name="矩形 10"/>
          <p:cNvSpPr>
            <a:spLocks noChangeArrowheads="1"/>
          </p:cNvSpPr>
          <p:nvPr/>
        </p:nvSpPr>
        <p:spPr bwMode="auto">
          <a:xfrm flipV="1">
            <a:off x="6413500" y="3643313"/>
            <a:ext cx="2730500" cy="24765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zh-CN">
              <a:solidFill>
                <a:srgbClr val="FFFFFF"/>
              </a:solidFill>
              <a:latin typeface="Georgia" pitchFamily="18" charset="0"/>
              <a:ea typeface="Georgia" pitchFamily="18" charset="0"/>
              <a:cs typeface="Georgia" pitchFamily="18" charset="0"/>
              <a:sym typeface="Georgia" pitchFamily="18" charset="0"/>
            </a:endParaRPr>
          </a:p>
        </p:txBody>
      </p:sp>
      <p:sp>
        <p:nvSpPr>
          <p:cNvPr id="3084" name="矩形 18"/>
          <p:cNvSpPr>
            <a:spLocks noChangeArrowheads="1"/>
          </p:cNvSpPr>
          <p:nvPr/>
        </p:nvSpPr>
        <p:spPr bwMode="auto">
          <a:xfrm>
            <a:off x="0" y="0"/>
            <a:ext cx="9144000" cy="370205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zh-CN">
              <a:solidFill>
                <a:srgbClr val="FFFFFF"/>
              </a:solidFill>
              <a:latin typeface="Georgia" pitchFamily="18" charset="0"/>
              <a:ea typeface="Georgia" pitchFamily="18" charset="0"/>
              <a:cs typeface="Georgia" pitchFamily="18" charset="0"/>
              <a:sym typeface="Georgia" pitchFamily="18" charset="0"/>
            </a:endParaRPr>
          </a:p>
        </p:txBody>
      </p:sp>
      <p:sp>
        <p:nvSpPr>
          <p:cNvPr id="3085" name="副标题 2"/>
          <p:cNvSpPr>
            <a:spLocks noGrp="1" noChangeArrowheads="1"/>
          </p:cNvSpPr>
          <p:nvPr>
            <p:ph type="subTitle" idx="1"/>
          </p:nvPr>
        </p:nvSpPr>
        <p:spPr>
          <a:xfrm>
            <a:off x="457200" y="3900488"/>
            <a:ext cx="4953000" cy="1752600"/>
          </a:xfrm>
          <a:ln/>
        </p:spPr>
        <p:txBody>
          <a:bodyPr/>
          <a:lstStyle/>
          <a:p>
            <a:pPr marL="63500" algn="r"/>
            <a:r>
              <a:rPr lang="zh-CN" altLang="en-US" dirty="0">
                <a:solidFill>
                  <a:schemeClr val="tx2"/>
                </a:solidFill>
              </a:rPr>
              <a:t>主讲人：李炜</a:t>
            </a:r>
          </a:p>
          <a:p>
            <a:pPr marL="63500" algn="r"/>
            <a:r>
              <a:rPr lang="zh-CN" altLang="en-US" dirty="0">
                <a:solidFill>
                  <a:schemeClr val="tx2"/>
                </a:solidFill>
              </a:rPr>
              <a:t>时间：</a:t>
            </a:r>
            <a:r>
              <a:rPr lang="en-US" dirty="0" smtClean="0">
                <a:solidFill>
                  <a:schemeClr val="tx2"/>
                </a:solidFill>
              </a:rPr>
              <a:t>2013-5-</a:t>
            </a:r>
            <a:r>
              <a:rPr lang="en-US" altLang="zh-CN" dirty="0" smtClean="0">
                <a:solidFill>
                  <a:schemeClr val="tx2"/>
                </a:solidFill>
              </a:rPr>
              <a:t>23</a:t>
            </a:r>
            <a:endParaRPr lang="zh-CN" altLang="en-US" dirty="0">
              <a:solidFill>
                <a:schemeClr val="tx2"/>
              </a:solidFill>
            </a:endParaRPr>
          </a:p>
        </p:txBody>
      </p:sp>
      <p:sp>
        <p:nvSpPr>
          <p:cNvPr id="3086" name="标题 1"/>
          <p:cNvSpPr>
            <a:spLocks noGrp="1" noChangeArrowheads="1"/>
          </p:cNvSpPr>
          <p:nvPr>
            <p:ph type="ctrTitle" idx="4294967295"/>
          </p:nvPr>
        </p:nvSpPr>
        <p:spPr>
          <a:xfrm>
            <a:off x="457200" y="2401888"/>
            <a:ext cx="8458200" cy="1470025"/>
          </a:xfrm>
          <a:ln/>
        </p:spPr>
        <p:txBody>
          <a:bodyPr anchor="b"/>
          <a:lstStyle/>
          <a:p>
            <a:r>
              <a:rPr lang="zh-CN" altLang="en-US" dirty="0" smtClean="0">
                <a:solidFill>
                  <a:schemeClr val="bg1"/>
                </a:solidFill>
              </a:rPr>
              <a:t>排序和搜索</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快速排序</a:t>
            </a:r>
            <a:endParaRPr lang="zh-CN" altLang="en-US" dirty="0"/>
          </a:p>
        </p:txBody>
      </p:sp>
      <p:sp>
        <p:nvSpPr>
          <p:cNvPr id="3" name="内容占位符 2"/>
          <p:cNvSpPr>
            <a:spLocks noGrp="1"/>
          </p:cNvSpPr>
          <p:nvPr>
            <p:ph idx="1"/>
          </p:nvPr>
        </p:nvSpPr>
        <p:spPr>
          <a:xfrm>
            <a:off x="457200" y="2249488"/>
            <a:ext cx="4258816" cy="4324350"/>
          </a:xfrm>
        </p:spPr>
        <p:txBody>
          <a:bodyPr>
            <a:normAutofit fontScale="92500" lnSpcReduction="20000"/>
          </a:bodyPr>
          <a:lstStyle/>
          <a:p>
            <a:r>
              <a:rPr lang="zh-CN" altLang="en-US" b="1" dirty="0"/>
              <a:t>快速排序</a:t>
            </a:r>
            <a:r>
              <a:rPr lang="zh-CN" altLang="en-US" dirty="0"/>
              <a:t>是由</a:t>
            </a:r>
            <a:r>
              <a:rPr lang="zh-CN" altLang="en-US" dirty="0">
                <a:hlinkClick r:id="rId2" tooltip="东尼·霍尔"/>
              </a:rPr>
              <a:t>东尼</a:t>
            </a:r>
            <a:r>
              <a:rPr lang="en-US" altLang="zh-CN" dirty="0">
                <a:hlinkClick r:id="rId2" tooltip="东尼·霍尔"/>
              </a:rPr>
              <a:t>·</a:t>
            </a:r>
            <a:r>
              <a:rPr lang="zh-CN" altLang="en-US" dirty="0">
                <a:hlinkClick r:id="rId2" tooltip="东尼·霍尔"/>
              </a:rPr>
              <a:t>霍尔</a:t>
            </a:r>
            <a:r>
              <a:rPr lang="zh-CN" altLang="en-US" dirty="0"/>
              <a:t>所发展的一种</a:t>
            </a:r>
            <a:r>
              <a:rPr lang="zh-CN" altLang="en-US" dirty="0">
                <a:hlinkClick r:id="rId3" tooltip="排序算法"/>
              </a:rPr>
              <a:t>排序算法</a:t>
            </a:r>
            <a:r>
              <a:rPr lang="zh-CN" altLang="en-US" dirty="0"/>
              <a:t>。在平均状况下，排序</a:t>
            </a:r>
            <a:r>
              <a:rPr lang="en-US" altLang="zh-CN" i="1" dirty="0"/>
              <a:t>n</a:t>
            </a:r>
            <a:r>
              <a:rPr lang="zh-CN" altLang="en-US" dirty="0"/>
              <a:t> 个项目要</a:t>
            </a:r>
            <a:r>
              <a:rPr lang="en-US" altLang="zh-CN" b="1" dirty="0">
                <a:hlinkClick r:id="rId4" tooltip="大O符号"/>
              </a:rPr>
              <a:t>Ο</a:t>
            </a:r>
            <a:r>
              <a:rPr lang="en-US" altLang="zh-CN" dirty="0"/>
              <a:t>(</a:t>
            </a:r>
            <a:r>
              <a:rPr lang="en-US" altLang="zh-CN" i="1" dirty="0"/>
              <a:t>n</a:t>
            </a:r>
            <a:r>
              <a:rPr lang="zh-CN" altLang="en-US" dirty="0"/>
              <a:t> </a:t>
            </a:r>
            <a:r>
              <a:rPr lang="en-US" altLang="zh-CN" dirty="0"/>
              <a:t>log </a:t>
            </a:r>
            <a:r>
              <a:rPr lang="en-US" altLang="zh-CN" i="1" dirty="0"/>
              <a:t>n</a:t>
            </a:r>
            <a:r>
              <a:rPr lang="en-US" altLang="zh-CN" dirty="0"/>
              <a:t>)</a:t>
            </a:r>
            <a:r>
              <a:rPr lang="zh-CN" altLang="en-US" dirty="0"/>
              <a:t>次比较。在最坏状况下则需要</a:t>
            </a:r>
            <a:r>
              <a:rPr lang="en-US" altLang="zh-CN" b="1" dirty="0"/>
              <a:t>Ο</a:t>
            </a:r>
            <a:r>
              <a:rPr lang="en-US" altLang="zh-CN" dirty="0"/>
              <a:t>(</a:t>
            </a:r>
            <a:r>
              <a:rPr lang="en-US" altLang="zh-CN" i="1" dirty="0"/>
              <a:t>n</a:t>
            </a:r>
            <a:r>
              <a:rPr lang="en-US" altLang="zh-CN" baseline="30000" dirty="0"/>
              <a:t>2</a:t>
            </a:r>
            <a:r>
              <a:rPr lang="en-US" altLang="zh-CN" dirty="0"/>
              <a:t>)</a:t>
            </a:r>
            <a:r>
              <a:rPr lang="zh-CN" altLang="en-US" dirty="0"/>
              <a:t>次比较，但这种状况并不常见。事实上，快速排序通常明显比其他</a:t>
            </a:r>
            <a:r>
              <a:rPr lang="en-US" altLang="zh-CN" b="1" dirty="0"/>
              <a:t>Ο</a:t>
            </a:r>
            <a:r>
              <a:rPr lang="en-US" altLang="zh-CN" dirty="0"/>
              <a:t>(</a:t>
            </a:r>
            <a:r>
              <a:rPr lang="en-US" altLang="zh-CN" i="1" dirty="0"/>
              <a:t>n</a:t>
            </a:r>
            <a:r>
              <a:rPr lang="zh-CN" altLang="en-US" dirty="0"/>
              <a:t> </a:t>
            </a:r>
            <a:r>
              <a:rPr lang="en-US" altLang="zh-CN" dirty="0"/>
              <a:t>log </a:t>
            </a:r>
            <a:r>
              <a:rPr lang="en-US" altLang="zh-CN" i="1" dirty="0"/>
              <a:t>n</a:t>
            </a:r>
            <a:r>
              <a:rPr lang="en-US" altLang="zh-CN" dirty="0"/>
              <a:t>) </a:t>
            </a:r>
            <a:r>
              <a:rPr lang="zh-CN" altLang="en-US" dirty="0"/>
              <a:t>算法更快，因为它的内部循环（</a:t>
            </a:r>
            <a:r>
              <a:rPr lang="en-US" altLang="zh-CN" dirty="0"/>
              <a:t>inner loop</a:t>
            </a:r>
            <a:r>
              <a:rPr lang="zh-CN" altLang="en-US" dirty="0"/>
              <a:t>）可以在大部分的架构上很有效率地被实现出来。</a:t>
            </a:r>
            <a:endParaRPr lang="zh-CN" altLang="en-US" dirty="0"/>
          </a:p>
        </p:txBody>
      </p:sp>
      <p:sp>
        <p:nvSpPr>
          <p:cNvPr id="4" name="日期占位符 3"/>
          <p:cNvSpPr>
            <a:spLocks noGrp="1"/>
          </p:cNvSpPr>
          <p:nvPr>
            <p:ph type="dt" sz="half" idx="10"/>
          </p:nvPr>
        </p:nvSpPr>
        <p:spPr/>
        <p:txBody>
          <a:bodyPr/>
          <a:lstStyle/>
          <a:p>
            <a:fld id="{3A66AC2D-10B5-4C50-B502-F01540D38CE6}" type="datetime1">
              <a:rPr lang="zh-CN" altLang="en-US" smtClean="0"/>
              <a:pPr/>
              <a:t>2013-5-23</a:t>
            </a:fld>
            <a:endParaRPr lang="zh-CN" altLang="en-US" sz="1800">
              <a:solidFill>
                <a:schemeClr val="tx1"/>
              </a:solidFill>
            </a:endParaRPr>
          </a:p>
        </p:txBody>
      </p:sp>
      <p:pic>
        <p:nvPicPr>
          <p:cNvPr id="8194" name="Picture 2" descr="Sorting quicksort anim.gif"/>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5076056" y="1844824"/>
            <a:ext cx="3675112" cy="2808836"/>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056" y="4797152"/>
            <a:ext cx="2743200"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392832" y="6211447"/>
            <a:ext cx="8751168" cy="369332"/>
          </a:xfrm>
          <a:prstGeom prst="rect">
            <a:avLst/>
          </a:prstGeom>
        </p:spPr>
        <p:txBody>
          <a:bodyPr wrap="square">
            <a:spAutoFit/>
          </a:bodyPr>
          <a:lstStyle/>
          <a:p>
            <a:r>
              <a:rPr lang="en-US" altLang="zh-CN" dirty="0">
                <a:hlinkClick r:id="rId7"/>
              </a:rPr>
              <a:t>http://zh.wikipedia.org/wiki/%E5%BF%AB%E9%80%9F%E6%8E%92%E5%BA%8F</a:t>
            </a:r>
            <a:endParaRPr lang="zh-CN" altLang="en-US" dirty="0"/>
          </a:p>
        </p:txBody>
      </p:sp>
    </p:spTree>
    <p:extLst>
      <p:ext uri="{BB962C8B-B14F-4D97-AF65-F5344CB8AC3E}">
        <p14:creationId xmlns:p14="http://schemas.microsoft.com/office/powerpoint/2010/main" val="3400081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归并排序</a:t>
            </a:r>
            <a:endParaRPr lang="zh-CN" altLang="en-US" dirty="0"/>
          </a:p>
        </p:txBody>
      </p:sp>
      <p:sp>
        <p:nvSpPr>
          <p:cNvPr id="3" name="内容占位符 2"/>
          <p:cNvSpPr>
            <a:spLocks noGrp="1"/>
          </p:cNvSpPr>
          <p:nvPr>
            <p:ph idx="1"/>
          </p:nvPr>
        </p:nvSpPr>
        <p:spPr>
          <a:xfrm>
            <a:off x="457200" y="2249488"/>
            <a:ext cx="4546848" cy="4324350"/>
          </a:xfrm>
        </p:spPr>
        <p:txBody>
          <a:bodyPr>
            <a:normAutofit fontScale="92500" lnSpcReduction="10000"/>
          </a:bodyPr>
          <a:lstStyle/>
          <a:p>
            <a:r>
              <a:rPr lang="zh-CN" altLang="en-US" b="1" dirty="0"/>
              <a:t>归并排序（</a:t>
            </a:r>
            <a:r>
              <a:rPr lang="en-US" altLang="zh-CN" b="1" dirty="0"/>
              <a:t>Merge </a:t>
            </a:r>
            <a:r>
              <a:rPr lang="en-US" altLang="zh-CN" b="1" dirty="0" smtClean="0"/>
              <a:t>sort</a:t>
            </a:r>
            <a:r>
              <a:rPr lang="zh-CN" altLang="en-US" b="1" dirty="0" smtClean="0"/>
              <a:t>）</a:t>
            </a:r>
            <a:r>
              <a:rPr lang="zh-CN" altLang="en-US" dirty="0"/>
              <a:t>是建立在归并操作上的一种有效的</a:t>
            </a:r>
            <a:r>
              <a:rPr lang="zh-CN" altLang="en-US" dirty="0">
                <a:hlinkClick r:id="rId2" tooltip="排序"/>
              </a:rPr>
              <a:t>排序</a:t>
            </a:r>
            <a:r>
              <a:rPr lang="zh-CN" altLang="en-US" dirty="0">
                <a:hlinkClick r:id="rId3" tooltip="算法"/>
              </a:rPr>
              <a:t>算法</a:t>
            </a:r>
            <a:r>
              <a:rPr lang="zh-CN" altLang="en-US" dirty="0"/>
              <a:t>。该算法是采用</a:t>
            </a:r>
            <a:r>
              <a:rPr lang="zh-CN" altLang="en-US" dirty="0">
                <a:hlinkClick r:id="rId4" tooltip="分治法"/>
              </a:rPr>
              <a:t>分治法</a:t>
            </a:r>
            <a:r>
              <a:rPr lang="zh-CN" altLang="en-US" dirty="0"/>
              <a:t>（</a:t>
            </a:r>
            <a:r>
              <a:rPr lang="en-US" altLang="zh-CN" dirty="0"/>
              <a:t>Divide and Conquer</a:t>
            </a:r>
            <a:r>
              <a:rPr lang="zh-CN" altLang="en-US" dirty="0"/>
              <a:t>）的一个非常典型的应用</a:t>
            </a:r>
            <a:r>
              <a:rPr lang="zh-CN" altLang="en-US" dirty="0" smtClean="0"/>
              <a:t>。</a:t>
            </a:r>
            <a:endParaRPr lang="en-US" altLang="zh-CN" dirty="0" smtClean="0"/>
          </a:p>
          <a:p>
            <a:r>
              <a:rPr lang="zh-CN" altLang="en-US" dirty="0"/>
              <a:t>归并操作</a:t>
            </a:r>
            <a:r>
              <a:rPr lang="en-US" altLang="zh-CN" dirty="0"/>
              <a:t>(merge)</a:t>
            </a:r>
            <a:r>
              <a:rPr lang="zh-CN" altLang="en-US" dirty="0"/>
              <a:t>，也叫归并算法，指的是将两个已经排序的序列合并成一个序列的操作。归并排序算法依赖归并操作。</a:t>
            </a:r>
            <a:endParaRPr lang="zh-CN" altLang="en-US" dirty="0"/>
          </a:p>
        </p:txBody>
      </p:sp>
      <p:sp>
        <p:nvSpPr>
          <p:cNvPr id="4" name="日期占位符 3"/>
          <p:cNvSpPr>
            <a:spLocks noGrp="1"/>
          </p:cNvSpPr>
          <p:nvPr>
            <p:ph type="dt" sz="half" idx="10"/>
          </p:nvPr>
        </p:nvSpPr>
        <p:spPr/>
        <p:txBody>
          <a:bodyPr/>
          <a:lstStyle/>
          <a:p>
            <a:fld id="{3A66AC2D-10B5-4C50-B502-F01540D38CE6}" type="datetime1">
              <a:rPr lang="zh-CN" altLang="en-US" smtClean="0"/>
              <a:pPr/>
              <a:t>2013-5-23</a:t>
            </a:fld>
            <a:endParaRPr lang="zh-CN" altLang="en-US" sz="1800">
              <a:solidFill>
                <a:schemeClr val="tx1"/>
              </a:solidFill>
            </a:endParaRPr>
          </a:p>
        </p:txBody>
      </p:sp>
      <p:pic>
        <p:nvPicPr>
          <p:cNvPr id="9218" name="Picture 2" descr="Merge sort animation2.gif"/>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5652120" y="908720"/>
            <a:ext cx="3099048" cy="2623124"/>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2120" y="3824379"/>
            <a:ext cx="3334435"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9355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珠</a:t>
            </a:r>
            <a:r>
              <a:rPr lang="zh-CN" altLang="zh-CN" dirty="0" smtClean="0"/>
              <a:t>排序</a:t>
            </a:r>
            <a:r>
              <a:rPr lang="zh-CN" altLang="en-US" dirty="0" smtClean="0"/>
              <a:t>（介绍）</a:t>
            </a:r>
            <a:endParaRPr lang="zh-CN" altLang="en-US" dirty="0"/>
          </a:p>
        </p:txBody>
      </p:sp>
      <p:sp>
        <p:nvSpPr>
          <p:cNvPr id="3" name="内容占位符 2"/>
          <p:cNvSpPr>
            <a:spLocks noGrp="1"/>
          </p:cNvSpPr>
          <p:nvPr>
            <p:ph idx="1"/>
          </p:nvPr>
        </p:nvSpPr>
        <p:spPr>
          <a:xfrm>
            <a:off x="457200" y="2249488"/>
            <a:ext cx="8363272" cy="4324350"/>
          </a:xfrm>
        </p:spPr>
        <p:txBody>
          <a:bodyPr>
            <a:normAutofit lnSpcReduction="10000"/>
          </a:bodyPr>
          <a:lstStyle/>
          <a:p>
            <a:r>
              <a:rPr lang="zh-CN" altLang="en-US" b="1" dirty="0"/>
              <a:t>珠排序</a:t>
            </a:r>
            <a:r>
              <a:rPr lang="zh-CN" altLang="en-US" dirty="0"/>
              <a:t>是一种自然</a:t>
            </a:r>
            <a:r>
              <a:rPr lang="zh-CN" altLang="en-US" dirty="0">
                <a:hlinkClick r:id="rId2" tooltip="排序算法"/>
              </a:rPr>
              <a:t>排序算法</a:t>
            </a:r>
            <a:r>
              <a:rPr lang="zh-CN" altLang="en-US" dirty="0"/>
              <a:t>，由</a:t>
            </a:r>
            <a:r>
              <a:rPr lang="en-US" altLang="zh-CN" dirty="0">
                <a:hlinkClick r:id="rId3" tooltip="Joshua J. Arulanandham（页面不存在）"/>
              </a:rPr>
              <a:t>Joshua J. </a:t>
            </a:r>
            <a:r>
              <a:rPr lang="en-US" altLang="zh-CN" dirty="0" err="1">
                <a:hlinkClick r:id="rId3" tooltip="Joshua J. Arulanandham（页面不存在）"/>
              </a:rPr>
              <a:t>Arulanandham</a:t>
            </a:r>
            <a:r>
              <a:rPr lang="en-US" altLang="zh-CN" dirty="0"/>
              <a:t>, </a:t>
            </a:r>
            <a:r>
              <a:rPr lang="en-US" altLang="zh-CN" dirty="0" err="1">
                <a:hlinkClick r:id="rId4" tooltip="Cristian S. Calude（页面不存在）"/>
              </a:rPr>
              <a:t>Cristian</a:t>
            </a:r>
            <a:r>
              <a:rPr lang="en-US" altLang="zh-CN" dirty="0">
                <a:hlinkClick r:id="rId4" tooltip="Cristian S. Calude（页面不存在）"/>
              </a:rPr>
              <a:t> S. </a:t>
            </a:r>
            <a:r>
              <a:rPr lang="en-US" altLang="zh-CN" dirty="0" err="1">
                <a:hlinkClick r:id="rId4" tooltip="Cristian S. Calude（页面不存在）"/>
              </a:rPr>
              <a:t>Calude</a:t>
            </a:r>
            <a:r>
              <a:rPr lang="en-US" altLang="zh-CN" dirty="0"/>
              <a:t> </a:t>
            </a:r>
            <a:r>
              <a:rPr lang="zh-CN" altLang="en-US" dirty="0"/>
              <a:t>和 </a:t>
            </a:r>
            <a:r>
              <a:rPr lang="en-US" altLang="zh-CN" dirty="0">
                <a:hlinkClick r:id="rId5" tooltip="Michael J. Dinneen（页面不存在）"/>
              </a:rPr>
              <a:t>Michael J. </a:t>
            </a:r>
            <a:r>
              <a:rPr lang="en-US" altLang="zh-CN" dirty="0" err="1">
                <a:hlinkClick r:id="rId5" tooltip="Michael J. Dinneen（页面不存在）"/>
              </a:rPr>
              <a:t>Dinneen</a:t>
            </a:r>
            <a:r>
              <a:rPr lang="en-US" altLang="zh-CN" dirty="0"/>
              <a:t> </a:t>
            </a:r>
            <a:r>
              <a:rPr lang="zh-CN" altLang="en-US" dirty="0"/>
              <a:t>在</a:t>
            </a:r>
            <a:r>
              <a:rPr lang="en-US" altLang="zh-CN" dirty="0"/>
              <a:t>2002</a:t>
            </a:r>
            <a:r>
              <a:rPr lang="zh-CN" altLang="en-US" dirty="0"/>
              <a:t>年发展而来，并且在</a:t>
            </a:r>
            <a:r>
              <a:rPr lang="zh-CN" altLang="en-US" dirty="0">
                <a:hlinkClick r:id="rId6" tooltip="欧洲理论计算机协会（页面不存在）"/>
              </a:rPr>
              <a:t>欧洲理论计算机协会</a:t>
            </a:r>
            <a:r>
              <a:rPr lang="zh-CN" altLang="en-US" dirty="0"/>
              <a:t>（</a:t>
            </a:r>
            <a:r>
              <a:rPr lang="en-US" altLang="zh-CN" dirty="0"/>
              <a:t>European Association for Theoretical Computer Science</a:t>
            </a:r>
            <a:r>
              <a:rPr lang="zh-CN" altLang="en-US" dirty="0"/>
              <a:t>，简称</a:t>
            </a:r>
            <a:r>
              <a:rPr lang="en-US" altLang="zh-CN" dirty="0">
                <a:hlinkClick r:id="rId7" tooltip="EATCS（页面不存在）"/>
              </a:rPr>
              <a:t>EATCS</a:t>
            </a:r>
            <a:r>
              <a:rPr lang="zh-CN" altLang="en-US" dirty="0"/>
              <a:t>）的新闻简报上发表了该算法。无论是电子还是实物上的实现，珠排序都能在</a:t>
            </a:r>
            <a:r>
              <a:rPr lang="en-US" altLang="zh-CN" dirty="0">
                <a:hlinkClick r:id="rId8" tooltip="O"/>
              </a:rPr>
              <a:t>O</a:t>
            </a:r>
            <a:r>
              <a:rPr lang="en-US" altLang="zh-CN" dirty="0"/>
              <a:t>(n)</a:t>
            </a:r>
            <a:r>
              <a:rPr lang="zh-CN" altLang="en-US" dirty="0"/>
              <a:t>时间内完成；然而，该算法在电子上的实现明显比实物要慢很多，并且只能用于对</a:t>
            </a:r>
            <a:r>
              <a:rPr lang="zh-CN" altLang="en-US" dirty="0">
                <a:hlinkClick r:id="rId9" tooltip="正整数"/>
              </a:rPr>
              <a:t>正整数</a:t>
            </a:r>
            <a:r>
              <a:rPr lang="zh-CN" altLang="en-US" dirty="0"/>
              <a:t>序列进行排序。并且，即使在最好的情况，该算法也需要</a:t>
            </a:r>
            <a:r>
              <a:rPr lang="en-US" altLang="zh-CN" dirty="0"/>
              <a:t>O(n</a:t>
            </a:r>
            <a:r>
              <a:rPr lang="en-US" altLang="zh-CN" baseline="30000" dirty="0"/>
              <a:t>2</a:t>
            </a:r>
            <a:r>
              <a:rPr lang="en-US" altLang="zh-CN" dirty="0"/>
              <a:t>) </a:t>
            </a:r>
            <a:r>
              <a:rPr lang="zh-CN" altLang="en-US" dirty="0"/>
              <a:t>的空间。</a:t>
            </a:r>
            <a:endParaRPr lang="zh-CN" altLang="en-US" dirty="0"/>
          </a:p>
        </p:txBody>
      </p:sp>
      <p:sp>
        <p:nvSpPr>
          <p:cNvPr id="4" name="日期占位符 3"/>
          <p:cNvSpPr>
            <a:spLocks noGrp="1"/>
          </p:cNvSpPr>
          <p:nvPr>
            <p:ph type="dt" sz="half" idx="10"/>
          </p:nvPr>
        </p:nvSpPr>
        <p:spPr/>
        <p:txBody>
          <a:bodyPr/>
          <a:lstStyle/>
          <a:p>
            <a:fld id="{3A66AC2D-10B5-4C50-B502-F01540D38CE6}" type="datetime1">
              <a:rPr lang="zh-CN" altLang="en-US" smtClean="0"/>
              <a:pPr/>
              <a:t>2013-5-23</a:t>
            </a:fld>
            <a:endParaRPr lang="zh-CN" altLang="en-US" sz="1800">
              <a:solidFill>
                <a:schemeClr val="tx1"/>
              </a:solidFill>
            </a:endParaRPr>
          </a:p>
        </p:txBody>
      </p:sp>
    </p:spTree>
    <p:extLst>
      <p:ext uri="{BB962C8B-B14F-4D97-AF65-F5344CB8AC3E}">
        <p14:creationId xmlns:p14="http://schemas.microsoft.com/office/powerpoint/2010/main" val="4730225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珠排序过程</a:t>
            </a:r>
            <a:endParaRPr lang="zh-CN" altLang="en-US" dirty="0"/>
          </a:p>
        </p:txBody>
      </p:sp>
      <p:sp>
        <p:nvSpPr>
          <p:cNvPr id="3" name="内容占位符 2"/>
          <p:cNvSpPr>
            <a:spLocks noGrp="1"/>
          </p:cNvSpPr>
          <p:nvPr>
            <p:ph idx="1"/>
          </p:nvPr>
        </p:nvSpPr>
        <p:spPr>
          <a:xfrm>
            <a:off x="457200" y="2249488"/>
            <a:ext cx="3394720" cy="4324350"/>
          </a:xfrm>
        </p:spPr>
        <p:txBody>
          <a:bodyPr>
            <a:normAutofit fontScale="85000" lnSpcReduction="20000"/>
          </a:bodyPr>
          <a:lstStyle/>
          <a:p>
            <a:r>
              <a:rPr lang="zh-CN" altLang="en-US" dirty="0"/>
              <a:t>在珠排序中，一行表示一个数字。如果一行里有</a:t>
            </a:r>
            <a:r>
              <a:rPr lang="en-US" altLang="zh-CN" dirty="0"/>
              <a:t>2</a:t>
            </a:r>
            <a:r>
              <a:rPr lang="zh-CN" altLang="en-US" dirty="0"/>
              <a:t>颗珠子，该行代表数字</a:t>
            </a:r>
            <a:r>
              <a:rPr lang="en-US" altLang="zh-CN" dirty="0"/>
              <a:t>2</a:t>
            </a:r>
            <a:r>
              <a:rPr lang="zh-CN" altLang="en-US" dirty="0"/>
              <a:t>；如果一行里有</a:t>
            </a:r>
            <a:r>
              <a:rPr lang="en-US" altLang="zh-CN" dirty="0"/>
              <a:t>4</a:t>
            </a:r>
            <a:r>
              <a:rPr lang="zh-CN" altLang="en-US" dirty="0"/>
              <a:t>颗珠子，该行代表数字</a:t>
            </a:r>
            <a:r>
              <a:rPr lang="en-US" altLang="zh-CN" dirty="0"/>
              <a:t>4</a:t>
            </a:r>
            <a:r>
              <a:rPr lang="zh-CN" altLang="en-US" dirty="0"/>
              <a:t>。给定一个数组，数组里有多少个数字，就要有多少行；数组里最大的数字是几，就要准备多少根杆子。</a:t>
            </a:r>
          </a:p>
          <a:p>
            <a:r>
              <a:rPr lang="zh-CN" altLang="en-US" dirty="0"/>
              <a:t>准备就绪后，释放珠子，珠子（按重力）下落，就完成了排序。</a:t>
            </a:r>
          </a:p>
          <a:p>
            <a:endParaRPr lang="zh-CN" altLang="en-US" dirty="0"/>
          </a:p>
        </p:txBody>
      </p:sp>
      <p:sp>
        <p:nvSpPr>
          <p:cNvPr id="4" name="日期占位符 3"/>
          <p:cNvSpPr>
            <a:spLocks noGrp="1"/>
          </p:cNvSpPr>
          <p:nvPr>
            <p:ph type="dt" sz="half" idx="10"/>
          </p:nvPr>
        </p:nvSpPr>
        <p:spPr/>
        <p:txBody>
          <a:bodyPr/>
          <a:lstStyle/>
          <a:p>
            <a:fld id="{3A66AC2D-10B5-4C50-B502-F01540D38CE6}" type="datetime1">
              <a:rPr lang="zh-CN" altLang="en-US" smtClean="0"/>
              <a:pPr/>
              <a:t>2013-5-23</a:t>
            </a:fld>
            <a:endParaRPr lang="zh-CN" altLang="en-US" sz="1800">
              <a:solidFill>
                <a:schemeClr val="tx1"/>
              </a:solidFill>
            </a:endParaRPr>
          </a:p>
        </p:txBody>
      </p:sp>
      <p:pic>
        <p:nvPicPr>
          <p:cNvPr id="10242" name="Picture 2" descr="http://upload.wikimedia.org/wikipedia/commons/thumb/c/cf/BeadSort-Figure1.svg/220px-BeadSort-Figure1.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1268760"/>
            <a:ext cx="3095514" cy="2448272"/>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upload.wikimedia.org/wikipedia/commons/thumb/9/92/BeadSort-Figure2.svg/220px-BeadSort-Figure2.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3933056"/>
            <a:ext cx="3004470"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1344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lnSpcReduction="10000"/>
              </a:bodyPr>
              <a:lstStyle/>
              <a:p>
                <a:r>
                  <a:rPr lang="zh-CN" altLang="en-US" dirty="0" smtClean="0"/>
                  <a:t>珠排序可以是以下复杂度级别：</a:t>
                </a:r>
              </a:p>
              <a:p>
                <a:r>
                  <a:rPr lang="en-US" altLang="zh-CN" i="1" dirty="0">
                    <a:hlinkClick r:id="rId2" tooltip="大O记号"/>
                  </a:rPr>
                  <a:t>O</a:t>
                </a:r>
                <a:r>
                  <a:rPr lang="en-US" altLang="zh-CN" dirty="0"/>
                  <a:t>(1)</a:t>
                </a:r>
                <a:r>
                  <a:rPr lang="zh-CN" altLang="en-US" dirty="0"/>
                  <a:t>：即所有珠子都同时移动，但这种算法只是概念上的，无法在计算机中实现。</a:t>
                </a:r>
              </a:p>
              <a:p>
                <a:r>
                  <a:rPr lang="en-US" altLang="zh-CN" i="1" dirty="0">
                    <a:hlinkClick r:id="rId2" tooltip="大O记号"/>
                  </a:rPr>
                  <a:t>O</a:t>
                </a:r>
                <a:r>
                  <a:rPr lang="en-US" altLang="zh-CN" dirty="0" smtClean="0"/>
                  <a:t>(</a:t>
                </a:r>
                <a14:m>
                  <m:oMath xmlns:m="http://schemas.openxmlformats.org/officeDocument/2006/math">
                    <m:r>
                      <a:rPr lang="en-US" altLang="zh-CN" b="0" i="1" smtClean="0">
                        <a:latin typeface="Cambria Math"/>
                      </a:rPr>
                      <m:t>√</m:t>
                    </m:r>
                    <m:r>
                      <a:rPr lang="en-US" altLang="zh-CN" b="0" i="1" smtClean="0">
                        <a:latin typeface="Cambria Math"/>
                      </a:rPr>
                      <m:t>𝑛</m:t>
                    </m:r>
                  </m:oMath>
                </a14:m>
                <a:r>
                  <a:rPr lang="en-US" altLang="zh-CN" dirty="0" smtClean="0"/>
                  <a:t>)</a:t>
                </a:r>
                <a:r>
                  <a:rPr lang="zh-CN" altLang="en-US" dirty="0"/>
                  <a:t>：在真实的物理世界中用</a:t>
                </a:r>
                <a:r>
                  <a:rPr lang="zh-CN" altLang="en-US" dirty="0">
                    <a:hlinkClick r:id="rId3" tooltip="引力"/>
                  </a:rPr>
                  <a:t>引力</a:t>
                </a:r>
                <a:r>
                  <a:rPr lang="zh-CN" altLang="en-US" dirty="0"/>
                  <a:t>实现，所需时间正比于珠子最大高度的平方根，而最大高度正比于</a:t>
                </a:r>
                <a:r>
                  <a:rPr lang="en-US" altLang="zh-CN" dirty="0"/>
                  <a:t>n</a:t>
                </a:r>
                <a:r>
                  <a:rPr lang="zh-CN" altLang="en-US" dirty="0"/>
                  <a:t>。</a:t>
                </a:r>
              </a:p>
              <a:p>
                <a:r>
                  <a:rPr lang="en-US" altLang="zh-CN" i="1" dirty="0">
                    <a:hlinkClick r:id="rId2" tooltip="大O记号"/>
                  </a:rPr>
                  <a:t>O</a:t>
                </a:r>
                <a:r>
                  <a:rPr lang="en-US" altLang="zh-CN" dirty="0"/>
                  <a:t>(n)</a:t>
                </a:r>
                <a:r>
                  <a:rPr lang="zh-CN" altLang="en-US" dirty="0"/>
                  <a:t>：一次移动一列珠子，可以用模拟和数字的硬件实现。</a:t>
                </a:r>
              </a:p>
              <a:p>
                <a:r>
                  <a:rPr lang="en-US" altLang="zh-CN" i="1" dirty="0">
                    <a:hlinkClick r:id="rId2" tooltip="大O记号"/>
                  </a:rPr>
                  <a:t>O</a:t>
                </a:r>
                <a:r>
                  <a:rPr lang="en-US" altLang="zh-CN" dirty="0"/>
                  <a:t>(S)</a:t>
                </a:r>
                <a:r>
                  <a:rPr lang="zh-CN" altLang="en-US" dirty="0"/>
                  <a:t>，</a:t>
                </a:r>
                <a:r>
                  <a:rPr lang="en-US" altLang="zh-CN" dirty="0"/>
                  <a:t>S</a:t>
                </a:r>
                <a:r>
                  <a:rPr lang="zh-CN" altLang="en-US" dirty="0"/>
                  <a:t>是所有输入数据的和：一次移动一个珠子，能在软件中实现。</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4"/>
                <a:stretch>
                  <a:fillRect t="-2821"/>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3A66AC2D-10B5-4C50-B502-F01540D38CE6}" type="datetime1">
              <a:rPr lang="zh-CN" altLang="en-US" smtClean="0"/>
              <a:pPr/>
              <a:t>2013-5-23</a:t>
            </a:fld>
            <a:endParaRPr lang="zh-CN" altLang="en-US" sz="1800">
              <a:solidFill>
                <a:schemeClr val="tx1"/>
              </a:solidFill>
            </a:endParaRPr>
          </a:p>
        </p:txBody>
      </p:sp>
    </p:spTree>
    <p:extLst>
      <p:ext uri="{BB962C8B-B14F-4D97-AF65-F5344CB8AC3E}">
        <p14:creationId xmlns:p14="http://schemas.microsoft.com/office/powerpoint/2010/main" val="1296960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折半搜索算法</a:t>
            </a:r>
          </a:p>
        </p:txBody>
      </p:sp>
      <p:sp>
        <p:nvSpPr>
          <p:cNvPr id="3" name="内容占位符 2"/>
          <p:cNvSpPr>
            <a:spLocks noGrp="1"/>
          </p:cNvSpPr>
          <p:nvPr>
            <p:ph idx="1"/>
          </p:nvPr>
        </p:nvSpPr>
        <p:spPr/>
        <p:txBody>
          <a:bodyPr>
            <a:normAutofit fontScale="92500" lnSpcReduction="10000"/>
          </a:bodyPr>
          <a:lstStyle/>
          <a:p>
            <a:r>
              <a:rPr lang="zh-CN" altLang="en-US" dirty="0"/>
              <a:t>在</a:t>
            </a:r>
            <a:r>
              <a:rPr lang="zh-CN" altLang="en-US" dirty="0">
                <a:hlinkClick r:id="rId2" tooltip="计算机科学"/>
              </a:rPr>
              <a:t>计算机科学</a:t>
            </a:r>
            <a:r>
              <a:rPr lang="zh-CN" altLang="en-US" dirty="0"/>
              <a:t>中，</a:t>
            </a:r>
            <a:r>
              <a:rPr lang="zh-CN" altLang="en-US" b="1" dirty="0"/>
              <a:t>折半搜索</a:t>
            </a:r>
            <a:r>
              <a:rPr lang="zh-CN" altLang="en-US" dirty="0"/>
              <a:t>，也称</a:t>
            </a:r>
            <a:r>
              <a:rPr lang="zh-CN" altLang="en-US" b="1" dirty="0"/>
              <a:t>二分查找算法</a:t>
            </a:r>
            <a:r>
              <a:rPr lang="zh-CN" altLang="en-US" dirty="0"/>
              <a:t>、</a:t>
            </a:r>
            <a:r>
              <a:rPr lang="zh-CN" altLang="en-US" b="1" dirty="0"/>
              <a:t>二分搜索</a:t>
            </a:r>
            <a:r>
              <a:rPr lang="zh-CN" altLang="en-US" dirty="0"/>
              <a:t>，是一种在有序数组中查找某一特定元素的</a:t>
            </a:r>
            <a:r>
              <a:rPr lang="zh-CN" altLang="en-US" dirty="0">
                <a:hlinkClick r:id="rId3" tooltip="搜索算法（页面不存在）"/>
              </a:rPr>
              <a:t>搜索算法</a:t>
            </a:r>
            <a:r>
              <a:rPr lang="zh-CN" altLang="en-US" dirty="0" smtClean="0"/>
              <a:t>。</a:t>
            </a:r>
            <a:endParaRPr lang="en-US" altLang="zh-CN" dirty="0" smtClean="0"/>
          </a:p>
          <a:p>
            <a:r>
              <a:rPr lang="zh-CN" altLang="en-US" dirty="0" smtClean="0"/>
              <a:t>搜</a:t>
            </a:r>
            <a:r>
              <a:rPr lang="zh-CN" altLang="en-US" dirty="0"/>
              <a:t>素过程从数组的中间元素开始，如果中间元素正好是要查找的元素，则搜素过程结束；如果某一特定元素大于或者小于中间元素，则在数组大于或小于中间元素的那一半中查找，而且跟开始一样从中间元素开始比较。如果在某一步骤数组为空，则代表找不到。这种搜索算法每一次比较都使搜索范围缩小一半</a:t>
            </a:r>
            <a:r>
              <a:rPr lang="zh-CN" altLang="en-US" dirty="0" smtClean="0"/>
              <a:t>。</a:t>
            </a:r>
            <a:endParaRPr lang="en-US" altLang="zh-CN" dirty="0" smtClean="0"/>
          </a:p>
          <a:p>
            <a:r>
              <a:rPr lang="zh-CN" altLang="en-US" dirty="0"/>
              <a:t>时间复杂度折半搜索每次把搜索区域减少一半，时间复杂度为。（</a:t>
            </a:r>
            <a:r>
              <a:rPr lang="en-US" altLang="zh-CN" dirty="0"/>
              <a:t>n</a:t>
            </a:r>
            <a:r>
              <a:rPr lang="zh-CN" altLang="en-US" dirty="0"/>
              <a:t>代表集合中元素的个数）</a:t>
            </a:r>
          </a:p>
        </p:txBody>
      </p:sp>
      <p:sp>
        <p:nvSpPr>
          <p:cNvPr id="4" name="日期占位符 3"/>
          <p:cNvSpPr>
            <a:spLocks noGrp="1"/>
          </p:cNvSpPr>
          <p:nvPr>
            <p:ph type="dt" sz="half" idx="10"/>
          </p:nvPr>
        </p:nvSpPr>
        <p:spPr/>
        <p:txBody>
          <a:bodyPr/>
          <a:lstStyle/>
          <a:p>
            <a:fld id="{3A66AC2D-10B5-4C50-B502-F01540D38CE6}" type="datetime1">
              <a:rPr lang="zh-CN" altLang="en-US" smtClean="0"/>
              <a:pPr/>
              <a:t>2013-5-23</a:t>
            </a:fld>
            <a:endParaRPr lang="zh-CN" altLang="en-US" sz="1800">
              <a:solidFill>
                <a:schemeClr val="tx1"/>
              </a:solidFill>
            </a:endParaRPr>
          </a:p>
        </p:txBody>
      </p:sp>
    </p:spTree>
    <p:extLst>
      <p:ext uri="{BB962C8B-B14F-4D97-AF65-F5344CB8AC3E}">
        <p14:creationId xmlns:p14="http://schemas.microsoft.com/office/powerpoint/2010/main" val="1911693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3A66AC2D-10B5-4C50-B502-F01540D38CE6}" type="datetime1">
              <a:rPr lang="zh-CN" altLang="en-US" smtClean="0"/>
              <a:pPr/>
              <a:t>2013-5-23</a:t>
            </a:fld>
            <a:endParaRPr lang="zh-CN" altLang="en-US" sz="1800">
              <a:solidFill>
                <a:schemeClr val="tx1"/>
              </a:solidFill>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171487"/>
            <a:ext cx="5688632" cy="5537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7717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搜索算法</a:t>
            </a:r>
            <a:endParaRPr lang="zh-CN" altLang="en-US" dirty="0"/>
          </a:p>
        </p:txBody>
      </p:sp>
      <p:sp>
        <p:nvSpPr>
          <p:cNvPr id="3" name="内容占位符 2"/>
          <p:cNvSpPr>
            <a:spLocks noGrp="1"/>
          </p:cNvSpPr>
          <p:nvPr>
            <p:ph idx="1"/>
          </p:nvPr>
        </p:nvSpPr>
        <p:spPr/>
        <p:txBody>
          <a:bodyPr/>
          <a:lstStyle/>
          <a:p>
            <a:r>
              <a:rPr lang="zh-CN" altLang="en-US" b="1" dirty="0"/>
              <a:t>搜索算法</a:t>
            </a:r>
          </a:p>
          <a:p>
            <a:r>
              <a:rPr lang="zh-CN" altLang="en-US" dirty="0"/>
              <a:t>搜索算法是利用计算机的高性能来有目的的穷举一个问题解空间的部分或所有的可能情况，从而求出问题的解的一种方法。</a:t>
            </a:r>
          </a:p>
          <a:p>
            <a:endParaRPr lang="zh-CN" altLang="en-US" dirty="0"/>
          </a:p>
        </p:txBody>
      </p:sp>
      <p:sp>
        <p:nvSpPr>
          <p:cNvPr id="4" name="日期占位符 3"/>
          <p:cNvSpPr>
            <a:spLocks noGrp="1"/>
          </p:cNvSpPr>
          <p:nvPr>
            <p:ph type="dt" sz="half" idx="10"/>
          </p:nvPr>
        </p:nvSpPr>
        <p:spPr/>
        <p:txBody>
          <a:bodyPr/>
          <a:lstStyle/>
          <a:p>
            <a:fld id="{3A66AC2D-10B5-4C50-B502-F01540D38CE6}" type="datetime1">
              <a:rPr lang="zh-CN" altLang="en-US" smtClean="0"/>
              <a:pPr/>
              <a:t>2013-5-23</a:t>
            </a:fld>
            <a:endParaRPr lang="zh-CN" altLang="en-US" sz="1800">
              <a:solidFill>
                <a:schemeClr val="tx1"/>
              </a:solidFill>
            </a:endParaRPr>
          </a:p>
        </p:txBody>
      </p:sp>
    </p:spTree>
    <p:extLst>
      <p:ext uri="{BB962C8B-B14F-4D97-AF65-F5344CB8AC3E}">
        <p14:creationId xmlns:p14="http://schemas.microsoft.com/office/powerpoint/2010/main" val="2545882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BFS</a:t>
            </a:r>
            <a:endParaRPr lang="zh-CN" altLang="en-US" dirty="0"/>
          </a:p>
        </p:txBody>
      </p:sp>
      <p:sp>
        <p:nvSpPr>
          <p:cNvPr id="3" name="内容占位符 2"/>
          <p:cNvSpPr>
            <a:spLocks noGrp="1"/>
          </p:cNvSpPr>
          <p:nvPr>
            <p:ph idx="1"/>
          </p:nvPr>
        </p:nvSpPr>
        <p:spPr>
          <a:xfrm>
            <a:off x="457200" y="2249488"/>
            <a:ext cx="4546848" cy="4324350"/>
          </a:xfrm>
        </p:spPr>
        <p:txBody>
          <a:bodyPr>
            <a:normAutofit lnSpcReduction="10000"/>
          </a:bodyPr>
          <a:lstStyle/>
          <a:p>
            <a:r>
              <a:rPr lang="zh-CN" altLang="en-US" b="1" dirty="0"/>
              <a:t>广度优先搜索算法</a:t>
            </a:r>
            <a:r>
              <a:rPr lang="zh-CN" altLang="en-US" dirty="0"/>
              <a:t>（</a:t>
            </a:r>
            <a:r>
              <a:rPr lang="zh-CN" altLang="en-US" dirty="0">
                <a:hlinkClick r:id="rId2" tooltip="英语"/>
              </a:rPr>
              <a:t>英语</a:t>
            </a:r>
            <a:r>
              <a:rPr lang="zh-CN" altLang="en-US" dirty="0"/>
              <a:t>：</a:t>
            </a:r>
            <a:r>
              <a:rPr lang="en-US" altLang="zh-CN" dirty="0"/>
              <a:t>Breadth-First-Search</a:t>
            </a:r>
            <a:r>
              <a:rPr lang="zh-CN" altLang="en-US" dirty="0"/>
              <a:t>），又译作</a:t>
            </a:r>
            <a:r>
              <a:rPr lang="zh-CN" altLang="en-US" b="1" dirty="0"/>
              <a:t>宽度优先搜索</a:t>
            </a:r>
            <a:r>
              <a:rPr lang="zh-CN" altLang="en-US" dirty="0"/>
              <a:t>，或</a:t>
            </a:r>
            <a:r>
              <a:rPr lang="zh-CN" altLang="en-US" b="1" dirty="0"/>
              <a:t>横向优先搜索</a:t>
            </a:r>
            <a:r>
              <a:rPr lang="zh-CN" altLang="en-US" dirty="0"/>
              <a:t>，简称</a:t>
            </a:r>
            <a:r>
              <a:rPr lang="en-US" altLang="zh-CN" b="1" dirty="0"/>
              <a:t>BFS</a:t>
            </a:r>
            <a:r>
              <a:rPr lang="zh-CN" altLang="en-US" dirty="0"/>
              <a:t>，是一种</a:t>
            </a:r>
            <a:r>
              <a:rPr lang="zh-CN" altLang="en-US" dirty="0">
                <a:hlinkClick r:id="rId3" tooltip="图形搜索算法（页面不存在）"/>
              </a:rPr>
              <a:t>图形搜索算法</a:t>
            </a:r>
            <a:r>
              <a:rPr lang="zh-CN" altLang="en-US" dirty="0"/>
              <a:t>。简单的说，</a:t>
            </a:r>
            <a:r>
              <a:rPr lang="en-US" altLang="zh-CN" dirty="0"/>
              <a:t>BFS</a:t>
            </a:r>
            <a:r>
              <a:rPr lang="zh-CN" altLang="en-US" dirty="0"/>
              <a:t>是从</a:t>
            </a:r>
            <a:r>
              <a:rPr lang="zh-CN" altLang="en-US" dirty="0">
                <a:hlinkClick r:id="rId4" tooltip="根节点（页面不存在）"/>
              </a:rPr>
              <a:t>根节点</a:t>
            </a:r>
            <a:r>
              <a:rPr lang="zh-CN" altLang="en-US" dirty="0"/>
              <a:t>开始，沿着树的宽度遍历树的</a:t>
            </a:r>
            <a:r>
              <a:rPr lang="zh-CN" altLang="en-US" dirty="0">
                <a:hlinkClick r:id="rId5" tooltip="节点"/>
              </a:rPr>
              <a:t>节点</a:t>
            </a:r>
            <a:r>
              <a:rPr lang="zh-CN" altLang="en-US" dirty="0"/>
              <a:t>。如果所有节点均被访问，则算法中止。广度优先搜索的实现一般采用</a:t>
            </a:r>
            <a:r>
              <a:rPr lang="en-US" altLang="zh-CN" dirty="0"/>
              <a:t>open-closed</a:t>
            </a:r>
            <a:r>
              <a:rPr lang="zh-CN" altLang="en-US" dirty="0"/>
              <a:t>表。</a:t>
            </a:r>
            <a:endParaRPr lang="zh-CN" altLang="en-US" dirty="0"/>
          </a:p>
        </p:txBody>
      </p:sp>
      <p:sp>
        <p:nvSpPr>
          <p:cNvPr id="4" name="日期占位符 3"/>
          <p:cNvSpPr>
            <a:spLocks noGrp="1"/>
          </p:cNvSpPr>
          <p:nvPr>
            <p:ph type="dt" sz="half" idx="10"/>
          </p:nvPr>
        </p:nvSpPr>
        <p:spPr/>
        <p:txBody>
          <a:bodyPr/>
          <a:lstStyle/>
          <a:p>
            <a:fld id="{3A66AC2D-10B5-4C50-B502-F01540D38CE6}" type="datetime1">
              <a:rPr lang="zh-CN" altLang="en-US" smtClean="0"/>
              <a:pPr/>
              <a:t>2013-5-23</a:t>
            </a:fld>
            <a:endParaRPr lang="zh-CN" altLang="en-US" sz="1800">
              <a:solidFill>
                <a:schemeClr val="tx1"/>
              </a:solidFill>
            </a:endParaRPr>
          </a:p>
        </p:txBody>
      </p:sp>
      <p:pic>
        <p:nvPicPr>
          <p:cNvPr id="12290" name="Picture 2" descr="节点搜索的顺序"/>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4088" y="2060848"/>
            <a:ext cx="3365196" cy="223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947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DFS</a:t>
            </a:r>
            <a:endParaRPr lang="zh-CN" altLang="en-US" dirty="0"/>
          </a:p>
        </p:txBody>
      </p:sp>
      <p:sp>
        <p:nvSpPr>
          <p:cNvPr id="3" name="内容占位符 2"/>
          <p:cNvSpPr>
            <a:spLocks noGrp="1"/>
          </p:cNvSpPr>
          <p:nvPr>
            <p:ph idx="1"/>
          </p:nvPr>
        </p:nvSpPr>
        <p:spPr>
          <a:xfrm>
            <a:off x="457200" y="2249488"/>
            <a:ext cx="4834880" cy="4324350"/>
          </a:xfrm>
        </p:spPr>
        <p:txBody>
          <a:bodyPr>
            <a:normAutofit fontScale="85000" lnSpcReduction="20000"/>
          </a:bodyPr>
          <a:lstStyle/>
          <a:p>
            <a:r>
              <a:rPr lang="zh-CN" altLang="en-US" b="1" dirty="0"/>
              <a:t>深度优先搜索算法</a:t>
            </a:r>
            <a:r>
              <a:rPr lang="zh-CN" altLang="en-US" dirty="0"/>
              <a:t>（</a:t>
            </a:r>
            <a:r>
              <a:rPr lang="en-US" altLang="zh-CN" dirty="0"/>
              <a:t>Depth-First-Search</a:t>
            </a:r>
            <a:r>
              <a:rPr lang="zh-CN" altLang="en-US" dirty="0"/>
              <a:t>），是搜索</a:t>
            </a:r>
            <a:r>
              <a:rPr lang="zh-CN" altLang="en-US" dirty="0">
                <a:hlinkClick r:id="rId2" tooltip="算法"/>
              </a:rPr>
              <a:t>算法</a:t>
            </a:r>
            <a:r>
              <a:rPr lang="zh-CN" altLang="en-US" dirty="0"/>
              <a:t>的一种。是沿着树的深度遍历树的节点，尽可能深的搜索树的分支。当节点</a:t>
            </a:r>
            <a:r>
              <a:rPr lang="en-US" altLang="zh-CN" dirty="0"/>
              <a:t>v</a:t>
            </a:r>
            <a:r>
              <a:rPr lang="zh-CN" altLang="en-US" dirty="0"/>
              <a:t>的所有边都己被探寻过，搜索将回溯到发现节点</a:t>
            </a:r>
            <a:r>
              <a:rPr lang="en-US" altLang="zh-CN" dirty="0"/>
              <a:t>v</a:t>
            </a:r>
            <a:r>
              <a:rPr lang="zh-CN" altLang="en-US" dirty="0"/>
              <a:t>的那条边的起始节点。这一过程一直进行到已发现从源节点可达的所有节点为止。如果还存在未被发现的节点，则选择其中一个作为源节点并重复以上过程，整个进程反复进行直到所有节点都被访问为止。属于盲目搜索。</a:t>
            </a:r>
            <a:endParaRPr lang="zh-CN" altLang="en-US" dirty="0"/>
          </a:p>
        </p:txBody>
      </p:sp>
      <p:sp>
        <p:nvSpPr>
          <p:cNvPr id="4" name="日期占位符 3"/>
          <p:cNvSpPr>
            <a:spLocks noGrp="1"/>
          </p:cNvSpPr>
          <p:nvPr>
            <p:ph type="dt" sz="half" idx="10"/>
          </p:nvPr>
        </p:nvSpPr>
        <p:spPr/>
        <p:txBody>
          <a:bodyPr/>
          <a:lstStyle/>
          <a:p>
            <a:fld id="{3A66AC2D-10B5-4C50-B502-F01540D38CE6}" type="datetime1">
              <a:rPr lang="zh-CN" altLang="en-US" smtClean="0"/>
              <a:pPr/>
              <a:t>2013-5-23</a:t>
            </a:fld>
            <a:endParaRPr lang="zh-CN" altLang="en-US" sz="1800">
              <a:solidFill>
                <a:schemeClr val="tx1"/>
              </a:solidFill>
            </a:endParaRPr>
          </a:p>
        </p:txBody>
      </p:sp>
      <p:pic>
        <p:nvPicPr>
          <p:cNvPr id="13314" name="Picture 2" descr="节点搜索的顺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2492896"/>
            <a:ext cx="28575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0485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noChangeArrowheads="1"/>
          </p:cNvSpPr>
          <p:nvPr>
            <p:ph type="title" idx="4294967295"/>
          </p:nvPr>
        </p:nvSpPr>
        <p:spPr>
          <a:ln/>
        </p:spPr>
        <p:txBody>
          <a:bodyPr/>
          <a:lstStyle/>
          <a:p>
            <a:r>
              <a:rPr lang="zh-CN" altLang="en-US"/>
              <a:t>内容安排</a:t>
            </a:r>
          </a:p>
        </p:txBody>
      </p:sp>
      <p:sp>
        <p:nvSpPr>
          <p:cNvPr id="4099" name="内容占位符 2"/>
          <p:cNvSpPr>
            <a:spLocks noGrp="1" noChangeArrowheads="1"/>
          </p:cNvSpPr>
          <p:nvPr>
            <p:ph idx="1"/>
          </p:nvPr>
        </p:nvSpPr>
        <p:spPr>
          <a:xfrm>
            <a:off x="457200" y="2249488"/>
            <a:ext cx="8229600" cy="4324350"/>
          </a:xfrm>
          <a:ln/>
        </p:spPr>
        <p:txBody>
          <a:bodyPr/>
          <a:lstStyle/>
          <a:p>
            <a:pPr marL="365125" indent="-254000" algn="l">
              <a:buFont typeface="Georgia" pitchFamily="18" charset="0"/>
              <a:buChar char="•"/>
            </a:pPr>
            <a:r>
              <a:rPr lang="zh-CN" altLang="en-US" dirty="0" smtClean="0"/>
              <a:t>大家分享一下</a:t>
            </a:r>
            <a:r>
              <a:rPr lang="en-US" altLang="zh-CN" dirty="0" smtClean="0"/>
              <a:t>python</a:t>
            </a:r>
            <a:r>
              <a:rPr lang="zh-CN" altLang="en-US" dirty="0" smtClean="0"/>
              <a:t>的排序</a:t>
            </a:r>
            <a:endParaRPr lang="en-US" altLang="zh-CN" dirty="0" smtClean="0"/>
          </a:p>
          <a:p>
            <a:pPr marL="365125" indent="-254000" algn="l">
              <a:buFont typeface="Georgia" pitchFamily="18" charset="0"/>
              <a:buChar char="•"/>
            </a:pPr>
            <a:r>
              <a:rPr lang="zh-CN" altLang="en-US" dirty="0" smtClean="0"/>
              <a:t>排序效率测试</a:t>
            </a:r>
            <a:endParaRPr lang="en-US" altLang="zh-CN" dirty="0" smtClean="0"/>
          </a:p>
          <a:p>
            <a:pPr marL="365125" indent="-254000" algn="l">
              <a:buFont typeface="Georgia" pitchFamily="18" charset="0"/>
              <a:buChar char="•"/>
            </a:pPr>
            <a:r>
              <a:rPr lang="zh-CN" altLang="en-US" dirty="0" smtClean="0"/>
              <a:t>快速排序</a:t>
            </a:r>
            <a:endParaRPr lang="en-US" altLang="zh-CN" dirty="0" smtClean="0"/>
          </a:p>
          <a:p>
            <a:pPr marL="365125" indent="-254000" algn="l">
              <a:buFont typeface="Georgia" pitchFamily="18" charset="0"/>
              <a:buChar char="•"/>
            </a:pPr>
            <a:r>
              <a:rPr lang="zh-CN" altLang="en-US" dirty="0" smtClean="0"/>
              <a:t>归并排序</a:t>
            </a:r>
            <a:endParaRPr lang="en-US" altLang="zh-CN" dirty="0" smtClean="0"/>
          </a:p>
          <a:p>
            <a:pPr marL="365125" indent="-254000" algn="l">
              <a:buFont typeface="Georgia" pitchFamily="18" charset="0"/>
              <a:buChar char="•"/>
            </a:pPr>
            <a:r>
              <a:rPr lang="zh-CN" altLang="en-US" dirty="0" smtClean="0"/>
              <a:t>其他排序</a:t>
            </a:r>
            <a:endParaRPr lang="en-US" altLang="zh-CN" dirty="0" smtClean="0"/>
          </a:p>
          <a:p>
            <a:pPr marL="365125" indent="-254000" algn="l">
              <a:buFont typeface="Georgia" pitchFamily="18" charset="0"/>
              <a:buChar char="•"/>
            </a:pPr>
            <a:r>
              <a:rPr lang="zh-CN" altLang="en-US" dirty="0" smtClean="0"/>
              <a:t>搜索</a:t>
            </a:r>
            <a:r>
              <a:rPr lang="zh-CN" altLang="en-US" dirty="0" smtClean="0"/>
              <a:t>算法</a:t>
            </a:r>
            <a:endParaRPr lang="en-US" altLang="zh-CN" dirty="0" smtClean="0"/>
          </a:p>
          <a:p>
            <a:pPr marL="365125" indent="-254000" algn="l">
              <a:buFont typeface="Georgia" pitchFamily="18" charset="0"/>
              <a:buChar char="•"/>
            </a:pPr>
            <a:r>
              <a:rPr lang="zh-CN" altLang="en-US" dirty="0"/>
              <a:t>二</a:t>
            </a:r>
            <a:r>
              <a:rPr lang="zh-CN" altLang="en-US" dirty="0" smtClean="0"/>
              <a:t>分搜索</a:t>
            </a:r>
            <a:endParaRPr lang="en-US" altLang="zh-CN" dirty="0"/>
          </a:p>
          <a:p>
            <a:pPr marL="365125" indent="-254000" algn="l">
              <a:buFont typeface="Georgia" pitchFamily="18" charset="0"/>
              <a:buChar char="•"/>
            </a:pPr>
            <a:r>
              <a:rPr lang="zh-CN" altLang="en-US" dirty="0"/>
              <a:t>最</a:t>
            </a:r>
            <a:r>
              <a:rPr lang="zh-CN" altLang="en-US" dirty="0" smtClean="0"/>
              <a:t>短路径</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洪水填充算法</a:t>
            </a:r>
            <a:r>
              <a:rPr lang="en-US" altLang="zh-CN" dirty="0" smtClean="0"/>
              <a:t>Flood Fill</a:t>
            </a:r>
            <a:endParaRPr lang="zh-CN" altLang="en-US" dirty="0"/>
          </a:p>
        </p:txBody>
      </p:sp>
      <p:sp>
        <p:nvSpPr>
          <p:cNvPr id="4" name="日期占位符 3"/>
          <p:cNvSpPr>
            <a:spLocks noGrp="1"/>
          </p:cNvSpPr>
          <p:nvPr>
            <p:ph type="dt" sz="half" idx="10"/>
          </p:nvPr>
        </p:nvSpPr>
        <p:spPr/>
        <p:txBody>
          <a:bodyPr/>
          <a:lstStyle/>
          <a:p>
            <a:fld id="{3A66AC2D-10B5-4C50-B502-F01540D38CE6}" type="datetime1">
              <a:rPr lang="zh-CN" altLang="en-US" smtClean="0"/>
              <a:pPr/>
              <a:t>2013-5-23</a:t>
            </a:fld>
            <a:endParaRPr lang="zh-CN" altLang="en-US" sz="1800">
              <a:solidFill>
                <a:schemeClr val="tx1"/>
              </a:solidFill>
            </a:endParaRPr>
          </a:p>
        </p:txBody>
      </p:sp>
      <p:sp>
        <p:nvSpPr>
          <p:cNvPr id="5" name="矩形 4"/>
          <p:cNvSpPr/>
          <p:nvPr/>
        </p:nvSpPr>
        <p:spPr>
          <a:xfrm>
            <a:off x="472908" y="2132856"/>
            <a:ext cx="4027083" cy="3539430"/>
          </a:xfrm>
          <a:prstGeom prst="rect">
            <a:avLst/>
          </a:prstGeom>
        </p:spPr>
        <p:txBody>
          <a:bodyPr wrap="square">
            <a:spAutoFit/>
          </a:bodyPr>
          <a:lstStyle/>
          <a:p>
            <a:r>
              <a:rPr lang="en-US" altLang="zh-CN" sz="2800" b="1" dirty="0"/>
              <a:t>Flood fill</a:t>
            </a:r>
            <a:r>
              <a:rPr lang="zh-CN" altLang="en-US" sz="2800" b="1" dirty="0"/>
              <a:t>算法</a:t>
            </a:r>
            <a:r>
              <a:rPr lang="zh-CN" altLang="en-US" sz="2800" dirty="0"/>
              <a:t>是从一个区域中提取若干个连通的点与其他相邻区域区分开（或分别染成不同颜色）的经典</a:t>
            </a:r>
            <a:r>
              <a:rPr lang="zh-CN" altLang="en-US" sz="2800" dirty="0">
                <a:hlinkClick r:id="rId2" tooltip="算法"/>
              </a:rPr>
              <a:t>算法</a:t>
            </a:r>
            <a:r>
              <a:rPr lang="zh-CN" altLang="en-US" sz="2800" dirty="0"/>
              <a:t>。因为其思路类似洪水从一个区域扩散到所有能到达的区域而得名。</a:t>
            </a:r>
            <a:endParaRPr lang="zh-CN" altLang="en-US" sz="2800" dirty="0"/>
          </a:p>
        </p:txBody>
      </p:sp>
      <p:pic>
        <p:nvPicPr>
          <p:cNvPr id="14338" name="Picture 2" descr="http://upload.wikimedia.org/wikipedia/commons/7/7e/Recursive_Flood_Fill_4_%28aka%29.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2222542"/>
            <a:ext cx="2523728" cy="2523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4308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3A66AC2D-10B5-4C50-B502-F01540D38CE6}" type="datetime1">
              <a:rPr lang="zh-CN" altLang="en-US" smtClean="0"/>
              <a:pPr/>
              <a:t>2013-5-23</a:t>
            </a:fld>
            <a:endParaRPr lang="zh-CN" altLang="en-US" sz="1800">
              <a:solidFill>
                <a:schemeClr val="tx1"/>
              </a:solidFill>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9" y="4221087"/>
            <a:ext cx="7734193" cy="2365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08720"/>
            <a:ext cx="7734193"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7924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任务布置</a:t>
            </a:r>
            <a:endParaRPr lang="zh-CN" altLang="en-US" dirty="0"/>
          </a:p>
        </p:txBody>
      </p:sp>
      <p:sp>
        <p:nvSpPr>
          <p:cNvPr id="3" name="内容占位符 2"/>
          <p:cNvSpPr>
            <a:spLocks noGrp="1"/>
          </p:cNvSpPr>
          <p:nvPr>
            <p:ph idx="1"/>
          </p:nvPr>
        </p:nvSpPr>
        <p:spPr/>
        <p:txBody>
          <a:bodyPr/>
          <a:lstStyle/>
          <a:p>
            <a:r>
              <a:rPr lang="zh-CN" altLang="en-US" dirty="0" smtClean="0"/>
              <a:t>熟悉</a:t>
            </a:r>
            <a:r>
              <a:rPr lang="en-US" altLang="zh-CN" dirty="0" smtClean="0"/>
              <a:t>Python </a:t>
            </a:r>
            <a:r>
              <a:rPr lang="zh-CN" altLang="en-US" dirty="0" smtClean="0"/>
              <a:t>字符串操作</a:t>
            </a:r>
            <a:endParaRPr lang="en-US" altLang="zh-CN" dirty="0" smtClean="0"/>
          </a:p>
          <a:p>
            <a:r>
              <a:rPr lang="zh-CN" altLang="en-US" dirty="0" smtClean="0"/>
              <a:t>编写字符串字串查找，比较等函数</a:t>
            </a:r>
            <a:endParaRPr lang="en-US" altLang="zh-CN" dirty="0" smtClean="0"/>
          </a:p>
          <a:p>
            <a:r>
              <a:rPr lang="zh-CN" altLang="en-US" dirty="0" smtClean="0"/>
              <a:t>安装</a:t>
            </a:r>
            <a:r>
              <a:rPr lang="en-US" altLang="zh-CN" dirty="0" smtClean="0"/>
              <a:t>MATLAB, </a:t>
            </a:r>
            <a:r>
              <a:rPr lang="zh-CN" altLang="en-US" dirty="0" smtClean="0"/>
              <a:t>用</a:t>
            </a:r>
            <a:r>
              <a:rPr lang="en-US" altLang="zh-CN" dirty="0" smtClean="0"/>
              <a:t>MATLAB</a:t>
            </a:r>
            <a:r>
              <a:rPr lang="zh-CN" altLang="en-US" dirty="0" smtClean="0"/>
              <a:t>绘制以下函数图像</a:t>
            </a:r>
            <a:endParaRPr lang="en-US" altLang="zh-CN" smtClean="0"/>
          </a:p>
          <a:p>
            <a:r>
              <a:rPr lang="en-US" altLang="zh-CN" smtClean="0"/>
              <a:t>N</a:t>
            </a:r>
            <a:r>
              <a:rPr lang="zh-CN" altLang="en-US" dirty="0" smtClean="0"/>
              <a:t>自定义常数</a:t>
            </a:r>
            <a:endParaRPr lang="zh-CN" altLang="en-US" dirty="0"/>
          </a:p>
        </p:txBody>
      </p:sp>
      <p:sp>
        <p:nvSpPr>
          <p:cNvPr id="4" name="日期占位符 3"/>
          <p:cNvSpPr>
            <a:spLocks noGrp="1"/>
          </p:cNvSpPr>
          <p:nvPr>
            <p:ph type="dt" sz="half" idx="10"/>
          </p:nvPr>
        </p:nvSpPr>
        <p:spPr/>
        <p:txBody>
          <a:bodyPr/>
          <a:lstStyle/>
          <a:p>
            <a:fld id="{3A66AC2D-10B5-4C50-B502-F01540D38CE6}" type="datetime1">
              <a:rPr lang="zh-CN" altLang="en-US" smtClean="0"/>
              <a:pPr/>
              <a:t>2013-5-23</a:t>
            </a:fld>
            <a:endParaRPr lang="zh-CN" altLang="en-US" sz="1800">
              <a:solidFill>
                <a:schemeClr val="tx1"/>
              </a:solidFill>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221088"/>
            <a:ext cx="8361828"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9298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idx="4294967295"/>
          </p:nvPr>
        </p:nvSpPr>
        <p:spPr>
          <a:ln/>
        </p:spPr>
        <p:txBody>
          <a:bodyPr/>
          <a:lstStyle/>
          <a:p>
            <a:pPr algn="ctr"/>
            <a:r>
              <a:rPr lang="zh-CN" altLang="en-US"/>
              <a:t>THE END</a:t>
            </a:r>
          </a:p>
        </p:txBody>
      </p:sp>
      <p:sp>
        <p:nvSpPr>
          <p:cNvPr id="20483" name="内容占位符 2"/>
          <p:cNvSpPr>
            <a:spLocks noGrp="1" noChangeArrowheads="1"/>
          </p:cNvSpPr>
          <p:nvPr>
            <p:ph idx="1"/>
          </p:nvPr>
        </p:nvSpPr>
        <p:spPr>
          <a:xfrm>
            <a:off x="457200" y="2249488"/>
            <a:ext cx="8229600" cy="4324350"/>
          </a:xfrm>
          <a:ln/>
        </p:spPr>
        <p:txBody>
          <a:bodyPr/>
          <a:lstStyle/>
          <a:p>
            <a:pPr marL="365125" indent="-254000" algn="l">
              <a:buFont typeface="Georgia" pitchFamily="18" charset="0"/>
              <a:buChar char="•"/>
            </a:pPr>
            <a:endParaRPr lang="zh-CN"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一张图片了解</a:t>
            </a:r>
            <a:r>
              <a:rPr lang="en-US" altLang="zh-CN" dirty="0" smtClean="0"/>
              <a:t>python</a:t>
            </a:r>
            <a:endParaRPr lang="zh-CN" altLang="en-US" dirty="0"/>
          </a:p>
        </p:txBody>
      </p:sp>
      <p:sp>
        <p:nvSpPr>
          <p:cNvPr id="3" name="内容占位符 2"/>
          <p:cNvSpPr>
            <a:spLocks noGrp="1"/>
          </p:cNvSpPr>
          <p:nvPr>
            <p:ph idx="1"/>
          </p:nvPr>
        </p:nvSpPr>
        <p:spPr/>
        <p:txBody>
          <a:bodyPr/>
          <a:lstStyle/>
          <a:p>
            <a:r>
              <a:rPr lang="zh-CN" altLang="en-US" dirty="0" smtClean="0">
                <a:hlinkClick r:id="rId2" action="ppaction://hlinkfile"/>
              </a:rPr>
              <a:t>打开</a:t>
            </a:r>
            <a:endParaRPr lang="zh-CN" altLang="en-US" dirty="0"/>
          </a:p>
        </p:txBody>
      </p:sp>
      <p:sp>
        <p:nvSpPr>
          <p:cNvPr id="4" name="日期占位符 3"/>
          <p:cNvSpPr>
            <a:spLocks noGrp="1"/>
          </p:cNvSpPr>
          <p:nvPr>
            <p:ph type="dt" sz="half" idx="10"/>
          </p:nvPr>
        </p:nvSpPr>
        <p:spPr/>
        <p:txBody>
          <a:bodyPr/>
          <a:lstStyle/>
          <a:p>
            <a:fld id="{3A66AC2D-10B5-4C50-B502-F01540D38CE6}" type="datetime1">
              <a:rPr lang="zh-CN" altLang="en-US" smtClean="0"/>
              <a:pPr/>
              <a:t>2013-5-23</a:t>
            </a:fld>
            <a:endParaRPr lang="zh-CN" altLang="en-US" sz="1800">
              <a:solidFill>
                <a:schemeClr val="tx1"/>
              </a:solidFill>
            </a:endParaRPr>
          </a:p>
        </p:txBody>
      </p:sp>
    </p:spTree>
    <p:extLst>
      <p:ext uri="{BB962C8B-B14F-4D97-AF65-F5344CB8AC3E}">
        <p14:creationId xmlns:p14="http://schemas.microsoft.com/office/powerpoint/2010/main" val="2780241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选择排序</a:t>
            </a:r>
            <a:endParaRPr lang="zh-CN" altLang="en-US" dirty="0"/>
          </a:p>
        </p:txBody>
      </p:sp>
      <p:sp>
        <p:nvSpPr>
          <p:cNvPr id="3" name="内容占位符 2"/>
          <p:cNvSpPr>
            <a:spLocks noGrp="1"/>
          </p:cNvSpPr>
          <p:nvPr>
            <p:ph idx="1"/>
          </p:nvPr>
        </p:nvSpPr>
        <p:spPr>
          <a:xfrm>
            <a:off x="457200" y="2249488"/>
            <a:ext cx="4330824" cy="4324350"/>
          </a:xfrm>
        </p:spPr>
        <p:txBody>
          <a:bodyPr>
            <a:normAutofit fontScale="92500" lnSpcReduction="10000"/>
          </a:bodyPr>
          <a:lstStyle/>
          <a:p>
            <a:r>
              <a:rPr lang="zh-CN" altLang="en-US" b="1" dirty="0"/>
              <a:t>选择排序</a:t>
            </a:r>
            <a:r>
              <a:rPr lang="en-US" altLang="zh-CN" dirty="0"/>
              <a:t>(Selection sort)</a:t>
            </a:r>
            <a:r>
              <a:rPr lang="zh-CN" altLang="en-US" dirty="0"/>
              <a:t>是一种简单直观的</a:t>
            </a:r>
            <a:r>
              <a:rPr lang="zh-CN" altLang="en-US" dirty="0">
                <a:hlinkClick r:id="rId2" tooltip="排序算法"/>
              </a:rPr>
              <a:t>排序算法</a:t>
            </a:r>
            <a:r>
              <a:rPr lang="zh-CN" altLang="en-US" dirty="0"/>
              <a:t>。它的工作原理如下。首先在未排序序列中找到最小（大）元素，存放到排序序列的起始位置，然后，再从剩余未排序元素中继续寻找最小（大）元素，然后放到已排序序列的末尾。以此类推，直到所有元素均排序完毕。</a:t>
            </a:r>
            <a:endParaRPr lang="zh-CN" altLang="en-US" dirty="0"/>
          </a:p>
        </p:txBody>
      </p:sp>
      <p:sp>
        <p:nvSpPr>
          <p:cNvPr id="4" name="日期占位符 3"/>
          <p:cNvSpPr>
            <a:spLocks noGrp="1"/>
          </p:cNvSpPr>
          <p:nvPr>
            <p:ph type="dt" sz="half" idx="10"/>
          </p:nvPr>
        </p:nvSpPr>
        <p:spPr/>
        <p:txBody>
          <a:bodyPr/>
          <a:lstStyle/>
          <a:p>
            <a:fld id="{3A66AC2D-10B5-4C50-B502-F01540D38CE6}" type="datetime1">
              <a:rPr lang="zh-CN" altLang="en-US" smtClean="0"/>
              <a:pPr/>
              <a:t>2013-5-23</a:t>
            </a:fld>
            <a:endParaRPr lang="zh-CN" altLang="en-US" sz="1800">
              <a:solidFill>
                <a:schemeClr val="tx1"/>
              </a:solidFill>
            </a:endParaRPr>
          </a:p>
        </p:txBody>
      </p:sp>
      <p:pic>
        <p:nvPicPr>
          <p:cNvPr id="5" name="Picture 2" descr="选择排序动画演示"/>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2259789"/>
            <a:ext cx="3679304" cy="3679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207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插入排序</a:t>
            </a:r>
            <a:endParaRPr lang="zh-CN" altLang="en-US" dirty="0"/>
          </a:p>
        </p:txBody>
      </p:sp>
      <p:sp>
        <p:nvSpPr>
          <p:cNvPr id="3" name="内容占位符 2"/>
          <p:cNvSpPr>
            <a:spLocks noGrp="1"/>
          </p:cNvSpPr>
          <p:nvPr>
            <p:ph idx="1"/>
          </p:nvPr>
        </p:nvSpPr>
        <p:spPr>
          <a:xfrm>
            <a:off x="457200" y="2249488"/>
            <a:ext cx="4402832" cy="4324350"/>
          </a:xfrm>
        </p:spPr>
        <p:txBody>
          <a:bodyPr>
            <a:normAutofit fontScale="85000" lnSpcReduction="20000"/>
          </a:bodyPr>
          <a:lstStyle/>
          <a:p>
            <a:r>
              <a:rPr lang="zh-CN" altLang="en-US" b="1" dirty="0"/>
              <a:t>插入排序（</a:t>
            </a:r>
            <a:r>
              <a:rPr lang="en-US" altLang="zh-CN" b="1" dirty="0"/>
              <a:t>Insertion Sort</a:t>
            </a:r>
            <a:r>
              <a:rPr lang="zh-CN" altLang="en-US" b="1" dirty="0"/>
              <a:t>）</a:t>
            </a:r>
            <a:r>
              <a:rPr lang="zh-CN" altLang="en-US" dirty="0"/>
              <a:t>的算法描述是一种简单直观的</a:t>
            </a:r>
            <a:r>
              <a:rPr lang="zh-CN" altLang="en-US" dirty="0">
                <a:hlinkClick r:id="rId2" tooltip="排序算法"/>
              </a:rPr>
              <a:t>排序算法</a:t>
            </a:r>
            <a:r>
              <a:rPr lang="zh-CN" altLang="en-US" dirty="0"/>
              <a:t>。它的工作原理是通过构建有序序列，对于未排序数据，在已排序序列中从后向前扫描，找到相应位置并插入。</a:t>
            </a:r>
            <a:r>
              <a:rPr lang="zh-CN" altLang="en-US" b="1" dirty="0"/>
              <a:t>插入排序</a:t>
            </a:r>
            <a:r>
              <a:rPr lang="zh-CN" altLang="en-US" dirty="0"/>
              <a:t>在实现上，通常采用</a:t>
            </a:r>
            <a:r>
              <a:rPr lang="en-US" altLang="zh-CN" dirty="0"/>
              <a:t>in-place</a:t>
            </a:r>
            <a:r>
              <a:rPr lang="zh-CN" altLang="en-US" dirty="0"/>
              <a:t>排序（即只需用到</a:t>
            </a:r>
            <a:r>
              <a:rPr lang="en-US" altLang="zh-CN" dirty="0"/>
              <a:t>O(1)</a:t>
            </a:r>
            <a:r>
              <a:rPr lang="zh-CN" altLang="en-US" dirty="0"/>
              <a:t>的额外空间的排序），因而在从后向前扫描过程中，需要反复把已排序元素逐步向后挪位，为最新元素提供插入空间。</a:t>
            </a:r>
            <a:endParaRPr lang="zh-CN" altLang="en-US" dirty="0"/>
          </a:p>
        </p:txBody>
      </p:sp>
      <p:sp>
        <p:nvSpPr>
          <p:cNvPr id="4" name="日期占位符 3"/>
          <p:cNvSpPr>
            <a:spLocks noGrp="1"/>
          </p:cNvSpPr>
          <p:nvPr>
            <p:ph type="dt" sz="half" idx="10"/>
          </p:nvPr>
        </p:nvSpPr>
        <p:spPr/>
        <p:txBody>
          <a:bodyPr/>
          <a:lstStyle/>
          <a:p>
            <a:fld id="{3A66AC2D-10B5-4C50-B502-F01540D38CE6}" type="datetime1">
              <a:rPr lang="zh-CN" altLang="en-US" smtClean="0"/>
              <a:pPr/>
              <a:t>2013-5-23</a:t>
            </a:fld>
            <a:endParaRPr lang="zh-CN" altLang="en-US" sz="1800">
              <a:solidFill>
                <a:schemeClr val="tx1"/>
              </a:solidFill>
            </a:endParaRPr>
          </a:p>
        </p:txBody>
      </p:sp>
      <p:pic>
        <p:nvPicPr>
          <p:cNvPr id="4098" name="Picture 2" descr="Insertion sort anima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1196752"/>
            <a:ext cx="3573054" cy="302433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upload.wikimedia.org/wikipedia/commons/thumb/0/0f/Insertion-sort-example-300px.gif/220px-Insertion-sort-example-300px.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4941168"/>
            <a:ext cx="2095500" cy="1257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9211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冒泡排序</a:t>
            </a:r>
            <a:endParaRPr lang="zh-CN" altLang="en-US" dirty="0"/>
          </a:p>
        </p:txBody>
      </p:sp>
      <p:sp>
        <p:nvSpPr>
          <p:cNvPr id="3" name="内容占位符 2"/>
          <p:cNvSpPr>
            <a:spLocks noGrp="1"/>
          </p:cNvSpPr>
          <p:nvPr>
            <p:ph idx="1"/>
          </p:nvPr>
        </p:nvSpPr>
        <p:spPr>
          <a:xfrm>
            <a:off x="457200" y="2249488"/>
            <a:ext cx="4618856" cy="4324350"/>
          </a:xfrm>
        </p:spPr>
        <p:txBody>
          <a:bodyPr>
            <a:normAutofit fontScale="92500" lnSpcReduction="20000"/>
          </a:bodyPr>
          <a:lstStyle/>
          <a:p>
            <a:r>
              <a:rPr lang="zh-CN" altLang="en-US" b="1" dirty="0"/>
              <a:t>冒泡排序</a:t>
            </a:r>
            <a:r>
              <a:rPr lang="zh-CN" altLang="en-US" dirty="0"/>
              <a:t>（</a:t>
            </a:r>
            <a:r>
              <a:rPr lang="en-US" altLang="zh-CN" b="1" dirty="0"/>
              <a:t>Bubble </a:t>
            </a:r>
            <a:r>
              <a:rPr lang="en-US" altLang="zh-CN" b="1" dirty="0" smtClean="0"/>
              <a:t>Sort</a:t>
            </a:r>
            <a:r>
              <a:rPr lang="zh-CN" altLang="en-US" dirty="0" smtClean="0"/>
              <a:t>）</a:t>
            </a:r>
            <a:r>
              <a:rPr lang="zh-CN" altLang="en-US" dirty="0"/>
              <a:t>是一种简单的</a:t>
            </a:r>
            <a:r>
              <a:rPr lang="zh-CN" altLang="en-US" dirty="0">
                <a:hlinkClick r:id="rId2" tooltip="排序算法"/>
              </a:rPr>
              <a:t>排序算法</a:t>
            </a:r>
            <a:r>
              <a:rPr lang="zh-CN" altLang="en-US" dirty="0"/>
              <a:t>。它重复地走访过要排序的数列，一次比较两个元素，如果他们的顺序错误就把他们交换过来。走访数列的工作是重复地进行直到没有再需要交换，也就是说该数列已经排序完成。这个算法的名字由来是因为越小的元素会经由交换慢慢“浮”到数列的顶端。</a:t>
            </a:r>
            <a:endParaRPr lang="zh-CN" altLang="en-US" dirty="0"/>
          </a:p>
        </p:txBody>
      </p:sp>
      <p:sp>
        <p:nvSpPr>
          <p:cNvPr id="4" name="日期占位符 3"/>
          <p:cNvSpPr>
            <a:spLocks noGrp="1"/>
          </p:cNvSpPr>
          <p:nvPr>
            <p:ph type="dt" sz="half" idx="10"/>
          </p:nvPr>
        </p:nvSpPr>
        <p:spPr/>
        <p:txBody>
          <a:bodyPr/>
          <a:lstStyle/>
          <a:p>
            <a:fld id="{3A66AC2D-10B5-4C50-B502-F01540D38CE6}" type="datetime1">
              <a:rPr lang="zh-CN" altLang="en-US" smtClean="0"/>
              <a:pPr/>
              <a:t>2013-5-23</a:t>
            </a:fld>
            <a:endParaRPr lang="zh-CN" altLang="en-US" sz="1800">
              <a:solidFill>
                <a:schemeClr val="tx1"/>
              </a:solidFill>
            </a:endParaRPr>
          </a:p>
        </p:txBody>
      </p:sp>
      <p:pic>
        <p:nvPicPr>
          <p:cNvPr id="2050" name="Picture 2" descr="Bubble sort anima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2420888"/>
            <a:ext cx="2667000" cy="2257426"/>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9553" y="5895975"/>
            <a:ext cx="5353050" cy="96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18932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效率测试</a:t>
            </a:r>
            <a:endParaRPr lang="zh-CN" altLang="en-US" dirty="0"/>
          </a:p>
        </p:txBody>
      </p:sp>
      <p:sp>
        <p:nvSpPr>
          <p:cNvPr id="3" name="内容占位符 2"/>
          <p:cNvSpPr>
            <a:spLocks noGrp="1"/>
          </p:cNvSpPr>
          <p:nvPr>
            <p:ph idx="1"/>
          </p:nvPr>
        </p:nvSpPr>
        <p:spPr/>
        <p:txBody>
          <a:bodyPr/>
          <a:lstStyle/>
          <a:p>
            <a:r>
              <a:rPr lang="zh-CN" altLang="en-US" dirty="0"/>
              <a:t>大数据</a:t>
            </a:r>
            <a:r>
              <a:rPr lang="zh-CN" altLang="en-US" dirty="0" smtClean="0"/>
              <a:t>量测试</a:t>
            </a:r>
            <a:endParaRPr lang="en-US" altLang="zh-CN" dirty="0" smtClean="0"/>
          </a:p>
          <a:p>
            <a:r>
              <a:rPr lang="zh-CN" altLang="en-US" dirty="0" smtClean="0"/>
              <a:t>毫秒计时</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3A66AC2D-10B5-4C50-B502-F01540D38CE6}" type="datetime1">
              <a:rPr lang="zh-CN" altLang="en-US" smtClean="0"/>
              <a:pPr/>
              <a:t>2013-5-23</a:t>
            </a:fld>
            <a:endParaRPr lang="zh-CN" altLang="en-US" sz="1800">
              <a:solidFill>
                <a:schemeClr val="tx1"/>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299425"/>
            <a:ext cx="4968552" cy="1164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6157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 IDE</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3A66AC2D-10B5-4C50-B502-F01540D38CE6}" type="datetime1">
              <a:rPr lang="zh-CN" altLang="en-US" smtClean="0"/>
              <a:pPr/>
              <a:t>2013-5-23</a:t>
            </a:fld>
            <a:endParaRPr lang="zh-CN" altLang="en-US" sz="1800">
              <a:solidFill>
                <a:schemeClr val="tx1"/>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2204864"/>
            <a:ext cx="4267200" cy="355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204864"/>
            <a:ext cx="3905250"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43608" y="5157192"/>
            <a:ext cx="2168649" cy="369332"/>
          </a:xfrm>
          <a:prstGeom prst="rect">
            <a:avLst/>
          </a:prstGeom>
          <a:noFill/>
        </p:spPr>
        <p:txBody>
          <a:bodyPr wrap="square" rtlCol="0">
            <a:spAutoFit/>
          </a:bodyPr>
          <a:lstStyle/>
          <a:p>
            <a:r>
              <a:rPr lang="en-US" altLang="zh-CN" dirty="0" smtClean="0"/>
              <a:t>IDLE </a:t>
            </a:r>
            <a:r>
              <a:rPr lang="zh-CN" altLang="en-US" dirty="0" smtClean="0"/>
              <a:t>自带</a:t>
            </a:r>
            <a:endParaRPr lang="zh-CN" altLang="en-US" dirty="0"/>
          </a:p>
        </p:txBody>
      </p:sp>
      <p:sp>
        <p:nvSpPr>
          <p:cNvPr id="6" name="TextBox 5"/>
          <p:cNvSpPr txBox="1"/>
          <p:nvPr/>
        </p:nvSpPr>
        <p:spPr>
          <a:xfrm>
            <a:off x="5868144" y="6021288"/>
            <a:ext cx="1584176" cy="369332"/>
          </a:xfrm>
          <a:prstGeom prst="rect">
            <a:avLst/>
          </a:prstGeom>
          <a:noFill/>
        </p:spPr>
        <p:txBody>
          <a:bodyPr wrap="square" rtlCol="0">
            <a:spAutoFit/>
          </a:bodyPr>
          <a:lstStyle/>
          <a:p>
            <a:r>
              <a:rPr lang="en-US" altLang="zh-CN" dirty="0" smtClean="0"/>
              <a:t>PYWIN</a:t>
            </a:r>
            <a:endParaRPr lang="zh-CN" altLang="en-US" dirty="0"/>
          </a:p>
        </p:txBody>
      </p:sp>
    </p:spTree>
    <p:extLst>
      <p:ext uri="{BB962C8B-B14F-4D97-AF65-F5344CB8AC3E}">
        <p14:creationId xmlns:p14="http://schemas.microsoft.com/office/powerpoint/2010/main" val="968935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KOMODO</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3A66AC2D-10B5-4C50-B502-F01540D38CE6}" type="datetime1">
              <a:rPr lang="zh-CN" altLang="en-US" smtClean="0"/>
              <a:pPr/>
              <a:t>2013-5-23</a:t>
            </a:fld>
            <a:endParaRPr lang="zh-CN" altLang="en-US" sz="1800">
              <a:solidFill>
                <a:schemeClr val="tx1"/>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268760"/>
            <a:ext cx="6023882" cy="4399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095" y="5668224"/>
            <a:ext cx="3477807" cy="11897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7073141"/>
      </p:ext>
    </p:extLst>
  </p:cSld>
  <p:clrMapOvr>
    <a:masterClrMapping/>
  </p:clrMapOvr>
</p:sld>
</file>

<file path=ppt/theme/theme1.xml><?xml version="1.0" encoding="utf-8"?>
<a:theme xmlns:a="http://schemas.openxmlformats.org/drawingml/2006/main" name="都市">
  <a:themeElements>
    <a:clrScheme name="">
      <a:dk1>
        <a:srgbClr val="000000"/>
      </a:dk1>
      <a:lt1>
        <a:srgbClr val="FFFFFF"/>
      </a:lt1>
      <a:dk2>
        <a:srgbClr val="424456"/>
      </a:dk2>
      <a:lt2>
        <a:srgbClr val="DEDEDE"/>
      </a:lt2>
      <a:accent1>
        <a:srgbClr val="53548A"/>
      </a:accent1>
      <a:accent2>
        <a:srgbClr val="438086"/>
      </a:accent2>
      <a:accent3>
        <a:srgbClr val="FFFFFF"/>
      </a:accent3>
      <a:accent4>
        <a:srgbClr val="000000"/>
      </a:accent4>
      <a:accent5>
        <a:srgbClr val="B3B3C4"/>
      </a:accent5>
      <a:accent6>
        <a:srgbClr val="3C7379"/>
      </a:accent6>
      <a:hlink>
        <a:srgbClr val="67AFBD"/>
      </a:hlink>
      <a:folHlink>
        <a:srgbClr val="C2A874"/>
      </a:folHlink>
    </a:clrScheme>
    <a:fontScheme name="都市">
      <a:majorFont>
        <a:latin typeface="Trebuchet MS"/>
        <a:ea typeface="方正姚体"/>
        <a:cs typeface=""/>
      </a:majorFont>
      <a:minorFont>
        <a:latin typeface="Georgi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419</TotalTime>
  <Pages>0</Pages>
  <Words>1112</Words>
  <Characters>0</Characters>
  <Application>Microsoft Office PowerPoint</Application>
  <DocSecurity>0</DocSecurity>
  <PresentationFormat>全屏显示(4:3)</PresentationFormat>
  <Lines>0</Lines>
  <Paragraphs>82</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都市</vt:lpstr>
      <vt:lpstr>排序和搜索</vt:lpstr>
      <vt:lpstr>内容安排</vt:lpstr>
      <vt:lpstr>一张图片了解python</vt:lpstr>
      <vt:lpstr>选择排序</vt:lpstr>
      <vt:lpstr>插入排序</vt:lpstr>
      <vt:lpstr>冒泡排序</vt:lpstr>
      <vt:lpstr>效率测试</vt:lpstr>
      <vt:lpstr>Python IDE</vt:lpstr>
      <vt:lpstr>KOMODO</vt:lpstr>
      <vt:lpstr>快速排序</vt:lpstr>
      <vt:lpstr>归并排序</vt:lpstr>
      <vt:lpstr>珠排序（介绍）</vt:lpstr>
      <vt:lpstr>珠排序过程</vt:lpstr>
      <vt:lpstr>PowerPoint 演示文稿</vt:lpstr>
      <vt:lpstr>折半搜索算法</vt:lpstr>
      <vt:lpstr>PowerPoint 演示文稿</vt:lpstr>
      <vt:lpstr>搜索算法</vt:lpstr>
      <vt:lpstr>BFS</vt:lpstr>
      <vt:lpstr>DFS</vt:lpstr>
      <vt:lpstr>洪水填充算法Flood Fill</vt:lpstr>
      <vt:lpstr>PowerPoint 演示文稿</vt:lpstr>
      <vt:lpstr>任务布置</vt:lpstr>
      <vt:lpstr>THE END</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循环—解决重复之道</dc:title>
  <dc:creator>T S</dc:creator>
  <cp:lastModifiedBy>liwei</cp:lastModifiedBy>
  <cp:revision>418</cp:revision>
  <dcterms:created xsi:type="dcterms:W3CDTF">2013-03-26T18:09:00Z</dcterms:created>
  <dcterms:modified xsi:type="dcterms:W3CDTF">2013-05-23T13:38:48Z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2052-8.1.0.3602</vt:lpwstr>
  </property>
</Properties>
</file>