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90" r:id="rId4"/>
    <p:sldId id="297" r:id="rId5"/>
    <p:sldId id="298" r:id="rId6"/>
    <p:sldId id="299" r:id="rId7"/>
    <p:sldId id="300" r:id="rId8"/>
    <p:sldId id="292" r:id="rId9"/>
    <p:sldId id="293" r:id="rId10"/>
    <p:sldId id="294" r:id="rId11"/>
    <p:sldId id="295" r:id="rId12"/>
    <p:sldId id="301" r:id="rId13"/>
    <p:sldId id="303" r:id="rId14"/>
    <p:sldId id="307" r:id="rId15"/>
    <p:sldId id="291" r:id="rId16"/>
    <p:sldId id="302" r:id="rId17"/>
    <p:sldId id="296" r:id="rId18"/>
    <p:sldId id="304" r:id="rId19"/>
    <p:sldId id="305" r:id="rId20"/>
    <p:sldId id="306" r:id="rId21"/>
    <p:sldId id="308" r:id="rId22"/>
    <p:sldId id="309" r:id="rId23"/>
    <p:sldId id="310" r:id="rId24"/>
    <p:sldId id="311" r:id="rId25"/>
    <p:sldId id="270" r:id="rId2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636" y="-102"/>
      </p:cViewPr>
      <p:guideLst>
        <p:guide orient="horz" pos="212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A66AC2D-10B5-4C50-B502-F01540D38CE6}" type="datetime1">
              <a:rPr lang="zh-CN" altLang="en-US"/>
              <a:pPr/>
              <a:t>2013-6-6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F736DA-54A0-4FB4-A608-D17AD3E39955}" type="slidenum">
              <a:rPr lang="zh-CN" altLang="en-US"/>
              <a:pPr/>
              <a:t>‹#›</a:t>
            </a:fld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4771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A66AC2D-10B5-4C50-B502-F01540D38CE6}" type="datetime1">
              <a:rPr lang="zh-CN" altLang="en-US"/>
              <a:pPr/>
              <a:t>2013-6-6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002DEA-B75B-4FAF-A07B-D9A6535563CC}" type="slidenum">
              <a:rPr lang="zh-CN" altLang="en-US"/>
              <a:pPr/>
              <a:t>‹#›</a:t>
            </a:fld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3443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143000"/>
            <a:ext cx="2057400" cy="5430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019800" cy="5430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A66AC2D-10B5-4C50-B502-F01540D38CE6}" type="datetime1">
              <a:rPr lang="zh-CN" altLang="en-US"/>
              <a:pPr/>
              <a:t>2013-6-6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642C31-1894-45BD-9F56-8C8B4FBA5813}" type="slidenum">
              <a:rPr lang="zh-CN" altLang="en-US"/>
              <a:pPr/>
              <a:t>‹#›</a:t>
            </a:fld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2265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A66AC2D-10B5-4C50-B502-F01540D38CE6}" type="datetime1">
              <a:rPr lang="zh-CN" altLang="en-US"/>
              <a:pPr/>
              <a:t>2013-6-6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916661-97FE-4789-A1BD-381AA9DF4FB6}" type="slidenum">
              <a:rPr lang="zh-CN" altLang="en-US"/>
              <a:pPr/>
              <a:t>‹#›</a:t>
            </a:fld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353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A66AC2D-10B5-4C50-B502-F01540D38CE6}" type="datetime1">
              <a:rPr lang="zh-CN" altLang="en-US"/>
              <a:pPr/>
              <a:t>2013-6-6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9DFAFE-F9DA-49A7-AD15-E5F01420B437}" type="slidenum">
              <a:rPr lang="zh-CN" altLang="en-US"/>
              <a:pPr/>
              <a:t>‹#›</a:t>
            </a:fld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081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249488"/>
            <a:ext cx="4038600" cy="4324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249488"/>
            <a:ext cx="4038600" cy="4324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A66AC2D-10B5-4C50-B502-F01540D38CE6}" type="datetime1">
              <a:rPr lang="zh-CN" altLang="en-US"/>
              <a:pPr/>
              <a:t>2013-6-6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4B5603-3517-4000-BEC3-ED63D8007628}" type="slidenum">
              <a:rPr lang="zh-CN" altLang="en-US"/>
              <a:pPr/>
              <a:t>‹#›</a:t>
            </a:fld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5690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A66AC2D-10B5-4C50-B502-F01540D38CE6}" type="datetime1">
              <a:rPr lang="zh-CN" altLang="en-US"/>
              <a:pPr/>
              <a:t>2013-6-6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727793-238D-4A43-B989-A7E33B172CA2}" type="slidenum">
              <a:rPr lang="zh-CN" altLang="en-US"/>
              <a:pPr/>
              <a:t>‹#›</a:t>
            </a:fld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2225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A66AC2D-10B5-4C50-B502-F01540D38CE6}" type="datetime1">
              <a:rPr lang="zh-CN" altLang="en-US"/>
              <a:pPr/>
              <a:t>2013-6-6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3AF7C9-90AD-4C4B-8D42-E49BCB72AA3A}" type="slidenum">
              <a:rPr lang="zh-CN" altLang="en-US"/>
              <a:pPr/>
              <a:t>‹#›</a:t>
            </a:fld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650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A66AC2D-10B5-4C50-B502-F01540D38CE6}" type="datetime1">
              <a:rPr lang="zh-CN" altLang="en-US"/>
              <a:pPr/>
              <a:t>2013-6-6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74247B-633C-420C-975B-D18A91F929F3}" type="slidenum">
              <a:rPr lang="zh-CN" altLang="en-US"/>
              <a:pPr/>
              <a:t>‹#›</a:t>
            </a:fld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2808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A66AC2D-10B5-4C50-B502-F01540D38CE6}" type="datetime1">
              <a:rPr lang="zh-CN" altLang="en-US"/>
              <a:pPr/>
              <a:t>2013-6-6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22264B-BD80-4173-81AC-9577559C50F2}" type="slidenum">
              <a:rPr lang="zh-CN" altLang="en-US"/>
              <a:pPr/>
              <a:t>‹#›</a:t>
            </a:fld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642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A66AC2D-10B5-4C50-B502-F01540D38CE6}" type="datetime1">
              <a:rPr lang="zh-CN" altLang="en-US"/>
              <a:pPr/>
              <a:t>2013-6-6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2004E8-2622-4719-98F9-3A29B8713993}" type="slidenum">
              <a:rPr lang="zh-CN" altLang="en-US"/>
              <a:pPr/>
              <a:t>‹#›</a:t>
            </a:fld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4176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27"/>
          <p:cNvSpPr>
            <a:spLocks noChangeArrowheads="1"/>
          </p:cNvSpPr>
          <p:nvPr/>
        </p:nvSpPr>
        <p:spPr bwMode="auto">
          <a:xfrm>
            <a:off x="0" y="366713"/>
            <a:ext cx="9144000" cy="84137"/>
          </a:xfrm>
          <a:prstGeom prst="rect">
            <a:avLst/>
          </a:prstGeom>
          <a:solidFill>
            <a:srgbClr val="438086">
              <a:alpha val="5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Georgia" pitchFamily="18" charset="0"/>
              <a:ea typeface="Georgia" pitchFamily="18" charset="0"/>
              <a:cs typeface="Georgia" pitchFamily="18" charset="0"/>
              <a:sym typeface="Georgia" pitchFamily="18" charset="0"/>
            </a:endParaRPr>
          </a:p>
        </p:txBody>
      </p:sp>
      <p:sp>
        <p:nvSpPr>
          <p:cNvPr id="1027" name="矩形 28"/>
          <p:cNvSpPr>
            <a:spLocks noChangeArrowheads="1"/>
          </p:cNvSpPr>
          <p:nvPr/>
        </p:nvSpPr>
        <p:spPr bwMode="auto">
          <a:xfrm>
            <a:off x="0" y="0"/>
            <a:ext cx="9144000" cy="31115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Georgia" pitchFamily="18" charset="0"/>
              <a:ea typeface="Georgia" pitchFamily="18" charset="0"/>
              <a:cs typeface="Georgia" pitchFamily="18" charset="0"/>
              <a:sym typeface="Georgia" pitchFamily="18" charset="0"/>
            </a:endParaRPr>
          </a:p>
        </p:txBody>
      </p:sp>
      <p:sp>
        <p:nvSpPr>
          <p:cNvPr id="1028" name="矩形 29"/>
          <p:cNvSpPr>
            <a:spLocks noChangeArrowheads="1"/>
          </p:cNvSpPr>
          <p:nvPr/>
        </p:nvSpPr>
        <p:spPr bwMode="auto">
          <a:xfrm>
            <a:off x="0" y="307975"/>
            <a:ext cx="9144000" cy="9207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Georgia" pitchFamily="18" charset="0"/>
              <a:ea typeface="Georgia" pitchFamily="18" charset="0"/>
              <a:cs typeface="Georgia" pitchFamily="18" charset="0"/>
              <a:sym typeface="Georgia" pitchFamily="18" charset="0"/>
            </a:endParaRPr>
          </a:p>
        </p:txBody>
      </p:sp>
      <p:sp>
        <p:nvSpPr>
          <p:cNvPr id="1029" name="矩形 30"/>
          <p:cNvSpPr>
            <a:spLocks noChangeArrowheads="1"/>
          </p:cNvSpPr>
          <p:nvPr/>
        </p:nvSpPr>
        <p:spPr bwMode="auto">
          <a:xfrm flipV="1">
            <a:off x="5410200" y="360363"/>
            <a:ext cx="3733800" cy="90487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Georgia" pitchFamily="18" charset="0"/>
              <a:ea typeface="Georgia" pitchFamily="18" charset="0"/>
              <a:cs typeface="Georgia" pitchFamily="18" charset="0"/>
              <a:sym typeface="Georgia" pitchFamily="18" charset="0"/>
            </a:endParaRPr>
          </a:p>
        </p:txBody>
      </p:sp>
      <p:sp>
        <p:nvSpPr>
          <p:cNvPr id="1030" name="矩形 31"/>
          <p:cNvSpPr>
            <a:spLocks noChangeArrowheads="1"/>
          </p:cNvSpPr>
          <p:nvPr/>
        </p:nvSpPr>
        <p:spPr bwMode="auto">
          <a:xfrm flipV="1">
            <a:off x="5410200" y="439738"/>
            <a:ext cx="3733800" cy="180975"/>
          </a:xfrm>
          <a:prstGeom prst="rect">
            <a:avLst/>
          </a:prstGeom>
          <a:solidFill>
            <a:srgbClr val="438086">
              <a:alpha val="5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Georgia" pitchFamily="18" charset="0"/>
              <a:ea typeface="Georgia" pitchFamily="18" charset="0"/>
              <a:cs typeface="Georgia" pitchFamily="18" charset="0"/>
              <a:sym typeface="Georgia" pitchFamily="18" charset="0"/>
            </a:endParaRPr>
          </a:p>
        </p:txBody>
      </p:sp>
      <p:sp useBgFill="1">
        <p:nvSpPr>
          <p:cNvPr id="1031" name="圆角矩形 32"/>
          <p:cNvSpPr>
            <a:spLocks noChangeArrowheads="1"/>
          </p:cNvSpPr>
          <p:nvPr/>
        </p:nvSpPr>
        <p:spPr bwMode="auto">
          <a:xfrm>
            <a:off x="5407025" y="496888"/>
            <a:ext cx="3063875" cy="26987"/>
          </a:xfrm>
          <a:prstGeom prst="roundRect">
            <a:avLst>
              <a:gd name="adj" fmla="val 16667"/>
            </a:avLst>
          </a:pr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Georgia" pitchFamily="18" charset="0"/>
              <a:ea typeface="Georgia" pitchFamily="18" charset="0"/>
              <a:cs typeface="Georgia" pitchFamily="18" charset="0"/>
              <a:sym typeface="Georgia" pitchFamily="18" charset="0"/>
            </a:endParaRPr>
          </a:p>
        </p:txBody>
      </p:sp>
      <p:sp useBgFill="1">
        <p:nvSpPr>
          <p:cNvPr id="1032" name="圆角矩形 33"/>
          <p:cNvSpPr>
            <a:spLocks noChangeArrowheads="1"/>
          </p:cNvSpPr>
          <p:nvPr/>
        </p:nvSpPr>
        <p:spPr bwMode="auto">
          <a:xfrm>
            <a:off x="7373938" y="588963"/>
            <a:ext cx="1600200" cy="36512"/>
          </a:xfrm>
          <a:prstGeom prst="roundRect">
            <a:avLst>
              <a:gd name="adj" fmla="val 16667"/>
            </a:avLst>
          </a:pr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Georgia" pitchFamily="18" charset="0"/>
              <a:ea typeface="Georgia" pitchFamily="18" charset="0"/>
              <a:cs typeface="Georgia" pitchFamily="18" charset="0"/>
              <a:sym typeface="Georgia" pitchFamily="18" charset="0"/>
            </a:endParaRPr>
          </a:p>
        </p:txBody>
      </p:sp>
      <p:sp>
        <p:nvSpPr>
          <p:cNvPr id="1033" name="矩形 34"/>
          <p:cNvSpPr>
            <a:spLocks noChangeArrowheads="1"/>
          </p:cNvSpPr>
          <p:nvPr/>
        </p:nvSpPr>
        <p:spPr bwMode="auto">
          <a:xfrm>
            <a:off x="9085263" y="0"/>
            <a:ext cx="57150" cy="620713"/>
          </a:xfrm>
          <a:prstGeom prst="rect">
            <a:avLst/>
          </a:prstGeom>
          <a:solidFill>
            <a:srgbClr val="FFFFFF">
              <a:alpha val="64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Georgia" pitchFamily="18" charset="0"/>
              <a:ea typeface="Georgia" pitchFamily="18" charset="0"/>
              <a:cs typeface="Georgia" pitchFamily="18" charset="0"/>
              <a:sym typeface="Georgia" pitchFamily="18" charset="0"/>
            </a:endParaRPr>
          </a:p>
        </p:txBody>
      </p:sp>
      <p:sp>
        <p:nvSpPr>
          <p:cNvPr id="1034" name="矩形 35"/>
          <p:cNvSpPr>
            <a:spLocks noChangeArrowheads="1"/>
          </p:cNvSpPr>
          <p:nvPr/>
        </p:nvSpPr>
        <p:spPr bwMode="auto">
          <a:xfrm>
            <a:off x="9043988" y="0"/>
            <a:ext cx="26987" cy="620713"/>
          </a:xfrm>
          <a:prstGeom prst="rect">
            <a:avLst/>
          </a:prstGeom>
          <a:solidFill>
            <a:srgbClr val="FFFFFF">
              <a:alpha val="64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Georgia" pitchFamily="18" charset="0"/>
              <a:ea typeface="Georgia" pitchFamily="18" charset="0"/>
              <a:cs typeface="Georgia" pitchFamily="18" charset="0"/>
              <a:sym typeface="Georgia" pitchFamily="18" charset="0"/>
            </a:endParaRPr>
          </a:p>
        </p:txBody>
      </p:sp>
      <p:sp>
        <p:nvSpPr>
          <p:cNvPr id="1035" name="矩形 36"/>
          <p:cNvSpPr>
            <a:spLocks noChangeArrowheads="1"/>
          </p:cNvSpPr>
          <p:nvPr/>
        </p:nvSpPr>
        <p:spPr bwMode="auto">
          <a:xfrm>
            <a:off x="9024938" y="0"/>
            <a:ext cx="9525" cy="620713"/>
          </a:xfrm>
          <a:prstGeom prst="rect">
            <a:avLst/>
          </a:prstGeom>
          <a:solidFill>
            <a:srgbClr val="FFFFFF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Georgia" pitchFamily="18" charset="0"/>
              <a:ea typeface="Georgia" pitchFamily="18" charset="0"/>
              <a:cs typeface="Georgia" pitchFamily="18" charset="0"/>
              <a:sym typeface="Georgia" pitchFamily="18" charset="0"/>
            </a:endParaRPr>
          </a:p>
        </p:txBody>
      </p:sp>
      <p:sp>
        <p:nvSpPr>
          <p:cNvPr id="1036" name="矩形 37"/>
          <p:cNvSpPr>
            <a:spLocks noChangeArrowheads="1"/>
          </p:cNvSpPr>
          <p:nvPr/>
        </p:nvSpPr>
        <p:spPr bwMode="auto">
          <a:xfrm>
            <a:off x="8975725" y="0"/>
            <a:ext cx="26988" cy="620713"/>
          </a:xfrm>
          <a:prstGeom prst="rect">
            <a:avLst/>
          </a:prstGeom>
          <a:solidFill>
            <a:srgbClr val="FFFFFF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Georgia" pitchFamily="18" charset="0"/>
              <a:ea typeface="Georgia" pitchFamily="18" charset="0"/>
              <a:cs typeface="Georgia" pitchFamily="18" charset="0"/>
              <a:sym typeface="Georgia" pitchFamily="18" charset="0"/>
            </a:endParaRPr>
          </a:p>
        </p:txBody>
      </p:sp>
      <p:sp>
        <p:nvSpPr>
          <p:cNvPr id="1037" name="矩形 38"/>
          <p:cNvSpPr>
            <a:spLocks noChangeArrowheads="1"/>
          </p:cNvSpPr>
          <p:nvPr/>
        </p:nvSpPr>
        <p:spPr bwMode="auto">
          <a:xfrm>
            <a:off x="8915400" y="0"/>
            <a:ext cx="53975" cy="585788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Georgia" pitchFamily="18" charset="0"/>
              <a:ea typeface="Georgia" pitchFamily="18" charset="0"/>
              <a:cs typeface="Georgia" pitchFamily="18" charset="0"/>
              <a:sym typeface="Georgia" pitchFamily="18" charset="0"/>
            </a:endParaRPr>
          </a:p>
        </p:txBody>
      </p:sp>
      <p:sp>
        <p:nvSpPr>
          <p:cNvPr id="1038" name="矩形 39"/>
          <p:cNvSpPr>
            <a:spLocks noChangeArrowheads="1"/>
          </p:cNvSpPr>
          <p:nvPr/>
        </p:nvSpPr>
        <p:spPr bwMode="auto">
          <a:xfrm>
            <a:off x="8874125" y="0"/>
            <a:ext cx="7938" cy="585788"/>
          </a:xfrm>
          <a:prstGeom prst="rect">
            <a:avLst/>
          </a:prstGeom>
          <a:solidFill>
            <a:srgbClr val="FFFFFF">
              <a:alpha val="2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Georgia" pitchFamily="18" charset="0"/>
              <a:ea typeface="Georgia" pitchFamily="18" charset="0"/>
              <a:cs typeface="Georgia" pitchFamily="18" charset="0"/>
              <a:sym typeface="Georgia" pitchFamily="18" charset="0"/>
            </a:endParaRPr>
          </a:p>
        </p:txBody>
      </p:sp>
      <p:sp>
        <p:nvSpPr>
          <p:cNvPr id="1039" name="标题占位符 2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Trebuchet MS" pitchFamily="34" charset="0"/>
              </a:rPr>
              <a:t>单击此处编辑母版标题样式</a:t>
            </a:r>
          </a:p>
        </p:txBody>
      </p:sp>
      <p:sp>
        <p:nvSpPr>
          <p:cNvPr id="1040" name="文本占位符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2249488"/>
            <a:ext cx="8229600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Georgia" pitchFamily="18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Georgia" pitchFamily="18" charset="0"/>
              </a:rPr>
              <a:t>第二级</a:t>
            </a:r>
          </a:p>
          <a:p>
            <a:pPr lvl="2"/>
            <a:r>
              <a:rPr lang="zh-CN" smtClean="0">
                <a:sym typeface="Georgia" pitchFamily="18" charset="0"/>
              </a:rPr>
              <a:t>第三级</a:t>
            </a:r>
          </a:p>
          <a:p>
            <a:pPr lvl="3"/>
            <a:r>
              <a:rPr lang="zh-CN" smtClean="0">
                <a:sym typeface="Georgia" pitchFamily="18" charset="0"/>
              </a:rPr>
              <a:t>第四级</a:t>
            </a:r>
          </a:p>
          <a:p>
            <a:pPr lvl="4"/>
            <a:r>
              <a:rPr lang="zh-CN" smtClean="0">
                <a:sym typeface="Georgia" pitchFamily="18" charset="0"/>
              </a:rPr>
              <a:t>第五级</a:t>
            </a:r>
          </a:p>
        </p:txBody>
      </p:sp>
      <p:sp>
        <p:nvSpPr>
          <p:cNvPr id="1041" name="日期占位符 1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586538" y="612775"/>
            <a:ext cx="9572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fld id="{3A66AC2D-10B5-4C50-B502-F01540D38CE6}" type="datetime1">
              <a:rPr lang="zh-CN" altLang="en-US"/>
              <a:pPr/>
              <a:t>2013-6-6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042" name="页脚占位符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257800" y="612775"/>
            <a:ext cx="13255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accent2"/>
                </a:solidFill>
              </a:defRPr>
            </a:lvl1pPr>
          </a:lstStyle>
          <a:p>
            <a:endParaRPr lang="zh-CN" altLang="zh-CN"/>
          </a:p>
        </p:txBody>
      </p:sp>
      <p:sp>
        <p:nvSpPr>
          <p:cNvPr id="1043" name="灯片编号占位符 2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75625" y="3175"/>
            <a:ext cx="762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>
                <a:solidFill>
                  <a:srgbClr val="FFFFFF"/>
                </a:solidFill>
              </a:defRPr>
            </a:lvl1pPr>
          </a:lstStyle>
          <a:p>
            <a:fld id="{F94A5552-2486-4125-9A62-C4EC95AEB12F}" type="slidenum">
              <a:rPr lang="zh-CN" altLang="en-US"/>
              <a:pPr/>
              <a:t>‹#›</a:t>
            </a:fld>
            <a:endParaRPr lang="zh-CN" altLang="en-US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/>
  <p:txStyles>
    <p:titleStyle>
      <a:lvl1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  <a:sym typeface="Trebuchet MS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  <a:ea typeface="方正姚体" pitchFamily="2" charset="-122"/>
          <a:sym typeface="Trebuchet MS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  <a:ea typeface="方正姚体" pitchFamily="2" charset="-122"/>
          <a:sym typeface="Trebuchet MS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  <a:ea typeface="方正姚体" pitchFamily="2" charset="-122"/>
          <a:sym typeface="Trebuchet MS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  <a:ea typeface="方正姚体" pitchFamily="2" charset="-122"/>
          <a:sym typeface="Trebuchet MS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  <a:ea typeface="方正姚体" pitchFamily="2" charset="-122"/>
          <a:sym typeface="Trebuchet MS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  <a:ea typeface="方正姚体" pitchFamily="2" charset="-122"/>
          <a:sym typeface="Trebuchet MS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  <a:ea typeface="方正姚体" pitchFamily="2" charset="-122"/>
          <a:sym typeface="Trebuchet MS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  <a:ea typeface="方正姚体" pitchFamily="2" charset="-122"/>
          <a:sym typeface="Trebuchet MS" pitchFamily="34" charset="0"/>
        </a:defRPr>
      </a:lvl9pPr>
    </p:titleStyle>
    <p:bodyStyle>
      <a:lvl1pPr marL="365125" indent="-254000" algn="l" defTabSz="0" rtl="0" fontAlgn="base">
        <a:spcBef>
          <a:spcPts val="300"/>
        </a:spcBef>
        <a:spcAft>
          <a:spcPct val="0"/>
        </a:spcAft>
        <a:buClr>
          <a:srgbClr val="A04DA3"/>
        </a:buClr>
        <a:buFont typeface="Georgia" pitchFamily="18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Georgia" pitchFamily="18" charset="0"/>
        </a:defRPr>
      </a:lvl1pPr>
      <a:lvl2pPr marL="658813" indent="-246063" algn="l" defTabSz="0" rtl="0" fontAlgn="base">
        <a:spcBef>
          <a:spcPts val="300"/>
        </a:spcBef>
        <a:spcAft>
          <a:spcPct val="0"/>
        </a:spcAft>
        <a:buClr>
          <a:schemeClr val="accent2"/>
        </a:buClr>
        <a:buFont typeface="Georgia" pitchFamily="18" charset="0"/>
        <a:buChar char="▫"/>
        <a:defRPr sz="2600">
          <a:solidFill>
            <a:schemeClr val="accent2"/>
          </a:solidFill>
          <a:latin typeface="+mn-lt"/>
          <a:ea typeface="+mn-ea"/>
          <a:sym typeface="Georgia" pitchFamily="18" charset="0"/>
        </a:defRPr>
      </a:lvl2pPr>
      <a:lvl3pPr marL="923925" indent="-219075" algn="l" defTabSz="0" rtl="0" fontAlgn="base">
        <a:spcBef>
          <a:spcPts val="30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400">
          <a:solidFill>
            <a:schemeClr val="accent1"/>
          </a:solidFill>
          <a:latin typeface="+mn-lt"/>
          <a:ea typeface="+mn-ea"/>
          <a:sym typeface="Georgia" pitchFamily="18" charset="0"/>
        </a:defRPr>
      </a:lvl3pPr>
      <a:lvl4pPr marL="1179513" indent="-200025" algn="l" defTabSz="0" rtl="0" fontAlgn="base">
        <a:spcBef>
          <a:spcPts val="30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200">
          <a:solidFill>
            <a:schemeClr val="accent1"/>
          </a:solidFill>
          <a:latin typeface="+mn-lt"/>
          <a:ea typeface="+mn-ea"/>
          <a:sym typeface="Georgia" pitchFamily="18" charset="0"/>
        </a:defRPr>
      </a:lvl4pPr>
      <a:lvl5pPr marL="1390650" indent="-182563" algn="l" defTabSz="0" rtl="0" fontAlgn="base">
        <a:spcBef>
          <a:spcPts val="300"/>
        </a:spcBef>
        <a:spcAft>
          <a:spcPct val="0"/>
        </a:spcAft>
        <a:buClr>
          <a:srgbClr val="A04DA3"/>
        </a:buClr>
        <a:buFont typeface="Georgia" pitchFamily="18" charset="0"/>
        <a:buChar char="▫"/>
        <a:defRPr sz="2000">
          <a:solidFill>
            <a:srgbClr val="A04DA3"/>
          </a:solidFill>
          <a:latin typeface="+mn-lt"/>
          <a:ea typeface="+mn-ea"/>
          <a:sym typeface="Georgia" pitchFamily="18" charset="0"/>
        </a:defRPr>
      </a:lvl5pPr>
      <a:lvl6pPr marL="1847850" indent="-182563" algn="l" defTabSz="0" rtl="0" fontAlgn="base">
        <a:spcBef>
          <a:spcPts val="300"/>
        </a:spcBef>
        <a:spcAft>
          <a:spcPct val="0"/>
        </a:spcAft>
        <a:buClr>
          <a:srgbClr val="A04DA3"/>
        </a:buClr>
        <a:buFont typeface="Georgia" pitchFamily="18" charset="0"/>
        <a:buChar char="▫"/>
        <a:defRPr sz="2000">
          <a:solidFill>
            <a:srgbClr val="A04DA3"/>
          </a:solidFill>
          <a:latin typeface="+mn-lt"/>
          <a:ea typeface="+mn-ea"/>
          <a:sym typeface="Georgia" pitchFamily="18" charset="0"/>
        </a:defRPr>
      </a:lvl6pPr>
      <a:lvl7pPr marL="2305050" indent="-182563" algn="l" defTabSz="0" rtl="0" fontAlgn="base">
        <a:spcBef>
          <a:spcPts val="300"/>
        </a:spcBef>
        <a:spcAft>
          <a:spcPct val="0"/>
        </a:spcAft>
        <a:buClr>
          <a:srgbClr val="A04DA3"/>
        </a:buClr>
        <a:buFont typeface="Georgia" pitchFamily="18" charset="0"/>
        <a:buChar char="▫"/>
        <a:defRPr sz="2000">
          <a:solidFill>
            <a:srgbClr val="A04DA3"/>
          </a:solidFill>
          <a:latin typeface="+mn-lt"/>
          <a:ea typeface="+mn-ea"/>
          <a:sym typeface="Georgia" pitchFamily="18" charset="0"/>
        </a:defRPr>
      </a:lvl7pPr>
      <a:lvl8pPr marL="2762250" indent="-182563" algn="l" defTabSz="0" rtl="0" fontAlgn="base">
        <a:spcBef>
          <a:spcPts val="300"/>
        </a:spcBef>
        <a:spcAft>
          <a:spcPct val="0"/>
        </a:spcAft>
        <a:buClr>
          <a:srgbClr val="A04DA3"/>
        </a:buClr>
        <a:buFont typeface="Georgia" pitchFamily="18" charset="0"/>
        <a:buChar char="▫"/>
        <a:defRPr sz="2000">
          <a:solidFill>
            <a:srgbClr val="A04DA3"/>
          </a:solidFill>
          <a:latin typeface="+mn-lt"/>
          <a:ea typeface="+mn-ea"/>
          <a:sym typeface="Georgia" pitchFamily="18" charset="0"/>
        </a:defRPr>
      </a:lvl8pPr>
      <a:lvl9pPr marL="3219450" indent="-182563" algn="l" defTabSz="0" rtl="0" fontAlgn="base">
        <a:spcBef>
          <a:spcPts val="300"/>
        </a:spcBef>
        <a:spcAft>
          <a:spcPct val="0"/>
        </a:spcAft>
        <a:buClr>
          <a:srgbClr val="A04DA3"/>
        </a:buClr>
        <a:buFont typeface="Georgia" pitchFamily="18" charset="0"/>
        <a:buChar char="▫"/>
        <a:defRPr sz="2000">
          <a:solidFill>
            <a:srgbClr val="A04DA3"/>
          </a:solidFill>
          <a:latin typeface="+mn-lt"/>
          <a:ea typeface="+mn-ea"/>
          <a:sym typeface="Georgia" pitchFamily="18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processing.org/reference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矩形 22"/>
          <p:cNvSpPr>
            <a:spLocks noChangeArrowheads="1"/>
          </p:cNvSpPr>
          <p:nvPr/>
        </p:nvSpPr>
        <p:spPr bwMode="auto">
          <a:xfrm flipV="1">
            <a:off x="5410200" y="3810000"/>
            <a:ext cx="3733800" cy="90488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Georgia" pitchFamily="18" charset="0"/>
              <a:ea typeface="Georgia" pitchFamily="18" charset="0"/>
              <a:cs typeface="Georgia" pitchFamily="18" charset="0"/>
              <a:sym typeface="Georgia" pitchFamily="18" charset="0"/>
            </a:endParaRPr>
          </a:p>
        </p:txBody>
      </p:sp>
      <p:sp>
        <p:nvSpPr>
          <p:cNvPr id="3075" name="矩形 23"/>
          <p:cNvSpPr>
            <a:spLocks noChangeArrowheads="1"/>
          </p:cNvSpPr>
          <p:nvPr/>
        </p:nvSpPr>
        <p:spPr bwMode="auto">
          <a:xfrm flipV="1">
            <a:off x="5410200" y="3897313"/>
            <a:ext cx="3733800" cy="192087"/>
          </a:xfrm>
          <a:prstGeom prst="rect">
            <a:avLst/>
          </a:prstGeom>
          <a:solidFill>
            <a:srgbClr val="438086">
              <a:alpha val="5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Georgia" pitchFamily="18" charset="0"/>
              <a:ea typeface="Georgia" pitchFamily="18" charset="0"/>
              <a:cs typeface="Georgia" pitchFamily="18" charset="0"/>
              <a:sym typeface="Georgia" pitchFamily="18" charset="0"/>
            </a:endParaRPr>
          </a:p>
        </p:txBody>
      </p:sp>
      <p:sp>
        <p:nvSpPr>
          <p:cNvPr id="3076" name="矩形 24"/>
          <p:cNvSpPr>
            <a:spLocks noChangeArrowheads="1"/>
          </p:cNvSpPr>
          <p:nvPr/>
        </p:nvSpPr>
        <p:spPr bwMode="auto">
          <a:xfrm flipV="1">
            <a:off x="5410200" y="4114800"/>
            <a:ext cx="3733800" cy="9525"/>
          </a:xfrm>
          <a:prstGeom prst="rect">
            <a:avLst/>
          </a:prstGeom>
          <a:solidFill>
            <a:srgbClr val="438086">
              <a:alpha val="64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Georgia" pitchFamily="18" charset="0"/>
              <a:ea typeface="Georgia" pitchFamily="18" charset="0"/>
              <a:cs typeface="Georgia" pitchFamily="18" charset="0"/>
              <a:sym typeface="Georgia" pitchFamily="18" charset="0"/>
            </a:endParaRPr>
          </a:p>
        </p:txBody>
      </p:sp>
      <p:sp>
        <p:nvSpPr>
          <p:cNvPr id="3077" name="矩形 25"/>
          <p:cNvSpPr>
            <a:spLocks noChangeArrowheads="1"/>
          </p:cNvSpPr>
          <p:nvPr/>
        </p:nvSpPr>
        <p:spPr bwMode="auto">
          <a:xfrm flipV="1">
            <a:off x="5410200" y="4164013"/>
            <a:ext cx="1965325" cy="19050"/>
          </a:xfrm>
          <a:prstGeom prst="rect">
            <a:avLst/>
          </a:prstGeom>
          <a:solidFill>
            <a:srgbClr val="438086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Georgia" pitchFamily="18" charset="0"/>
              <a:ea typeface="Georgia" pitchFamily="18" charset="0"/>
              <a:cs typeface="Georgia" pitchFamily="18" charset="0"/>
              <a:sym typeface="Georgia" pitchFamily="18" charset="0"/>
            </a:endParaRPr>
          </a:p>
        </p:txBody>
      </p:sp>
      <p:sp>
        <p:nvSpPr>
          <p:cNvPr id="3078" name="矩形 26"/>
          <p:cNvSpPr>
            <a:spLocks noChangeArrowheads="1"/>
          </p:cNvSpPr>
          <p:nvPr/>
        </p:nvSpPr>
        <p:spPr bwMode="auto">
          <a:xfrm flipV="1">
            <a:off x="5410200" y="4198938"/>
            <a:ext cx="1965325" cy="9525"/>
          </a:xfrm>
          <a:prstGeom prst="rect">
            <a:avLst/>
          </a:prstGeom>
          <a:solidFill>
            <a:srgbClr val="438086">
              <a:alpha val="64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Georgia" pitchFamily="18" charset="0"/>
              <a:ea typeface="Georgia" pitchFamily="18" charset="0"/>
              <a:cs typeface="Georgia" pitchFamily="18" charset="0"/>
              <a:sym typeface="Georgia" pitchFamily="18" charset="0"/>
            </a:endParaRPr>
          </a:p>
        </p:txBody>
      </p:sp>
      <p:sp useBgFill="1">
        <p:nvSpPr>
          <p:cNvPr id="3079" name="圆角矩形 29"/>
          <p:cNvSpPr>
            <a:spLocks noChangeArrowheads="1"/>
          </p:cNvSpPr>
          <p:nvPr/>
        </p:nvSpPr>
        <p:spPr bwMode="auto">
          <a:xfrm>
            <a:off x="5410200" y="3962400"/>
            <a:ext cx="3063875" cy="26988"/>
          </a:xfrm>
          <a:prstGeom prst="roundRect">
            <a:avLst>
              <a:gd name="adj" fmla="val 16667"/>
            </a:avLst>
          </a:pr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Georgia" pitchFamily="18" charset="0"/>
              <a:ea typeface="Georgia" pitchFamily="18" charset="0"/>
              <a:cs typeface="Georgia" pitchFamily="18" charset="0"/>
              <a:sym typeface="Georgia" pitchFamily="18" charset="0"/>
            </a:endParaRPr>
          </a:p>
        </p:txBody>
      </p:sp>
      <p:sp useBgFill="1">
        <p:nvSpPr>
          <p:cNvPr id="3080" name="圆角矩形 30"/>
          <p:cNvSpPr>
            <a:spLocks noChangeArrowheads="1"/>
          </p:cNvSpPr>
          <p:nvPr/>
        </p:nvSpPr>
        <p:spPr bwMode="auto">
          <a:xfrm>
            <a:off x="7377113" y="4060825"/>
            <a:ext cx="1600200" cy="36513"/>
          </a:xfrm>
          <a:prstGeom prst="roundRect">
            <a:avLst>
              <a:gd name="adj" fmla="val 16667"/>
            </a:avLst>
          </a:pr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Georgia" pitchFamily="18" charset="0"/>
              <a:ea typeface="Georgia" pitchFamily="18" charset="0"/>
              <a:cs typeface="Georgia" pitchFamily="18" charset="0"/>
              <a:sym typeface="Georgia" pitchFamily="18" charset="0"/>
            </a:endParaRPr>
          </a:p>
        </p:txBody>
      </p:sp>
      <p:sp>
        <p:nvSpPr>
          <p:cNvPr id="3081" name="矩形 6"/>
          <p:cNvSpPr>
            <a:spLocks noChangeArrowheads="1"/>
          </p:cNvSpPr>
          <p:nvPr/>
        </p:nvSpPr>
        <p:spPr bwMode="auto">
          <a:xfrm>
            <a:off x="0" y="3649663"/>
            <a:ext cx="9144000" cy="244475"/>
          </a:xfrm>
          <a:prstGeom prst="rect">
            <a:avLst/>
          </a:prstGeom>
          <a:solidFill>
            <a:srgbClr val="438086">
              <a:alpha val="5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Georgia" pitchFamily="18" charset="0"/>
              <a:ea typeface="Georgia" pitchFamily="18" charset="0"/>
              <a:cs typeface="Georgia" pitchFamily="18" charset="0"/>
              <a:sym typeface="Georgia" pitchFamily="18" charset="0"/>
            </a:endParaRPr>
          </a:p>
        </p:txBody>
      </p:sp>
      <p:sp>
        <p:nvSpPr>
          <p:cNvPr id="3082" name="矩形 9"/>
          <p:cNvSpPr>
            <a:spLocks noChangeArrowheads="1"/>
          </p:cNvSpPr>
          <p:nvPr/>
        </p:nvSpPr>
        <p:spPr bwMode="auto">
          <a:xfrm>
            <a:off x="0" y="3675063"/>
            <a:ext cx="9144000" cy="141287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Georgia" pitchFamily="18" charset="0"/>
              <a:ea typeface="Georgia" pitchFamily="18" charset="0"/>
              <a:cs typeface="Georgia" pitchFamily="18" charset="0"/>
              <a:sym typeface="Georgia" pitchFamily="18" charset="0"/>
            </a:endParaRPr>
          </a:p>
        </p:txBody>
      </p:sp>
      <p:sp>
        <p:nvSpPr>
          <p:cNvPr id="3083" name="矩形 10"/>
          <p:cNvSpPr>
            <a:spLocks noChangeArrowheads="1"/>
          </p:cNvSpPr>
          <p:nvPr/>
        </p:nvSpPr>
        <p:spPr bwMode="auto">
          <a:xfrm flipV="1">
            <a:off x="6413500" y="3643313"/>
            <a:ext cx="2730500" cy="24765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Georgia" pitchFamily="18" charset="0"/>
              <a:ea typeface="Georgia" pitchFamily="18" charset="0"/>
              <a:cs typeface="Georgia" pitchFamily="18" charset="0"/>
              <a:sym typeface="Georgia" pitchFamily="18" charset="0"/>
            </a:endParaRPr>
          </a:p>
        </p:txBody>
      </p:sp>
      <p:sp>
        <p:nvSpPr>
          <p:cNvPr id="3084" name="矩形 18"/>
          <p:cNvSpPr>
            <a:spLocks noChangeArrowheads="1"/>
          </p:cNvSpPr>
          <p:nvPr/>
        </p:nvSpPr>
        <p:spPr bwMode="auto">
          <a:xfrm>
            <a:off x="0" y="0"/>
            <a:ext cx="9144000" cy="370205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Georgia" pitchFamily="18" charset="0"/>
              <a:ea typeface="Georgia" pitchFamily="18" charset="0"/>
              <a:cs typeface="Georgia" pitchFamily="18" charset="0"/>
              <a:sym typeface="Georgia" pitchFamily="18" charset="0"/>
            </a:endParaRPr>
          </a:p>
        </p:txBody>
      </p:sp>
      <p:sp>
        <p:nvSpPr>
          <p:cNvPr id="3085" name="副标题 2"/>
          <p:cNvSpPr>
            <a:spLocks noGrp="1" noChangeArrowheads="1"/>
          </p:cNvSpPr>
          <p:nvPr>
            <p:ph type="subTitle" idx="1"/>
          </p:nvPr>
        </p:nvSpPr>
        <p:spPr>
          <a:xfrm>
            <a:off x="457200" y="3900488"/>
            <a:ext cx="4953000" cy="1752600"/>
          </a:xfrm>
          <a:ln/>
        </p:spPr>
        <p:txBody>
          <a:bodyPr/>
          <a:lstStyle/>
          <a:p>
            <a:pPr marL="63500" algn="r"/>
            <a:r>
              <a:rPr lang="zh-CN" altLang="en-US" dirty="0">
                <a:solidFill>
                  <a:schemeClr val="tx2"/>
                </a:solidFill>
              </a:rPr>
              <a:t>主讲人：李炜</a:t>
            </a:r>
          </a:p>
          <a:p>
            <a:pPr marL="63500" algn="r"/>
            <a:r>
              <a:rPr lang="zh-CN" altLang="en-US" dirty="0">
                <a:solidFill>
                  <a:schemeClr val="tx2"/>
                </a:solidFill>
              </a:rPr>
              <a:t>时间：</a:t>
            </a:r>
            <a:r>
              <a:rPr lang="en-US" dirty="0" smtClean="0">
                <a:solidFill>
                  <a:schemeClr val="tx2"/>
                </a:solidFill>
              </a:rPr>
              <a:t>2013-6-</a:t>
            </a:r>
            <a:r>
              <a:rPr lang="en-US" altLang="zh-CN" dirty="0" smtClean="0">
                <a:solidFill>
                  <a:schemeClr val="tx2"/>
                </a:solidFill>
              </a:rPr>
              <a:t>6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3086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457200" y="2401888"/>
            <a:ext cx="8458200" cy="1470025"/>
          </a:xfrm>
          <a:ln/>
        </p:spPr>
        <p:txBody>
          <a:bodyPr anchor="b"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Processing </a:t>
            </a:r>
            <a:r>
              <a:rPr lang="zh-CN" altLang="en-US" dirty="0" smtClean="0">
                <a:solidFill>
                  <a:schemeClr val="bg1"/>
                </a:solidFill>
              </a:rPr>
              <a:t>绘图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绘制右侧形状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AC2D-10B5-4C50-B502-F01540D38CE6}" type="datetime1">
              <a:rPr lang="zh-CN" altLang="en-US" smtClean="0"/>
              <a:pPr/>
              <a:t>2013-6-6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2378986"/>
            <a:ext cx="4536504" cy="4006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878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绘制右侧形状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AC2D-10B5-4C50-B502-F01540D38CE6}" type="datetime1">
              <a:rPr lang="zh-CN" altLang="en-US" smtClean="0"/>
              <a:pPr/>
              <a:t>2013-6-6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2343394"/>
            <a:ext cx="5136654" cy="4247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312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Processing </a:t>
            </a:r>
            <a:r>
              <a:rPr lang="zh-CN" altLang="en-US" dirty="0" smtClean="0"/>
              <a:t>代码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1125" indent="0">
              <a:buNone/>
            </a:pPr>
            <a:r>
              <a:rPr lang="zh-CN" altLang="en-US" dirty="0"/>
              <a:t>两</a:t>
            </a:r>
            <a:r>
              <a:rPr lang="zh-CN" altLang="en-US" dirty="0" smtClean="0"/>
              <a:t>个特殊函数，初始化和主循环</a:t>
            </a:r>
            <a:endParaRPr lang="en-US" altLang="zh-CN" dirty="0" smtClean="0"/>
          </a:p>
          <a:p>
            <a:pPr marL="111125" indent="0">
              <a:buNone/>
            </a:pPr>
            <a:r>
              <a:rPr lang="en-US" altLang="zh-CN" dirty="0" smtClean="0"/>
              <a:t>void setup()</a:t>
            </a:r>
          </a:p>
          <a:p>
            <a:pPr marL="111125" indent="0">
              <a:buNone/>
            </a:pPr>
            <a:r>
              <a:rPr lang="en-US" altLang="zh-CN" dirty="0" smtClean="0"/>
              <a:t>{</a:t>
            </a:r>
          </a:p>
          <a:p>
            <a:pPr marL="111125" indent="0">
              <a:buNone/>
            </a:pPr>
            <a:r>
              <a:rPr lang="en-US" altLang="zh-CN" dirty="0" smtClean="0"/>
              <a:t>}</a:t>
            </a:r>
          </a:p>
          <a:p>
            <a:pPr marL="111125" indent="0">
              <a:buNone/>
            </a:pPr>
            <a:r>
              <a:rPr lang="en-US" altLang="zh-CN" dirty="0" smtClean="0"/>
              <a:t>void draw()</a:t>
            </a:r>
          </a:p>
          <a:p>
            <a:pPr marL="111125" indent="0">
              <a:buNone/>
            </a:pPr>
            <a:r>
              <a:rPr lang="en-US" altLang="zh-CN" dirty="0" smtClean="0"/>
              <a:t>{</a:t>
            </a:r>
          </a:p>
          <a:p>
            <a:pPr marL="111125" indent="0">
              <a:buNone/>
            </a:pPr>
            <a:r>
              <a:rPr lang="en-US" altLang="zh-CN" dirty="0" smtClean="0"/>
              <a:t>}</a:t>
            </a:r>
          </a:p>
          <a:p>
            <a:pPr marL="111125" indent="0">
              <a:buNone/>
            </a:pPr>
            <a:r>
              <a:rPr lang="en-US" altLang="zh-CN" dirty="0" smtClean="0"/>
              <a:t>Processing</a:t>
            </a:r>
            <a:r>
              <a:rPr lang="zh-CN" altLang="en-US" dirty="0" smtClean="0"/>
              <a:t>实际上是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语言，</a:t>
            </a:r>
            <a:r>
              <a:rPr lang="zh-CN" altLang="en-US" dirty="0"/>
              <a:t>支持</a:t>
            </a:r>
            <a:r>
              <a:rPr lang="en-US" altLang="zh-CN" dirty="0" smtClean="0"/>
              <a:t>100%java</a:t>
            </a:r>
            <a:r>
              <a:rPr lang="zh-CN" altLang="en-US" dirty="0" smtClean="0"/>
              <a:t>特性。</a:t>
            </a:r>
            <a:endParaRPr lang="en-US" altLang="zh-CN" dirty="0" smtClean="0"/>
          </a:p>
          <a:p>
            <a:pPr marL="111125" indent="0">
              <a:buNone/>
            </a:pPr>
            <a:r>
              <a:rPr lang="zh-CN" altLang="en-US" dirty="0" smtClean="0"/>
              <a:t>原来这就是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啊，跟</a:t>
            </a:r>
            <a:r>
              <a:rPr lang="en-US" altLang="zh-CN" dirty="0" smtClean="0"/>
              <a:t>c</a:t>
            </a:r>
            <a:r>
              <a:rPr lang="zh-CN" altLang="en-US" dirty="0" smtClean="0"/>
              <a:t>没多大差别嘛！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AC2D-10B5-4C50-B502-F01540D38CE6}" type="datetime1">
              <a:rPr lang="zh-CN" altLang="en-US" smtClean="0"/>
              <a:pPr/>
              <a:t>2013-6-6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340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Processing</a:t>
            </a:r>
            <a:r>
              <a:rPr lang="zh-CN" altLang="en-US" dirty="0" smtClean="0"/>
              <a:t>动起来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How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AC2D-10B5-4C50-B502-F01540D38CE6}" type="datetime1">
              <a:rPr lang="zh-CN" altLang="en-US" smtClean="0"/>
              <a:pPr/>
              <a:t>2013-6-6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189" y="2780928"/>
            <a:ext cx="6789326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474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AC2D-10B5-4C50-B502-F01540D38CE6}" type="datetime1">
              <a:rPr lang="zh-CN" altLang="en-US" smtClean="0"/>
              <a:pPr/>
              <a:t>2013-6-6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908720"/>
            <a:ext cx="6407885" cy="5688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582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绘制右侧形状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AC2D-10B5-4C50-B502-F01540D38CE6}" type="datetime1">
              <a:rPr lang="zh-CN" altLang="en-US" smtClean="0"/>
              <a:pPr/>
              <a:t>2013-6-6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901" y="2348880"/>
            <a:ext cx="5322193" cy="4264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1776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绘图的思考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一个复杂图形应该如何绘制？</a:t>
            </a:r>
            <a:endParaRPr lang="en-US" altLang="zh-CN" dirty="0" smtClean="0"/>
          </a:p>
          <a:p>
            <a:r>
              <a:rPr lang="zh-CN" altLang="en-US" dirty="0" smtClean="0"/>
              <a:t>哪些是可变的哪些是非可变的？</a:t>
            </a:r>
            <a:endParaRPr lang="en-US" altLang="zh-CN" dirty="0" smtClean="0"/>
          </a:p>
          <a:p>
            <a:r>
              <a:rPr lang="zh-CN" altLang="en-US" dirty="0" smtClean="0"/>
              <a:t>可变的如何操作呢？</a:t>
            </a:r>
            <a:endParaRPr lang="en-US" altLang="zh-CN" dirty="0" smtClean="0"/>
          </a:p>
          <a:p>
            <a:r>
              <a:rPr lang="zh-CN" altLang="en-US" dirty="0" smtClean="0"/>
              <a:t>不同编程语言绘图区别呢？</a:t>
            </a:r>
            <a:endParaRPr lang="en-US" altLang="zh-CN" dirty="0" smtClean="0"/>
          </a:p>
          <a:p>
            <a:r>
              <a:rPr lang="zh-CN" altLang="en-US" dirty="0" smtClean="0"/>
              <a:t>换了另一门语言要实现上述效果改怎么入手呢？</a:t>
            </a:r>
            <a:endParaRPr lang="en-US" altLang="zh-CN" dirty="0" smtClean="0"/>
          </a:p>
          <a:p>
            <a:r>
              <a:rPr lang="zh-CN" altLang="en-US" dirty="0" smtClean="0"/>
              <a:t>不同形状有共性吗？</a:t>
            </a:r>
            <a:endParaRPr lang="en-US" altLang="zh-CN" dirty="0" smtClean="0"/>
          </a:p>
          <a:p>
            <a:r>
              <a:rPr lang="zh-CN" altLang="en-US" dirty="0" smtClean="0"/>
              <a:t>如何实现的更好？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AC2D-10B5-4C50-B502-F01540D38CE6}" type="datetime1">
              <a:rPr lang="zh-CN" altLang="en-US" smtClean="0"/>
              <a:pPr/>
              <a:t>2013-6-6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7447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面向对象设计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什么是对象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类和封装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继承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AC2D-10B5-4C50-B502-F01540D38CE6}" type="datetime1">
              <a:rPr lang="zh-CN" altLang="en-US" smtClean="0"/>
              <a:pPr/>
              <a:t>2013-6-6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1281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万物都是对象</a:t>
            </a:r>
            <a:r>
              <a:rPr lang="en-US" altLang="zh-CN" dirty="0" smtClean="0"/>
              <a:t>(object)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对象就是抽象或实在的个体，包含自身的一些属性。</a:t>
            </a:r>
            <a:endParaRPr lang="en-US" altLang="zh-CN" dirty="0" smtClean="0"/>
          </a:p>
          <a:p>
            <a:r>
              <a:rPr lang="zh-CN" altLang="en-US" dirty="0" smtClean="0"/>
              <a:t>比如动物</a:t>
            </a:r>
            <a:r>
              <a:rPr lang="en-US" altLang="zh-CN" dirty="0" smtClean="0"/>
              <a:t>a</a:t>
            </a:r>
            <a:r>
              <a:rPr lang="zh-CN" altLang="en-US" dirty="0" smtClean="0"/>
              <a:t>，鸟</a:t>
            </a:r>
            <a:r>
              <a:rPr lang="en-US" altLang="zh-CN" dirty="0" smtClean="0"/>
              <a:t>b</a:t>
            </a:r>
            <a:r>
              <a:rPr lang="zh-CN" altLang="en-US" dirty="0" smtClean="0"/>
              <a:t>，人</a:t>
            </a:r>
            <a:r>
              <a:rPr lang="en-US" altLang="zh-CN" dirty="0" smtClean="0"/>
              <a:t>c</a:t>
            </a:r>
            <a:r>
              <a:rPr lang="zh-CN" altLang="en-US" dirty="0" smtClean="0"/>
              <a:t>，车</a:t>
            </a:r>
            <a:r>
              <a:rPr lang="en-US" altLang="zh-CN" dirty="0" smtClean="0"/>
              <a:t>d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面向对象编程指的是按照对象的观点来重新考虑各个对象间的关系。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AC2D-10B5-4C50-B502-F01540D38CE6}" type="datetime1">
              <a:rPr lang="zh-CN" altLang="en-US" smtClean="0"/>
              <a:pPr/>
              <a:t>2013-6-6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484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</a:t>
            </a:r>
            <a:r>
              <a:rPr lang="en-US" altLang="zh-CN" dirty="0" smtClean="0"/>
              <a:t>(class)</a:t>
            </a:r>
            <a:r>
              <a:rPr lang="zh-CN" altLang="en-US" dirty="0" smtClean="0"/>
              <a:t>和封装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对象的分类</a:t>
            </a:r>
            <a:r>
              <a:rPr lang="en-US" altLang="zh-CN" dirty="0" smtClean="0"/>
              <a:t>, </a:t>
            </a:r>
            <a:r>
              <a:rPr lang="zh-CN" altLang="en-US" dirty="0" smtClean="0"/>
              <a:t>对象的共同熟悉。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方法就是函数</a:t>
            </a:r>
            <a:endParaRPr lang="en-US" altLang="zh-CN" dirty="0" smtClean="0"/>
          </a:p>
          <a:p>
            <a:r>
              <a:rPr lang="zh-CN" altLang="en-US" dirty="0" smtClean="0"/>
              <a:t>属性就是变量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封装就是将功能的实现封装在类的内部，外部完全不能访问其内部方法和属性。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好处？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AC2D-10B5-4C50-B502-F01540D38CE6}" type="datetime1">
              <a:rPr lang="zh-CN" altLang="en-US" smtClean="0"/>
              <a:pPr/>
              <a:t>2013-6-6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5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 noChangeArrowheads="1"/>
          </p:cNvSpPr>
          <p:nvPr>
            <p:ph type="title" idx="4294967295"/>
          </p:nvPr>
        </p:nvSpPr>
        <p:spPr>
          <a:ln/>
        </p:spPr>
        <p:txBody>
          <a:bodyPr/>
          <a:lstStyle/>
          <a:p>
            <a:r>
              <a:rPr lang="zh-CN" altLang="en-US"/>
              <a:t>内容安排</a:t>
            </a:r>
          </a:p>
        </p:txBody>
      </p:sp>
      <p:sp>
        <p:nvSpPr>
          <p:cNvPr id="4099" name="内容占位符 2"/>
          <p:cNvSpPr>
            <a:spLocks noGrp="1" noChangeArrowheads="1"/>
          </p:cNvSpPr>
          <p:nvPr>
            <p:ph idx="1"/>
          </p:nvPr>
        </p:nvSpPr>
        <p:spPr>
          <a:xfrm>
            <a:off x="457200" y="2249488"/>
            <a:ext cx="8229600" cy="4324350"/>
          </a:xfrm>
          <a:ln/>
        </p:spPr>
        <p:txBody>
          <a:bodyPr/>
          <a:lstStyle/>
          <a:p>
            <a:pPr marL="365125" indent="-254000" algn="l">
              <a:buFont typeface="Georgia" pitchFamily="18" charset="0"/>
              <a:buChar char="•"/>
            </a:pPr>
            <a:r>
              <a:rPr lang="en-US" altLang="zh-CN" dirty="0" smtClean="0"/>
              <a:t>MATLAB</a:t>
            </a:r>
            <a:r>
              <a:rPr lang="zh-CN" altLang="en-US" dirty="0" smtClean="0"/>
              <a:t>简介</a:t>
            </a:r>
            <a:endParaRPr lang="en-US" altLang="zh-CN" dirty="0" smtClean="0"/>
          </a:p>
          <a:p>
            <a:pPr marL="365125" indent="-254000" algn="l">
              <a:buFont typeface="Georgia" pitchFamily="18" charset="0"/>
              <a:buChar char="•"/>
            </a:pPr>
            <a:endParaRPr lang="en-US" altLang="zh-CN" dirty="0" smtClean="0"/>
          </a:p>
          <a:p>
            <a:pPr marL="365125" indent="-254000" algn="l">
              <a:buFont typeface="Georgia" pitchFamily="18" charset="0"/>
              <a:buChar char="•"/>
            </a:pPr>
            <a:r>
              <a:rPr lang="en-US" altLang="zh-CN" dirty="0" smtClean="0"/>
              <a:t>Processing</a:t>
            </a:r>
          </a:p>
          <a:p>
            <a:pPr marL="365125" indent="-254000" algn="l">
              <a:buFont typeface="Georgia" pitchFamily="18" charset="0"/>
              <a:buChar char="•"/>
            </a:pPr>
            <a:endParaRPr lang="en-US" altLang="zh-CN" dirty="0" smtClean="0"/>
          </a:p>
          <a:p>
            <a:pPr marL="365125" indent="-254000" algn="l">
              <a:buFont typeface="Georgia" pitchFamily="18" charset="0"/>
              <a:buChar char="•"/>
            </a:pPr>
            <a:r>
              <a:rPr lang="zh-CN" altLang="en-US" dirty="0" smtClean="0"/>
              <a:t>现场大作业</a:t>
            </a:r>
            <a:endParaRPr lang="en-US" altLang="zh-CN" dirty="0" smtClean="0"/>
          </a:p>
          <a:p>
            <a:pPr marL="365125" indent="-254000" algn="l">
              <a:buFont typeface="Georgia" pitchFamily="18" charset="0"/>
              <a:buChar char="•"/>
            </a:pPr>
            <a:endParaRPr lang="en-US" altLang="zh-CN" dirty="0" smtClean="0"/>
          </a:p>
          <a:p>
            <a:pPr marL="365125" indent="-254000" algn="l">
              <a:buFont typeface="Georgia" pitchFamily="18" charset="0"/>
              <a:buChar char="•"/>
            </a:pPr>
            <a:r>
              <a:rPr lang="zh-CN" altLang="en-US" dirty="0"/>
              <a:t>绘图的思考</a:t>
            </a:r>
            <a:endParaRPr lang="en-US" altLang="zh-CN" dirty="0"/>
          </a:p>
          <a:p>
            <a:pPr marL="365125" indent="-254000" algn="l">
              <a:buFont typeface="Georgia" pitchFamily="18" charset="0"/>
              <a:buChar char="•"/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继承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类和类间有相关性，比如说鸟是动物，鸟就会具有动物的共性，生下来就具有了。</a:t>
            </a:r>
            <a:endParaRPr lang="en-US" altLang="zh-CN" dirty="0" smtClean="0"/>
          </a:p>
          <a:p>
            <a:r>
              <a:rPr lang="zh-CN" altLang="en-US" dirty="0" smtClean="0"/>
              <a:t>代码的复用。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AC2D-10B5-4C50-B502-F01540D38CE6}" type="datetime1">
              <a:rPr lang="zh-CN" altLang="en-US" smtClean="0"/>
              <a:pPr/>
              <a:t>2013-6-6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691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AC2D-10B5-4C50-B502-F01540D38CE6}" type="datetime1">
              <a:rPr lang="zh-CN" altLang="en-US" smtClean="0"/>
              <a:pPr/>
              <a:t>2013-6-6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692696"/>
            <a:ext cx="6200775" cy="581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839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AC2D-10B5-4C50-B502-F01540D38CE6}" type="datetime1">
              <a:rPr lang="zh-CN" altLang="en-US" smtClean="0"/>
              <a:pPr/>
              <a:t>2013-6-6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1" y="1190852"/>
            <a:ext cx="7102739" cy="5262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124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AC2D-10B5-4C50-B502-F01540D38CE6}" type="datetime1">
              <a:rPr lang="zh-CN" altLang="en-US" smtClean="0"/>
              <a:pPr/>
              <a:t>2013-6-6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052736"/>
            <a:ext cx="6182770" cy="5544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040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大作业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用面向对象思想来重构我们的图形吧！</a:t>
            </a:r>
            <a:endParaRPr lang="en-US" altLang="zh-CN" dirty="0" smtClean="0"/>
          </a:p>
          <a:p>
            <a:r>
              <a:rPr lang="zh-CN" altLang="en-US" smtClean="0"/>
              <a:t>下次检查各位完成情况，看谁做的效果好。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AC2D-10B5-4C50-B502-F01540D38CE6}" type="datetime1">
              <a:rPr lang="zh-CN" altLang="en-US" smtClean="0"/>
              <a:pPr/>
              <a:t>2013-6-6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07332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 noChangeArrowheads="1"/>
          </p:cNvSpPr>
          <p:nvPr>
            <p:ph type="title" idx="4294967295"/>
          </p:nvPr>
        </p:nvSpPr>
        <p:spPr>
          <a:ln/>
        </p:spPr>
        <p:txBody>
          <a:bodyPr/>
          <a:lstStyle/>
          <a:p>
            <a:pPr algn="ctr"/>
            <a:r>
              <a:rPr lang="zh-CN" altLang="en-US"/>
              <a:t>THE END</a:t>
            </a:r>
          </a:p>
        </p:txBody>
      </p:sp>
      <p:sp>
        <p:nvSpPr>
          <p:cNvPr id="20483" name="内容占位符 2"/>
          <p:cNvSpPr>
            <a:spLocks noGrp="1" noChangeArrowheads="1"/>
          </p:cNvSpPr>
          <p:nvPr>
            <p:ph idx="1"/>
          </p:nvPr>
        </p:nvSpPr>
        <p:spPr>
          <a:xfrm>
            <a:off x="457200" y="2249488"/>
            <a:ext cx="8229600" cy="4324350"/>
          </a:xfrm>
          <a:ln/>
        </p:spPr>
        <p:txBody>
          <a:bodyPr/>
          <a:lstStyle/>
          <a:p>
            <a:pPr marL="365125" indent="-254000" algn="l">
              <a:buFont typeface="Georgia" pitchFamily="18" charset="0"/>
              <a:buChar char="•"/>
            </a:pPr>
            <a:r>
              <a:rPr lang="zh-CN" altLang="en-US" dirty="0" smtClean="0"/>
              <a:t>等大家自己事情忙的差不多了，就要勤快些了，假期里面好好把机器人弄一下。</a:t>
            </a:r>
            <a:endParaRPr lang="zh-CN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MATLAB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573016"/>
            <a:ext cx="8229600" cy="3000822"/>
          </a:xfrm>
        </p:spPr>
        <p:txBody>
          <a:bodyPr/>
          <a:lstStyle/>
          <a:p>
            <a:r>
              <a:rPr lang="en-US" altLang="zh-CN" dirty="0" smtClean="0"/>
              <a:t>HOW?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AC2D-10B5-4C50-B502-F01540D38CE6}" type="datetime1">
              <a:rPr lang="zh-CN" altLang="en-US" smtClean="0"/>
              <a:pPr/>
              <a:t>2013-6-6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560" y="2276872"/>
            <a:ext cx="8361828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9298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运行看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AC2D-10B5-4C50-B502-F01540D38CE6}" type="datetime1">
              <a:rPr lang="zh-CN" altLang="en-US" smtClean="0"/>
              <a:pPr/>
              <a:t>2013-6-6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475" y="1052736"/>
            <a:ext cx="6936523" cy="525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1565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AC2D-10B5-4C50-B502-F01540D38CE6}" type="datetime1">
              <a:rPr lang="zh-CN" altLang="en-US" smtClean="0"/>
              <a:pPr/>
              <a:t>2013-6-6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836712"/>
            <a:ext cx="6343600" cy="5649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8815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Matlab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仅仅是一个工具，可以看成简化版的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语言，本质上没有什么区别，就是简单些。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编程水平的高低有两个层面，会很艰深的算法固然是好事，但是通常情况下水平高低是看你所掌握的库函数的多少。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接下来就看自己的了，以后不会再讲</a:t>
            </a:r>
            <a:r>
              <a:rPr lang="en-US" altLang="zh-CN" dirty="0" err="1" smtClean="0"/>
              <a:t>matlab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AC2D-10B5-4C50-B502-F01540D38CE6}" type="datetime1">
              <a:rPr lang="zh-CN" altLang="en-US" smtClean="0"/>
              <a:pPr/>
              <a:t>2013-6-6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6323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Processing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249488"/>
            <a:ext cx="3682752" cy="4324350"/>
          </a:xfrm>
        </p:spPr>
        <p:txBody>
          <a:bodyPr/>
          <a:lstStyle/>
          <a:p>
            <a:r>
              <a:rPr lang="zh-CN" altLang="en-US" dirty="0" smtClean="0"/>
              <a:t>背景：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MIT </a:t>
            </a:r>
            <a:r>
              <a:rPr lang="zh-CN" altLang="en-US" dirty="0" smtClean="0"/>
              <a:t>多媒体实验室近几年作品，</a:t>
            </a:r>
            <a:r>
              <a:rPr lang="zh-CN" altLang="en-US" dirty="0"/>
              <a:t>互动型</a:t>
            </a:r>
            <a:r>
              <a:rPr lang="zh-CN" altLang="en-US" dirty="0" smtClean="0"/>
              <a:t>编程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国际上关注度越来越高</a:t>
            </a:r>
            <a:endParaRPr lang="en-US" altLang="zh-CN" dirty="0" smtClean="0"/>
          </a:p>
          <a:p>
            <a:r>
              <a:rPr lang="zh-CN" altLang="en-US" dirty="0"/>
              <a:t>作用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艺术家用于编程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程序员学习艺术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AC2D-10B5-4C50-B502-F01540D38CE6}" type="datetime1">
              <a:rPr lang="zh-CN" altLang="en-US" smtClean="0"/>
              <a:pPr/>
              <a:t>2013-6-6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2204864"/>
            <a:ext cx="4602088" cy="4371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2946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Processing</a:t>
            </a:r>
            <a:r>
              <a:rPr lang="zh-CN" altLang="en-US" dirty="0" smtClean="0"/>
              <a:t>常用绘图函数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http://www.processing.org/reference</a:t>
            </a:r>
            <a:r>
              <a:rPr lang="en-US" altLang="zh-CN" dirty="0" smtClean="0">
                <a:hlinkClick r:id="rId2"/>
              </a:rPr>
              <a:t>/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AC2D-10B5-4C50-B502-F01540D38CE6}" type="datetime1">
              <a:rPr lang="zh-CN" altLang="en-US" smtClean="0"/>
              <a:pPr/>
              <a:t>2013-6-6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026" y="2924944"/>
            <a:ext cx="2460522" cy="2825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932944"/>
            <a:ext cx="2130286" cy="3016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972971"/>
            <a:ext cx="1944216" cy="3826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455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熟悉每个</a:t>
            </a:r>
            <a:r>
              <a:rPr lang="en-US" altLang="zh-CN" dirty="0" smtClean="0"/>
              <a:t>2d</a:t>
            </a:r>
            <a:r>
              <a:rPr lang="zh-CN" altLang="en-US" dirty="0" smtClean="0"/>
              <a:t>绘图指令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绘制右侧形状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AC2D-10B5-4C50-B502-F01540D38CE6}" type="datetime1">
              <a:rPr lang="zh-CN" altLang="en-US" smtClean="0"/>
              <a:pPr/>
              <a:t>2013-6-6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2276872"/>
            <a:ext cx="4464496" cy="4310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807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都市">
  <a:themeElements>
    <a:clrScheme name="">
      <a:dk1>
        <a:srgbClr val="000000"/>
      </a:dk1>
      <a:lt1>
        <a:srgbClr val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FFFFFF"/>
      </a:accent3>
      <a:accent4>
        <a:srgbClr val="000000"/>
      </a:accent4>
      <a:accent5>
        <a:srgbClr val="B3B3C4"/>
      </a:accent5>
      <a:accent6>
        <a:srgbClr val="3C7379"/>
      </a:accent6>
      <a:hlink>
        <a:srgbClr val="67AFBD"/>
      </a:hlink>
      <a:folHlink>
        <a:srgbClr val="C2A874"/>
      </a:folHlink>
    </a:clrScheme>
    <a:fontScheme name="都市">
      <a:majorFont>
        <a:latin typeface="Trebuchet MS"/>
        <a:ea typeface="方正姚体"/>
        <a:cs typeface=""/>
      </a:majorFont>
      <a:minorFont>
        <a:latin typeface="Georgi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552</TotalTime>
  <Pages>0</Pages>
  <Words>471</Words>
  <Characters>0</Characters>
  <Application>Microsoft Office PowerPoint</Application>
  <DocSecurity>0</DocSecurity>
  <PresentationFormat>全屏显示(4:3)</PresentationFormat>
  <Lines>0</Lines>
  <Paragraphs>109</Paragraphs>
  <Slides>25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6" baseType="lpstr">
      <vt:lpstr>都市</vt:lpstr>
      <vt:lpstr>Processing 绘图</vt:lpstr>
      <vt:lpstr>内容安排</vt:lpstr>
      <vt:lpstr>MATLAB</vt:lpstr>
      <vt:lpstr>PowerPoint 演示文稿</vt:lpstr>
      <vt:lpstr>PowerPoint 演示文稿</vt:lpstr>
      <vt:lpstr>Matlab</vt:lpstr>
      <vt:lpstr>Processing</vt:lpstr>
      <vt:lpstr>Processing常用绘图函数</vt:lpstr>
      <vt:lpstr>作业1</vt:lpstr>
      <vt:lpstr>作业2</vt:lpstr>
      <vt:lpstr>作业3</vt:lpstr>
      <vt:lpstr>Processing 代码</vt:lpstr>
      <vt:lpstr>Processing动起来</vt:lpstr>
      <vt:lpstr>PowerPoint 演示文稿</vt:lpstr>
      <vt:lpstr>作业4</vt:lpstr>
      <vt:lpstr>绘图的思考</vt:lpstr>
      <vt:lpstr>Java面向对象设计</vt:lpstr>
      <vt:lpstr>万物都是对象(object)</vt:lpstr>
      <vt:lpstr>类(class)和封装</vt:lpstr>
      <vt:lpstr>继承</vt:lpstr>
      <vt:lpstr>PowerPoint 演示文稿</vt:lpstr>
      <vt:lpstr>PowerPoint 演示文稿</vt:lpstr>
      <vt:lpstr>PowerPoint 演示文稿</vt:lpstr>
      <vt:lpstr>大作业</vt:lpstr>
      <vt:lpstr>THE END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循环—解决重复之道</dc:title>
  <dc:creator>T S</dc:creator>
  <cp:lastModifiedBy>liwei</cp:lastModifiedBy>
  <cp:revision>489</cp:revision>
  <dcterms:created xsi:type="dcterms:W3CDTF">2013-03-26T18:09:00Z</dcterms:created>
  <dcterms:modified xsi:type="dcterms:W3CDTF">2013-06-06T08:26:58Z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2052-8.1.0.3602</vt:lpwstr>
  </property>
</Properties>
</file>