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EBCBA-28D0-4D2D-BF64-E7DA9438D3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18D914-F044-4787-AC1F-9284AD095F6E}">
      <dgm:prSet/>
      <dgm:spPr/>
      <dgm:t>
        <a:bodyPr/>
        <a:lstStyle/>
        <a:p>
          <a:pPr>
            <a:lnSpc>
              <a:spcPct val="100000"/>
            </a:lnSpc>
          </a:pPr>
          <a:r>
            <a:rPr lang="en-US"/>
            <a:t>The goal of this project is to uncover factors influencing viewer behavior, such as optimal publishing times, content preferences, and engagement trends.</a:t>
          </a:r>
        </a:p>
      </dgm:t>
    </dgm:pt>
    <dgm:pt modelId="{71D7F7C6-ACFB-4D3B-86AB-9126601BBE83}" type="parTrans" cxnId="{DA2B224D-F8AC-46BD-BB78-66236B298C8C}">
      <dgm:prSet/>
      <dgm:spPr/>
      <dgm:t>
        <a:bodyPr/>
        <a:lstStyle/>
        <a:p>
          <a:endParaRPr lang="en-US"/>
        </a:p>
      </dgm:t>
    </dgm:pt>
    <dgm:pt modelId="{84A2A8FF-C2C8-4361-9DA6-465337266BA1}" type="sibTrans" cxnId="{DA2B224D-F8AC-46BD-BB78-66236B298C8C}">
      <dgm:prSet/>
      <dgm:spPr/>
      <dgm:t>
        <a:bodyPr/>
        <a:lstStyle/>
        <a:p>
          <a:endParaRPr lang="en-US"/>
        </a:p>
      </dgm:t>
    </dgm:pt>
    <dgm:pt modelId="{C8CC6667-EAD8-4960-ADD3-6D4825446A7B}">
      <dgm:prSet/>
      <dgm:spPr/>
      <dgm:t>
        <a:bodyPr/>
        <a:lstStyle/>
        <a:p>
          <a:pPr>
            <a:lnSpc>
              <a:spcPct val="100000"/>
            </a:lnSpc>
          </a:pPr>
          <a:r>
            <a:rPr lang="en-US"/>
            <a:t>By creating insightful visualizations and reports, the project aims to provide actionable insights that enable content creators and stakeholders to optimize their YouTube song content effectively.</a:t>
          </a:r>
        </a:p>
      </dgm:t>
    </dgm:pt>
    <dgm:pt modelId="{823E5FAA-DDAF-4B4F-A3F3-1E0BCE8B1D5F}" type="parTrans" cxnId="{961BB5E5-C9A0-470C-881C-698F67845C5F}">
      <dgm:prSet/>
      <dgm:spPr/>
      <dgm:t>
        <a:bodyPr/>
        <a:lstStyle/>
        <a:p>
          <a:endParaRPr lang="en-US"/>
        </a:p>
      </dgm:t>
    </dgm:pt>
    <dgm:pt modelId="{17AFA72E-ACDE-453A-99AA-62EE5380B18B}" type="sibTrans" cxnId="{961BB5E5-C9A0-470C-881C-698F67845C5F}">
      <dgm:prSet/>
      <dgm:spPr/>
      <dgm:t>
        <a:bodyPr/>
        <a:lstStyle/>
        <a:p>
          <a:endParaRPr lang="en-US"/>
        </a:p>
      </dgm:t>
    </dgm:pt>
    <dgm:pt modelId="{E9B55424-1A83-4F1C-B0B8-32E37EF69C3E}" type="pres">
      <dgm:prSet presAssocID="{F46EBCBA-28D0-4D2D-BF64-E7DA9438D335}" presName="root" presStyleCnt="0">
        <dgm:presLayoutVars>
          <dgm:dir/>
          <dgm:resizeHandles val="exact"/>
        </dgm:presLayoutVars>
      </dgm:prSet>
      <dgm:spPr/>
    </dgm:pt>
    <dgm:pt modelId="{89C90200-8F73-43DE-BDB3-A5C1DD28C181}" type="pres">
      <dgm:prSet presAssocID="{CF18D914-F044-4787-AC1F-9284AD095F6E}" presName="compNode" presStyleCnt="0"/>
      <dgm:spPr/>
    </dgm:pt>
    <dgm:pt modelId="{18C97E1B-E85B-4F56-8D24-B15C1395F502}" type="pres">
      <dgm:prSet presAssocID="{CF18D914-F044-4787-AC1F-9284AD095F6E}" presName="bgRect" presStyleLbl="bgShp" presStyleIdx="0" presStyleCnt="2"/>
      <dgm:spPr/>
    </dgm:pt>
    <dgm:pt modelId="{28D5E9E6-B2D3-45C7-B2B1-4EB05DA82FBA}" type="pres">
      <dgm:prSet presAssocID="{CF18D914-F044-4787-AC1F-9284AD095F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y"/>
        </a:ext>
      </dgm:extLst>
    </dgm:pt>
    <dgm:pt modelId="{80D01246-6930-4A4C-AC3C-E571204DDC96}" type="pres">
      <dgm:prSet presAssocID="{CF18D914-F044-4787-AC1F-9284AD095F6E}" presName="spaceRect" presStyleCnt="0"/>
      <dgm:spPr/>
    </dgm:pt>
    <dgm:pt modelId="{7CAF7E32-3800-4CAE-A4BC-919244BE58B0}" type="pres">
      <dgm:prSet presAssocID="{CF18D914-F044-4787-AC1F-9284AD095F6E}" presName="parTx" presStyleLbl="revTx" presStyleIdx="0" presStyleCnt="2">
        <dgm:presLayoutVars>
          <dgm:chMax val="0"/>
          <dgm:chPref val="0"/>
        </dgm:presLayoutVars>
      </dgm:prSet>
      <dgm:spPr/>
    </dgm:pt>
    <dgm:pt modelId="{9D385401-4495-42F9-AE72-ABEFC342DD40}" type="pres">
      <dgm:prSet presAssocID="{84A2A8FF-C2C8-4361-9DA6-465337266BA1}" presName="sibTrans" presStyleCnt="0"/>
      <dgm:spPr/>
    </dgm:pt>
    <dgm:pt modelId="{C3B8F994-9796-40E4-9862-D0DC00A62BFC}" type="pres">
      <dgm:prSet presAssocID="{C8CC6667-EAD8-4960-ADD3-6D4825446A7B}" presName="compNode" presStyleCnt="0"/>
      <dgm:spPr/>
    </dgm:pt>
    <dgm:pt modelId="{4B2B6092-ED17-4AAB-9814-14F8B57D038B}" type="pres">
      <dgm:prSet presAssocID="{C8CC6667-EAD8-4960-ADD3-6D4825446A7B}" presName="bgRect" presStyleLbl="bgShp" presStyleIdx="1" presStyleCnt="2"/>
      <dgm:spPr/>
    </dgm:pt>
    <dgm:pt modelId="{211047E1-CEB7-4CF1-B504-2BC0254BB6D9}" type="pres">
      <dgm:prSet presAssocID="{C8CC6667-EAD8-4960-ADD3-6D4825446A7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98EDD1BD-BC5A-49B5-9A7F-E8D426F135F3}" type="pres">
      <dgm:prSet presAssocID="{C8CC6667-EAD8-4960-ADD3-6D4825446A7B}" presName="spaceRect" presStyleCnt="0"/>
      <dgm:spPr/>
    </dgm:pt>
    <dgm:pt modelId="{79947232-1F94-4148-A27A-7E9BDFF42E5A}" type="pres">
      <dgm:prSet presAssocID="{C8CC6667-EAD8-4960-ADD3-6D4825446A7B}" presName="parTx" presStyleLbl="revTx" presStyleIdx="1" presStyleCnt="2">
        <dgm:presLayoutVars>
          <dgm:chMax val="0"/>
          <dgm:chPref val="0"/>
        </dgm:presLayoutVars>
      </dgm:prSet>
      <dgm:spPr/>
    </dgm:pt>
  </dgm:ptLst>
  <dgm:cxnLst>
    <dgm:cxn modelId="{38FAB33F-00D1-4910-9BBD-A8DB27B56725}" type="presOf" srcId="{CF18D914-F044-4787-AC1F-9284AD095F6E}" destId="{7CAF7E32-3800-4CAE-A4BC-919244BE58B0}" srcOrd="0" destOrd="0" presId="urn:microsoft.com/office/officeart/2018/2/layout/IconVerticalSolidList"/>
    <dgm:cxn modelId="{DA2B224D-F8AC-46BD-BB78-66236B298C8C}" srcId="{F46EBCBA-28D0-4D2D-BF64-E7DA9438D335}" destId="{CF18D914-F044-4787-AC1F-9284AD095F6E}" srcOrd="0" destOrd="0" parTransId="{71D7F7C6-ACFB-4D3B-86AB-9126601BBE83}" sibTransId="{84A2A8FF-C2C8-4361-9DA6-465337266BA1}"/>
    <dgm:cxn modelId="{CA1F9891-9FD2-40A2-B35D-B74EB46AD8CC}" type="presOf" srcId="{C8CC6667-EAD8-4960-ADD3-6D4825446A7B}" destId="{79947232-1F94-4148-A27A-7E9BDFF42E5A}" srcOrd="0" destOrd="0" presId="urn:microsoft.com/office/officeart/2018/2/layout/IconVerticalSolidList"/>
    <dgm:cxn modelId="{89C585A1-313C-407A-ACB0-91799287A664}" type="presOf" srcId="{F46EBCBA-28D0-4D2D-BF64-E7DA9438D335}" destId="{E9B55424-1A83-4F1C-B0B8-32E37EF69C3E}" srcOrd="0" destOrd="0" presId="urn:microsoft.com/office/officeart/2018/2/layout/IconVerticalSolidList"/>
    <dgm:cxn modelId="{961BB5E5-C9A0-470C-881C-698F67845C5F}" srcId="{F46EBCBA-28D0-4D2D-BF64-E7DA9438D335}" destId="{C8CC6667-EAD8-4960-ADD3-6D4825446A7B}" srcOrd="1" destOrd="0" parTransId="{823E5FAA-DDAF-4B4F-A3F3-1E0BCE8B1D5F}" sibTransId="{17AFA72E-ACDE-453A-99AA-62EE5380B18B}"/>
    <dgm:cxn modelId="{D4A2B2EB-70EC-4FC1-8250-A29E907DBF22}" type="presParOf" srcId="{E9B55424-1A83-4F1C-B0B8-32E37EF69C3E}" destId="{89C90200-8F73-43DE-BDB3-A5C1DD28C181}" srcOrd="0" destOrd="0" presId="urn:microsoft.com/office/officeart/2018/2/layout/IconVerticalSolidList"/>
    <dgm:cxn modelId="{CF05A7A7-2415-4F2E-AB7D-2E92FFE16ED2}" type="presParOf" srcId="{89C90200-8F73-43DE-BDB3-A5C1DD28C181}" destId="{18C97E1B-E85B-4F56-8D24-B15C1395F502}" srcOrd="0" destOrd="0" presId="urn:microsoft.com/office/officeart/2018/2/layout/IconVerticalSolidList"/>
    <dgm:cxn modelId="{E0FA5FAD-1AB1-4B1C-8289-26510F14D4A9}" type="presParOf" srcId="{89C90200-8F73-43DE-BDB3-A5C1DD28C181}" destId="{28D5E9E6-B2D3-45C7-B2B1-4EB05DA82FBA}" srcOrd="1" destOrd="0" presId="urn:microsoft.com/office/officeart/2018/2/layout/IconVerticalSolidList"/>
    <dgm:cxn modelId="{6D9086E5-4442-4891-A292-62124AB1443C}" type="presParOf" srcId="{89C90200-8F73-43DE-BDB3-A5C1DD28C181}" destId="{80D01246-6930-4A4C-AC3C-E571204DDC96}" srcOrd="2" destOrd="0" presId="urn:microsoft.com/office/officeart/2018/2/layout/IconVerticalSolidList"/>
    <dgm:cxn modelId="{A0A3F1EA-5E70-47F4-90F4-E2AA408503BB}" type="presParOf" srcId="{89C90200-8F73-43DE-BDB3-A5C1DD28C181}" destId="{7CAF7E32-3800-4CAE-A4BC-919244BE58B0}" srcOrd="3" destOrd="0" presId="urn:microsoft.com/office/officeart/2018/2/layout/IconVerticalSolidList"/>
    <dgm:cxn modelId="{1B6D1F27-C082-4264-A064-0C27CBA43306}" type="presParOf" srcId="{E9B55424-1A83-4F1C-B0B8-32E37EF69C3E}" destId="{9D385401-4495-42F9-AE72-ABEFC342DD40}" srcOrd="1" destOrd="0" presId="urn:microsoft.com/office/officeart/2018/2/layout/IconVerticalSolidList"/>
    <dgm:cxn modelId="{585C21DC-7BF9-4B60-A724-7313E3470375}" type="presParOf" srcId="{E9B55424-1A83-4F1C-B0B8-32E37EF69C3E}" destId="{C3B8F994-9796-40E4-9862-D0DC00A62BFC}" srcOrd="2" destOrd="0" presId="urn:microsoft.com/office/officeart/2018/2/layout/IconVerticalSolidList"/>
    <dgm:cxn modelId="{C552DD53-3CCE-46FB-8A63-C554F682B01C}" type="presParOf" srcId="{C3B8F994-9796-40E4-9862-D0DC00A62BFC}" destId="{4B2B6092-ED17-4AAB-9814-14F8B57D038B}" srcOrd="0" destOrd="0" presId="urn:microsoft.com/office/officeart/2018/2/layout/IconVerticalSolidList"/>
    <dgm:cxn modelId="{81573764-98B8-4619-8255-F2525476CA66}" type="presParOf" srcId="{C3B8F994-9796-40E4-9862-D0DC00A62BFC}" destId="{211047E1-CEB7-4CF1-B504-2BC0254BB6D9}" srcOrd="1" destOrd="0" presId="urn:microsoft.com/office/officeart/2018/2/layout/IconVerticalSolidList"/>
    <dgm:cxn modelId="{C7E754B3-0258-4FDE-B623-DCAE9A6AF177}" type="presParOf" srcId="{C3B8F994-9796-40E4-9862-D0DC00A62BFC}" destId="{98EDD1BD-BC5A-49B5-9A7F-E8D426F135F3}" srcOrd="2" destOrd="0" presId="urn:microsoft.com/office/officeart/2018/2/layout/IconVerticalSolidList"/>
    <dgm:cxn modelId="{8E82901E-1239-48CC-A643-EB048E0F6939}" type="presParOf" srcId="{C3B8F994-9796-40E4-9862-D0DC00A62BFC}" destId="{79947232-1F94-4148-A27A-7E9BDFF42E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97E1B-E85B-4F56-8D24-B15C1395F502}">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5E9E6-B2D3-45C7-B2B1-4EB05DA82FB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AF7E32-3800-4CAE-A4BC-919244BE58B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The goal of this project is to uncover factors influencing viewer behavior, such as optimal publishing times, content preferences, and engagement trends.</a:t>
          </a:r>
        </a:p>
      </dsp:txBody>
      <dsp:txXfrm>
        <a:off x="1507738" y="707092"/>
        <a:ext cx="9007861" cy="1305401"/>
      </dsp:txXfrm>
    </dsp:sp>
    <dsp:sp modelId="{4B2B6092-ED17-4AAB-9814-14F8B57D038B}">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1047E1-CEB7-4CF1-B504-2BC0254BB6D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47232-1F94-4148-A27A-7E9BDFF42E5A}">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By creating insightful visualizations and reports, the project aims to provide actionable insights that enable content creators and stakeholders to optimize their YouTube song content effectively.</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65F3-F5D5-05F0-0D66-90136B2C2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1B0ECD-379A-F3E4-F6BA-8C3C232E90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F8AB7-5121-DBB5-2E22-E0162AF8E35B}"/>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5" name="Footer Placeholder 4">
            <a:extLst>
              <a:ext uri="{FF2B5EF4-FFF2-40B4-BE49-F238E27FC236}">
                <a16:creationId xmlns:a16="http://schemas.microsoft.com/office/drawing/2014/main" id="{D8D1CB23-0E14-9A47-DD4C-0CBD400F3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AC2AB-CFB1-8236-7A45-265676091BB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9786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0F8A-9C9E-A36D-6077-31BC18F62B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B7879-0F79-9BA1-5FEE-6F0E6CC24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066BB-D213-9EAC-DBEE-037806E1797A}"/>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5" name="Footer Placeholder 4">
            <a:extLst>
              <a:ext uri="{FF2B5EF4-FFF2-40B4-BE49-F238E27FC236}">
                <a16:creationId xmlns:a16="http://schemas.microsoft.com/office/drawing/2014/main" id="{17034D28-ECD5-80A2-0863-B033D3565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F09FA-2B87-FC0C-D98D-8322676256C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6919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65E31-A7AD-FD7D-231F-8A7C5B519C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81A02B-8CBF-72BF-080E-264965AA5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11D9C-D0D0-FA6C-2CFA-6DB82F316AD3}"/>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5" name="Footer Placeholder 4">
            <a:extLst>
              <a:ext uri="{FF2B5EF4-FFF2-40B4-BE49-F238E27FC236}">
                <a16:creationId xmlns:a16="http://schemas.microsoft.com/office/drawing/2014/main" id="{387C0EF3-8588-3F45-ECFC-F6FDE25F2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25935-FC82-FDCB-CF72-54B93258DF6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75687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7A1E-7D42-79D5-1669-DFEB71A13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75724-625E-E87F-4679-3A06ED041A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9FC2A-E5FD-B4A9-7811-43CFF97A32DE}"/>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5" name="Footer Placeholder 4">
            <a:extLst>
              <a:ext uri="{FF2B5EF4-FFF2-40B4-BE49-F238E27FC236}">
                <a16:creationId xmlns:a16="http://schemas.microsoft.com/office/drawing/2014/main" id="{E0B0F0F3-D2BC-C0B2-EE83-7F87AB0F3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9363D-47A5-2898-C205-6922FAFBAE6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5142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5FE0-95C2-2B31-0A2B-324882AE8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8CE55C-7B62-99F2-D209-CFB8C3A304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7DF7C9-3A62-AC26-F9F8-EADE5013F6DE}"/>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5" name="Footer Placeholder 4">
            <a:extLst>
              <a:ext uri="{FF2B5EF4-FFF2-40B4-BE49-F238E27FC236}">
                <a16:creationId xmlns:a16="http://schemas.microsoft.com/office/drawing/2014/main" id="{B611EDEC-52D8-80BD-E129-1C302754C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4DB70-B003-61E4-0B91-1AE769D331ED}"/>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2487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045F-707C-0E03-6771-2D9C80A4A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8E3CE-4968-0037-44B4-F9F3EAC838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ABFFC7-8102-9D19-96D2-9DB53CD83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530D4F-33E0-64A8-6412-9AAE4A79C133}"/>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6" name="Footer Placeholder 5">
            <a:extLst>
              <a:ext uri="{FF2B5EF4-FFF2-40B4-BE49-F238E27FC236}">
                <a16:creationId xmlns:a16="http://schemas.microsoft.com/office/drawing/2014/main" id="{D14E951C-A5C8-7486-0EBA-42E48B01D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5EE290-A4AC-AA08-EECD-7A512130CBF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6105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E33F-7E09-C59C-2BCC-7265C2B31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4CCB3-AD80-79A8-6DCF-C7D5C16A5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B8D1B-1436-78E9-7D70-C240D0F2AF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C8A92D-EED9-1279-3A62-085870AF7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310E09-F216-5C95-4F68-460FFD7ED4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4014B8-262B-8257-D053-1EFB57684D7F}"/>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8" name="Footer Placeholder 7">
            <a:extLst>
              <a:ext uri="{FF2B5EF4-FFF2-40B4-BE49-F238E27FC236}">
                <a16:creationId xmlns:a16="http://schemas.microsoft.com/office/drawing/2014/main" id="{AD3A54CD-AE02-1606-5C71-BF3F68F8EE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87AFD-D620-FF75-8631-3986A34F932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3092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E7FF-22CA-0892-DDF8-5C6B2023B6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A8EA2D-3EF6-52D9-E36E-9F8045E1DC13}"/>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4" name="Footer Placeholder 3">
            <a:extLst>
              <a:ext uri="{FF2B5EF4-FFF2-40B4-BE49-F238E27FC236}">
                <a16:creationId xmlns:a16="http://schemas.microsoft.com/office/drawing/2014/main" id="{6CF22FDC-D3BC-5916-036F-9E1D84AFCD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C0206D-677E-8911-30C9-5B24A2600A2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6745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410B4-DB27-712B-FAA7-27F742B44501}"/>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3" name="Footer Placeholder 2">
            <a:extLst>
              <a:ext uri="{FF2B5EF4-FFF2-40B4-BE49-F238E27FC236}">
                <a16:creationId xmlns:a16="http://schemas.microsoft.com/office/drawing/2014/main" id="{7F62E680-A18E-3F13-9A05-A32CF5281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4008E0-0A80-B4AB-F5A9-2F132EDB6F7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6994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95F3-51D4-37F4-3840-01C4CB4BA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10BBC-8254-27FD-1874-D720AA795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678EA4-4A30-AB77-211D-C5D3C1E84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DF5F1-5896-608A-A393-95E829DD3BFA}"/>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6" name="Footer Placeholder 5">
            <a:extLst>
              <a:ext uri="{FF2B5EF4-FFF2-40B4-BE49-F238E27FC236}">
                <a16:creationId xmlns:a16="http://schemas.microsoft.com/office/drawing/2014/main" id="{E6FF9440-C94A-9312-1B8F-0F7DCFB00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02606-CBDC-9770-D40D-8714C6A4B9F8}"/>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1573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528D-1082-BB13-D158-13C68B686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6B9B80-FDB8-7085-511C-528D16449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D6E35-885C-F004-FF5D-2BFD7DD95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92CAD-4F08-DB84-624A-4A13A602607D}"/>
              </a:ext>
            </a:extLst>
          </p:cNvPr>
          <p:cNvSpPr>
            <a:spLocks noGrp="1"/>
          </p:cNvSpPr>
          <p:nvPr>
            <p:ph type="dt" sz="half" idx="10"/>
          </p:nvPr>
        </p:nvSpPr>
        <p:spPr/>
        <p:txBody>
          <a:bodyPr/>
          <a:lstStyle/>
          <a:p>
            <a:fld id="{8C1E1FAD-7351-4908-963A-08EA8E4AB7A0}" type="datetimeFigureOut">
              <a:rPr lang="en-US" smtClean="0"/>
              <a:t>7/6/2024</a:t>
            </a:fld>
            <a:endParaRPr lang="en-US"/>
          </a:p>
        </p:txBody>
      </p:sp>
      <p:sp>
        <p:nvSpPr>
          <p:cNvPr id="6" name="Footer Placeholder 5">
            <a:extLst>
              <a:ext uri="{FF2B5EF4-FFF2-40B4-BE49-F238E27FC236}">
                <a16:creationId xmlns:a16="http://schemas.microsoft.com/office/drawing/2014/main" id="{D2BC92BC-4CCA-B676-07E2-43149F644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C30FA-AE60-5A8D-AE0C-72F6261AA640}"/>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3837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0CFAD-8A8D-4AD2-8120-81003683F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0FE316-4B87-0F10-EFBC-E2E3855B9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F8796-F6AD-5F2C-0E12-7B0E4EFFD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1E1FAD-7351-4908-963A-08EA8E4AB7A0}" type="datetimeFigureOut">
              <a:rPr lang="en-US" smtClean="0"/>
              <a:pPr/>
              <a:t>7/6/2024</a:t>
            </a:fld>
            <a:endParaRPr lang="en-US" dirty="0"/>
          </a:p>
        </p:txBody>
      </p:sp>
      <p:sp>
        <p:nvSpPr>
          <p:cNvPr id="5" name="Footer Placeholder 4">
            <a:extLst>
              <a:ext uri="{FF2B5EF4-FFF2-40B4-BE49-F238E27FC236}">
                <a16:creationId xmlns:a16="http://schemas.microsoft.com/office/drawing/2014/main" id="{E4A81CA5-1F0B-4A83-231B-4747D2336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E19046D0-4EBC-19C6-0605-2D0397D26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202285446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descr="Audio sound board">
            <a:extLst>
              <a:ext uri="{FF2B5EF4-FFF2-40B4-BE49-F238E27FC236}">
                <a16:creationId xmlns:a16="http://schemas.microsoft.com/office/drawing/2014/main" id="{718F8135-2B2F-87C6-2EE3-9DC54CD66B03}"/>
              </a:ext>
            </a:extLst>
          </p:cNvPr>
          <p:cNvPicPr>
            <a:picLocks noChangeAspect="1"/>
          </p:cNvPicPr>
          <p:nvPr/>
        </p:nvPicPr>
        <p:blipFill rotWithShape="1">
          <a:blip r:embed="rId2">
            <a:alphaModFix/>
          </a:blip>
          <a:srcRect t="15730"/>
          <a:stretch/>
        </p:blipFill>
        <p:spPr>
          <a:xfrm>
            <a:off x="0" y="0"/>
            <a:ext cx="12191980" cy="6858000"/>
          </a:xfrm>
          <a:custGeom>
            <a:avLst/>
            <a:gdLst/>
            <a:ahLst/>
            <a:cxnLst/>
            <a:rect l="l" t="t" r="r" b="b"/>
            <a:pathLst>
              <a:path w="12192000" h="6858000">
                <a:moveTo>
                  <a:pt x="9407223" y="0"/>
                </a:moveTo>
                <a:lnTo>
                  <a:pt x="12192000" y="0"/>
                </a:lnTo>
                <a:lnTo>
                  <a:pt x="12192000" y="6858000"/>
                </a:lnTo>
                <a:lnTo>
                  <a:pt x="0" y="6858000"/>
                </a:lnTo>
                <a:lnTo>
                  <a:pt x="0" y="1644657"/>
                </a:lnTo>
                <a:cubicBezTo>
                  <a:pt x="355" y="1644565"/>
                  <a:pt x="86159" y="1700355"/>
                  <a:pt x="86513" y="1700264"/>
                </a:cubicBezTo>
                <a:cubicBezTo>
                  <a:pt x="161082" y="1670699"/>
                  <a:pt x="142250" y="1761584"/>
                  <a:pt x="363188" y="1718549"/>
                </a:cubicBezTo>
                <a:cubicBezTo>
                  <a:pt x="421311" y="1688016"/>
                  <a:pt x="409500" y="1752160"/>
                  <a:pt x="619737" y="1714179"/>
                </a:cubicBezTo>
                <a:cubicBezTo>
                  <a:pt x="666768" y="1708155"/>
                  <a:pt x="877611" y="1701225"/>
                  <a:pt x="952828" y="1679261"/>
                </a:cubicBezTo>
                <a:cubicBezTo>
                  <a:pt x="1012645" y="1676132"/>
                  <a:pt x="955273" y="1708575"/>
                  <a:pt x="1045737" y="1687476"/>
                </a:cubicBezTo>
                <a:lnTo>
                  <a:pt x="1159604" y="1699834"/>
                </a:lnTo>
                <a:cubicBezTo>
                  <a:pt x="1250039" y="1706770"/>
                  <a:pt x="1336366" y="1693157"/>
                  <a:pt x="1426802" y="1675434"/>
                </a:cubicBezTo>
                <a:lnTo>
                  <a:pt x="1672601" y="1626494"/>
                </a:lnTo>
                <a:lnTo>
                  <a:pt x="1726515" y="1620470"/>
                </a:lnTo>
                <a:cubicBezTo>
                  <a:pt x="1752352" y="1610133"/>
                  <a:pt x="1752400" y="1635211"/>
                  <a:pt x="1817196" y="1618888"/>
                </a:cubicBezTo>
                <a:cubicBezTo>
                  <a:pt x="1866119" y="1579261"/>
                  <a:pt x="1945241" y="1611232"/>
                  <a:pt x="2128677" y="1571603"/>
                </a:cubicBezTo>
                <a:cubicBezTo>
                  <a:pt x="2165963" y="1544881"/>
                  <a:pt x="2230898" y="1577365"/>
                  <a:pt x="2282480" y="1556706"/>
                </a:cubicBezTo>
                <a:lnTo>
                  <a:pt x="2657441" y="1522638"/>
                </a:lnTo>
                <a:cubicBezTo>
                  <a:pt x="2682799" y="1521040"/>
                  <a:pt x="2703275" y="1516516"/>
                  <a:pt x="2742061" y="1515036"/>
                </a:cubicBezTo>
                <a:cubicBezTo>
                  <a:pt x="2778834" y="1489821"/>
                  <a:pt x="2834023" y="1508470"/>
                  <a:pt x="2879519" y="1475354"/>
                </a:cubicBezTo>
                <a:cubicBezTo>
                  <a:pt x="2896464" y="1466144"/>
                  <a:pt x="2950249" y="1455825"/>
                  <a:pt x="2961221" y="1464946"/>
                </a:cubicBezTo>
                <a:cubicBezTo>
                  <a:pt x="2972601" y="1465075"/>
                  <a:pt x="2985381" y="1458422"/>
                  <a:pt x="2991417" y="1469363"/>
                </a:cubicBezTo>
                <a:cubicBezTo>
                  <a:pt x="3001009" y="1482050"/>
                  <a:pt x="3038505" y="1451716"/>
                  <a:pt x="3034154" y="1469902"/>
                </a:cubicBezTo>
                <a:cubicBezTo>
                  <a:pt x="3101520" y="1459869"/>
                  <a:pt x="3285629" y="1443218"/>
                  <a:pt x="3395606" y="1409166"/>
                </a:cubicBezTo>
                <a:lnTo>
                  <a:pt x="3488693" y="1378575"/>
                </a:lnTo>
                <a:cubicBezTo>
                  <a:pt x="3558057" y="1352566"/>
                  <a:pt x="3627420" y="1364218"/>
                  <a:pt x="3696783" y="1357041"/>
                </a:cubicBezTo>
                <a:cubicBezTo>
                  <a:pt x="3730859" y="1359524"/>
                  <a:pt x="3716933" y="1376811"/>
                  <a:pt x="3755304" y="1384129"/>
                </a:cubicBezTo>
                <a:cubicBezTo>
                  <a:pt x="3801815" y="1390879"/>
                  <a:pt x="3934239" y="1393438"/>
                  <a:pt x="3975854" y="1397538"/>
                </a:cubicBezTo>
                <a:cubicBezTo>
                  <a:pt x="3987038" y="1400241"/>
                  <a:pt x="4000495" y="1396575"/>
                  <a:pt x="4004993" y="1408727"/>
                </a:cubicBezTo>
                <a:cubicBezTo>
                  <a:pt x="4012756" y="1423402"/>
                  <a:pt x="4053666" y="1401988"/>
                  <a:pt x="4046985" y="1418926"/>
                </a:cubicBezTo>
                <a:cubicBezTo>
                  <a:pt x="4076004" y="1404281"/>
                  <a:pt x="4096460" y="1435124"/>
                  <a:pt x="4119600" y="1443180"/>
                </a:cubicBezTo>
                <a:lnTo>
                  <a:pt x="4243935" y="1457770"/>
                </a:lnTo>
                <a:cubicBezTo>
                  <a:pt x="4255440" y="1456954"/>
                  <a:pt x="4270838" y="1452628"/>
                  <a:pt x="4284141" y="1453044"/>
                </a:cubicBezTo>
                <a:cubicBezTo>
                  <a:pt x="4383379" y="1416239"/>
                  <a:pt x="4565782" y="1413189"/>
                  <a:pt x="4634032" y="1406427"/>
                </a:cubicBezTo>
                <a:lnTo>
                  <a:pt x="4709534" y="1410966"/>
                </a:lnTo>
                <a:lnTo>
                  <a:pt x="4853333" y="1386556"/>
                </a:lnTo>
                <a:cubicBezTo>
                  <a:pt x="4927053" y="1357674"/>
                  <a:pt x="4955577" y="1387664"/>
                  <a:pt x="5017526" y="1342769"/>
                </a:cubicBezTo>
                <a:cubicBezTo>
                  <a:pt x="5137559" y="1314404"/>
                  <a:pt x="5201983" y="1276623"/>
                  <a:pt x="5377628" y="1257674"/>
                </a:cubicBezTo>
                <a:cubicBezTo>
                  <a:pt x="5434069" y="1251585"/>
                  <a:pt x="5489066" y="1230096"/>
                  <a:pt x="5544786" y="1216307"/>
                </a:cubicBezTo>
                <a:lnTo>
                  <a:pt x="5683952" y="1172101"/>
                </a:lnTo>
                <a:cubicBezTo>
                  <a:pt x="5734912" y="1165017"/>
                  <a:pt x="5821231" y="1173859"/>
                  <a:pt x="5850543" y="1173804"/>
                </a:cubicBezTo>
                <a:lnTo>
                  <a:pt x="5859829" y="1171771"/>
                </a:lnTo>
                <a:lnTo>
                  <a:pt x="5903982" y="1166939"/>
                </a:lnTo>
                <a:cubicBezTo>
                  <a:pt x="5930620" y="1165457"/>
                  <a:pt x="5993266" y="1165013"/>
                  <a:pt x="6019658" y="1162880"/>
                </a:cubicBezTo>
                <a:cubicBezTo>
                  <a:pt x="6031241" y="1147936"/>
                  <a:pt x="6045939" y="1148648"/>
                  <a:pt x="6062332" y="1154140"/>
                </a:cubicBezTo>
                <a:cubicBezTo>
                  <a:pt x="6097952" y="1139761"/>
                  <a:pt x="6137513" y="1143378"/>
                  <a:pt x="6181213" y="1135884"/>
                </a:cubicBezTo>
                <a:cubicBezTo>
                  <a:pt x="6221103" y="1110366"/>
                  <a:pt x="6255382" y="1106463"/>
                  <a:pt x="6302036" y="1098344"/>
                </a:cubicBezTo>
                <a:cubicBezTo>
                  <a:pt x="6385687" y="1076615"/>
                  <a:pt x="6471562" y="1021176"/>
                  <a:pt x="6683117" y="1005514"/>
                </a:cubicBezTo>
                <a:cubicBezTo>
                  <a:pt x="6781911" y="979035"/>
                  <a:pt x="6790825" y="963546"/>
                  <a:pt x="6852738" y="943169"/>
                </a:cubicBezTo>
                <a:cubicBezTo>
                  <a:pt x="6837702" y="919509"/>
                  <a:pt x="6931877" y="892025"/>
                  <a:pt x="6974438" y="871545"/>
                </a:cubicBezTo>
                <a:cubicBezTo>
                  <a:pt x="6992703" y="888092"/>
                  <a:pt x="7064070" y="773210"/>
                  <a:pt x="7096121" y="780007"/>
                </a:cubicBezTo>
                <a:cubicBezTo>
                  <a:pt x="7105663" y="767748"/>
                  <a:pt x="7261698" y="756569"/>
                  <a:pt x="7324189" y="714263"/>
                </a:cubicBezTo>
                <a:cubicBezTo>
                  <a:pt x="7384393" y="694556"/>
                  <a:pt x="7402128" y="682136"/>
                  <a:pt x="7457351" y="661765"/>
                </a:cubicBezTo>
                <a:cubicBezTo>
                  <a:pt x="7496603" y="663858"/>
                  <a:pt x="7642629" y="575213"/>
                  <a:pt x="7685479" y="592038"/>
                </a:cubicBezTo>
                <a:cubicBezTo>
                  <a:pt x="7686931" y="569644"/>
                  <a:pt x="7874521" y="535649"/>
                  <a:pt x="7882339" y="508221"/>
                </a:cubicBezTo>
                <a:cubicBezTo>
                  <a:pt x="7943736" y="485588"/>
                  <a:pt x="7970601" y="491292"/>
                  <a:pt x="8053860" y="456239"/>
                </a:cubicBezTo>
                <a:cubicBezTo>
                  <a:pt x="8137119" y="421186"/>
                  <a:pt x="8331457" y="295844"/>
                  <a:pt x="8381890" y="297908"/>
                </a:cubicBezTo>
                <a:cubicBezTo>
                  <a:pt x="8456828" y="294978"/>
                  <a:pt x="8479249" y="251935"/>
                  <a:pt x="8536731" y="232375"/>
                </a:cubicBezTo>
                <a:cubicBezTo>
                  <a:pt x="8594212" y="212814"/>
                  <a:pt x="8565043" y="193112"/>
                  <a:pt x="8726778" y="180544"/>
                </a:cubicBezTo>
                <a:cubicBezTo>
                  <a:pt x="8768997" y="176132"/>
                  <a:pt x="8888892" y="178791"/>
                  <a:pt x="8939725" y="169551"/>
                </a:cubicBezTo>
                <a:lnTo>
                  <a:pt x="9031769" y="125098"/>
                </a:lnTo>
                <a:cubicBezTo>
                  <a:pt x="9091779" y="103744"/>
                  <a:pt x="9056470" y="144229"/>
                  <a:pt x="9215031" y="81573"/>
                </a:cubicBezTo>
                <a:cubicBezTo>
                  <a:pt x="9230259" y="79960"/>
                  <a:pt x="9332570" y="34397"/>
                  <a:pt x="9351147" y="26829"/>
                </a:cubicBezTo>
                <a:close/>
              </a:path>
            </a:pathLst>
          </a:custGeom>
        </p:spPr>
      </p:pic>
      <p:sp>
        <p:nvSpPr>
          <p:cNvPr id="4" name="Title 3">
            <a:extLst>
              <a:ext uri="{FF2B5EF4-FFF2-40B4-BE49-F238E27FC236}">
                <a16:creationId xmlns:a16="http://schemas.microsoft.com/office/drawing/2014/main" id="{AE8B4262-58E8-CE78-AC85-303F1DB53627}"/>
              </a:ext>
            </a:extLst>
          </p:cNvPr>
          <p:cNvSpPr>
            <a:spLocks noGrp="1"/>
          </p:cNvSpPr>
          <p:nvPr>
            <p:ph type="title"/>
          </p:nvPr>
        </p:nvSpPr>
        <p:spPr>
          <a:xfrm>
            <a:off x="685800" y="469527"/>
            <a:ext cx="10000343" cy="873071"/>
          </a:xfrm>
        </p:spPr>
        <p:txBody>
          <a:bodyPr vert="horz" lIns="91440" tIns="45720" rIns="91440" bIns="45720" rtlCol="0" anchor="b">
            <a:normAutofit/>
          </a:bodyPr>
          <a:lstStyle/>
          <a:p>
            <a:r>
              <a:rPr lang="en-US" dirty="0">
                <a:solidFill>
                  <a:schemeClr val="tx1"/>
                </a:solidFill>
              </a:rPr>
              <a:t>YouTube Song Analysis</a:t>
            </a:r>
          </a:p>
        </p:txBody>
      </p:sp>
      <p:pic>
        <p:nvPicPr>
          <p:cNvPr id="10" name="Graphic 9">
            <a:extLst>
              <a:ext uri="{FF2B5EF4-FFF2-40B4-BE49-F238E27FC236}">
                <a16:creationId xmlns:a16="http://schemas.microsoft.com/office/drawing/2014/main" id="{55745898-2D84-05A0-8CA4-168DF592A5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9102" y="-646889"/>
            <a:ext cx="5143500" cy="3429000"/>
          </a:xfrm>
          <a:prstGeom prst="rect">
            <a:avLst/>
          </a:prstGeom>
        </p:spPr>
      </p:pic>
      <p:sp>
        <p:nvSpPr>
          <p:cNvPr id="2" name="TextBox 1">
            <a:extLst>
              <a:ext uri="{FF2B5EF4-FFF2-40B4-BE49-F238E27FC236}">
                <a16:creationId xmlns:a16="http://schemas.microsoft.com/office/drawing/2014/main" id="{00C35B38-D9D5-06F8-6022-B7BD57CFEF55}"/>
              </a:ext>
            </a:extLst>
          </p:cNvPr>
          <p:cNvSpPr txBox="1"/>
          <p:nvPr/>
        </p:nvSpPr>
        <p:spPr>
          <a:xfrm>
            <a:off x="7908587" y="4474723"/>
            <a:ext cx="2280111" cy="707886"/>
          </a:xfrm>
          <a:prstGeom prst="rect">
            <a:avLst/>
          </a:prstGeom>
          <a:noFill/>
        </p:spPr>
        <p:txBody>
          <a:bodyPr wrap="none" rtlCol="0">
            <a:spAutoFit/>
          </a:bodyPr>
          <a:lstStyle/>
          <a:p>
            <a:r>
              <a:rPr lang="en-US" sz="2000" b="1" dirty="0">
                <a:solidFill>
                  <a:schemeClr val="bg1"/>
                </a:solidFill>
              </a:rPr>
              <a:t>Prepared by</a:t>
            </a:r>
          </a:p>
          <a:p>
            <a:r>
              <a:rPr lang="en-US" sz="2000" b="1" dirty="0">
                <a:solidFill>
                  <a:schemeClr val="bg1"/>
                </a:solidFill>
              </a:rPr>
              <a:t>Aiswarya Lakshmi</a:t>
            </a:r>
          </a:p>
        </p:txBody>
      </p:sp>
    </p:spTree>
    <p:extLst>
      <p:ext uri="{BB962C8B-B14F-4D97-AF65-F5344CB8AC3E}">
        <p14:creationId xmlns:p14="http://schemas.microsoft.com/office/powerpoint/2010/main" val="56379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213AD-8C0C-08E4-E21B-4F4C48653B90}"/>
              </a:ext>
            </a:extLst>
          </p:cNvPr>
          <p:cNvSpPr>
            <a:spLocks noGrp="1"/>
          </p:cNvSpPr>
          <p:nvPr>
            <p:ph type="title"/>
          </p:nvPr>
        </p:nvSpPr>
        <p:spPr>
          <a:xfrm>
            <a:off x="630936" y="640823"/>
            <a:ext cx="2993136" cy="5583148"/>
          </a:xfrm>
        </p:spPr>
        <p:txBody>
          <a:bodyPr anchor="ctr">
            <a:normAutofit/>
          </a:bodyPr>
          <a:lstStyle/>
          <a:p>
            <a:r>
              <a:rPr lang="en-US" sz="5400" b="1"/>
              <a:t>4. Temporal Trends:</a:t>
            </a:r>
          </a:p>
        </p:txBody>
      </p:sp>
      <p:sp>
        <p:nvSpPr>
          <p:cNvPr id="17"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line graph&#10;&#10;Description automatically generated with medium confidence">
            <a:extLst>
              <a:ext uri="{FF2B5EF4-FFF2-40B4-BE49-F238E27FC236}">
                <a16:creationId xmlns:a16="http://schemas.microsoft.com/office/drawing/2014/main" id="{ECB93085-26E8-E7FD-67F9-69C297353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023" y="812399"/>
            <a:ext cx="7134849" cy="4109096"/>
          </a:xfrm>
          <a:prstGeom prst="rect">
            <a:avLst/>
          </a:prstGeom>
        </p:spPr>
      </p:pic>
      <p:sp>
        <p:nvSpPr>
          <p:cNvPr id="3" name="Content Placeholder 2">
            <a:extLst>
              <a:ext uri="{FF2B5EF4-FFF2-40B4-BE49-F238E27FC236}">
                <a16:creationId xmlns:a16="http://schemas.microsoft.com/office/drawing/2014/main" id="{EE4B5AF0-F3DD-B86F-2CF9-062A70ABA992}"/>
              </a:ext>
            </a:extLst>
          </p:cNvPr>
          <p:cNvSpPr>
            <a:spLocks noGrp="1"/>
          </p:cNvSpPr>
          <p:nvPr>
            <p:ph idx="1"/>
          </p:nvPr>
        </p:nvSpPr>
        <p:spPr>
          <a:xfrm>
            <a:off x="4654296" y="5175504"/>
            <a:ext cx="6894576" cy="1428487"/>
          </a:xfrm>
        </p:spPr>
        <p:txBody>
          <a:bodyPr anchor="t">
            <a:normAutofit/>
          </a:bodyPr>
          <a:lstStyle/>
          <a:p>
            <a:pPr>
              <a:buFontTx/>
              <a:buChar char="-"/>
            </a:pPr>
            <a:r>
              <a:rPr lang="en-US" sz="2200" dirty="0"/>
              <a:t>Explore how YouTube song video metrics vary over time.</a:t>
            </a:r>
          </a:p>
          <a:p>
            <a:pPr marL="0" indent="0">
              <a:buNone/>
            </a:pPr>
            <a:endParaRPr lang="en-US" sz="2200" dirty="0"/>
          </a:p>
        </p:txBody>
      </p:sp>
    </p:spTree>
    <p:extLst>
      <p:ext uri="{BB962C8B-B14F-4D97-AF65-F5344CB8AC3E}">
        <p14:creationId xmlns:p14="http://schemas.microsoft.com/office/powerpoint/2010/main" val="258361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0FD8D-477A-9C2D-EA08-C7BA26FD123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t>Identify peak publishing times and their impact on engagement.</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9DE080BE-47C6-91A1-EFE4-E65634722D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681" y="2188723"/>
            <a:ext cx="3073940" cy="4059677"/>
          </a:xfrm>
          <a:prstGeom prst="rect">
            <a:avLst/>
          </a:prstGeom>
        </p:spPr>
      </p:pic>
      <p:pic>
        <p:nvPicPr>
          <p:cNvPr id="7" name="Picture 6" descr="A graph showing a line&#10;&#10;Description automatically generated">
            <a:extLst>
              <a:ext uri="{FF2B5EF4-FFF2-40B4-BE49-F238E27FC236}">
                <a16:creationId xmlns:a16="http://schemas.microsoft.com/office/drawing/2014/main" id="{8399257C-3A2E-A844-3971-7B33D9197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745" y="2045084"/>
            <a:ext cx="6673174" cy="4203316"/>
          </a:xfrm>
          <a:prstGeom prst="rect">
            <a:avLst/>
          </a:prstGeom>
        </p:spPr>
      </p:pic>
    </p:spTree>
    <p:extLst>
      <p:ext uri="{BB962C8B-B14F-4D97-AF65-F5344CB8AC3E}">
        <p14:creationId xmlns:p14="http://schemas.microsoft.com/office/powerpoint/2010/main" val="190837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BA665-03BD-9D39-8E31-A2C53FA3ACAE}"/>
              </a:ext>
            </a:extLst>
          </p:cNvPr>
          <p:cNvSpPr>
            <a:spLocks noGrp="1"/>
          </p:cNvSpPr>
          <p:nvPr>
            <p:ph type="title"/>
          </p:nvPr>
        </p:nvSpPr>
        <p:spPr>
          <a:xfrm>
            <a:off x="630936" y="502920"/>
            <a:ext cx="3419856" cy="1463040"/>
          </a:xfrm>
        </p:spPr>
        <p:txBody>
          <a:bodyPr anchor="ctr">
            <a:normAutofit/>
          </a:bodyPr>
          <a:lstStyle/>
          <a:p>
            <a:r>
              <a:rPr lang="en-US" sz="3000" b="1"/>
              <a:t>5. User Engagement Insights</a:t>
            </a:r>
            <a:r>
              <a:rPr lang="en-US" sz="3000"/>
              <a:t>:</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839DAC-D5E9-E52D-5BF6-DE9B8A8FECCE}"/>
              </a:ext>
            </a:extLst>
          </p:cNvPr>
          <p:cNvSpPr>
            <a:spLocks noGrp="1"/>
          </p:cNvSpPr>
          <p:nvPr>
            <p:ph idx="1"/>
          </p:nvPr>
        </p:nvSpPr>
        <p:spPr>
          <a:xfrm>
            <a:off x="4654295" y="502920"/>
            <a:ext cx="6894576" cy="1463040"/>
          </a:xfrm>
        </p:spPr>
        <p:txBody>
          <a:bodyPr anchor="ctr">
            <a:normAutofit/>
          </a:bodyPr>
          <a:lstStyle/>
          <a:p>
            <a:r>
              <a:rPr lang="en-US" sz="2200"/>
              <a:t>Investigate relationships between likes, comments, and views.</a:t>
            </a:r>
          </a:p>
          <a:p>
            <a:pPr marL="0" indent="0">
              <a:buNone/>
            </a:pPr>
            <a:endParaRPr lang="en-US" sz="2200"/>
          </a:p>
        </p:txBody>
      </p:sp>
      <p:pic>
        <p:nvPicPr>
          <p:cNvPr id="5" name="Picture 4" descr="A graph of a graph&#10;&#10;Description automatically generated with medium confidence">
            <a:extLst>
              <a:ext uri="{FF2B5EF4-FFF2-40B4-BE49-F238E27FC236}">
                <a16:creationId xmlns:a16="http://schemas.microsoft.com/office/drawing/2014/main" id="{F9095FF2-56B6-2C76-02F2-A4806FE76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494" y="2081720"/>
            <a:ext cx="10566377" cy="4567256"/>
          </a:xfrm>
          <a:prstGeom prst="rect">
            <a:avLst/>
          </a:prstGeom>
        </p:spPr>
      </p:pic>
    </p:spTree>
    <p:extLst>
      <p:ext uri="{BB962C8B-B14F-4D97-AF65-F5344CB8AC3E}">
        <p14:creationId xmlns:p14="http://schemas.microsoft.com/office/powerpoint/2010/main" val="138126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80104-9D52-2BAF-27D3-DAB87CD597D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Factors influencing user engagement with YouTube song videos.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time&#10;&#10;Description automatically generated with medium confidence">
            <a:extLst>
              <a:ext uri="{FF2B5EF4-FFF2-40B4-BE49-F238E27FC236}">
                <a16:creationId xmlns:a16="http://schemas.microsoft.com/office/drawing/2014/main" id="{67B4FC0F-F2A7-B6BB-C7D5-077D52FD8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6784" y="640080"/>
            <a:ext cx="4620101" cy="5550408"/>
          </a:xfrm>
          <a:prstGeom prst="rect">
            <a:avLst/>
          </a:prstGeom>
        </p:spPr>
      </p:pic>
    </p:spTree>
    <p:extLst>
      <p:ext uri="{BB962C8B-B14F-4D97-AF65-F5344CB8AC3E}">
        <p14:creationId xmlns:p14="http://schemas.microsoft.com/office/powerpoint/2010/main" val="57844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0051FF-0B01-E02C-FD8D-3D08400C338E}"/>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Dashboard View</a:t>
            </a:r>
          </a:p>
        </p:txBody>
      </p:sp>
      <p:pic>
        <p:nvPicPr>
          <p:cNvPr id="5" name="Content Placeholder 4" descr="A screenshot of a computer&#10;&#10;Description automatically generated">
            <a:extLst>
              <a:ext uri="{FF2B5EF4-FFF2-40B4-BE49-F238E27FC236}">
                <a16:creationId xmlns:a16="http://schemas.microsoft.com/office/drawing/2014/main" id="{2D3B09C5-7A03-AE96-9418-FEDCD08567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135" y="1626245"/>
            <a:ext cx="10710153" cy="5211449"/>
          </a:xfrm>
          <a:prstGeom prst="rect">
            <a:avLst/>
          </a:prstGeom>
        </p:spPr>
      </p:pic>
    </p:spTree>
    <p:extLst>
      <p:ext uri="{BB962C8B-B14F-4D97-AF65-F5344CB8AC3E}">
        <p14:creationId xmlns:p14="http://schemas.microsoft.com/office/powerpoint/2010/main" val="170812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0A2D5C-A011-3F89-93A1-9C20645235B3}"/>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Dashboard view</a:t>
            </a:r>
          </a:p>
        </p:txBody>
      </p:sp>
      <p:pic>
        <p:nvPicPr>
          <p:cNvPr id="5" name="Content Placeholder 4" descr="A screenshot of a graph&#10;&#10;Description automatically generated">
            <a:extLst>
              <a:ext uri="{FF2B5EF4-FFF2-40B4-BE49-F238E27FC236}">
                <a16:creationId xmlns:a16="http://schemas.microsoft.com/office/drawing/2014/main" id="{4BA5662F-E3A5-C545-6919-CBA7BFC6F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472" y="1311817"/>
            <a:ext cx="11439728" cy="5388392"/>
          </a:xfrm>
          <a:prstGeom prst="rect">
            <a:avLst/>
          </a:prstGeom>
        </p:spPr>
      </p:pic>
    </p:spTree>
    <p:extLst>
      <p:ext uri="{BB962C8B-B14F-4D97-AF65-F5344CB8AC3E}">
        <p14:creationId xmlns:p14="http://schemas.microsoft.com/office/powerpoint/2010/main" val="48973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23D-7913-0F68-E276-026BA7BFD70F}"/>
              </a:ext>
            </a:extLst>
          </p:cNvPr>
          <p:cNvSpPr>
            <a:spLocks noGrp="1"/>
          </p:cNvSpPr>
          <p:nvPr>
            <p:ph type="title"/>
          </p:nvPr>
        </p:nvSpPr>
        <p:spPr>
          <a:xfrm>
            <a:off x="5868557" y="1138036"/>
            <a:ext cx="5444382" cy="1402470"/>
          </a:xfrm>
        </p:spPr>
        <p:txBody>
          <a:bodyPr anchor="t">
            <a:normAutofit/>
          </a:bodyPr>
          <a:lstStyle/>
          <a:p>
            <a:r>
              <a:rPr lang="en-US" sz="3200" b="1" dirty="0"/>
              <a:t>Key Insights and Recommendations</a:t>
            </a:r>
          </a:p>
        </p:txBody>
      </p:sp>
      <p:pic>
        <p:nvPicPr>
          <p:cNvPr id="5" name="Picture 4" descr="3D Hologram from iPad">
            <a:extLst>
              <a:ext uri="{FF2B5EF4-FFF2-40B4-BE49-F238E27FC236}">
                <a16:creationId xmlns:a16="http://schemas.microsoft.com/office/drawing/2014/main" id="{A0D51516-6B07-DC59-576E-87F3ED152781}"/>
              </a:ext>
            </a:extLst>
          </p:cNvPr>
          <p:cNvPicPr>
            <a:picLocks noChangeAspect="1"/>
          </p:cNvPicPr>
          <p:nvPr/>
        </p:nvPicPr>
        <p:blipFill rotWithShape="1">
          <a:blip r:embed="rId2"/>
          <a:srcRect l="16279" r="3358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AF523F-1F71-E74B-0C7B-9C83B2645FE9}"/>
              </a:ext>
            </a:extLst>
          </p:cNvPr>
          <p:cNvSpPr>
            <a:spLocks noGrp="1"/>
          </p:cNvSpPr>
          <p:nvPr>
            <p:ph idx="1"/>
          </p:nvPr>
        </p:nvSpPr>
        <p:spPr>
          <a:xfrm>
            <a:off x="5868557" y="2110902"/>
            <a:ext cx="5921366" cy="4591455"/>
          </a:xfrm>
        </p:spPr>
        <p:txBody>
          <a:bodyPr>
            <a:normAutofit fontScale="85000" lnSpcReduction="10000"/>
          </a:bodyPr>
          <a:lstStyle/>
          <a:p>
            <a:pPr>
              <a:lnSpc>
                <a:spcPct val="150000"/>
              </a:lnSpc>
            </a:pPr>
            <a:r>
              <a:rPr lang="en-US" sz="1600" b="1" u="sng" dirty="0"/>
              <a:t>Publishing Strategy:</a:t>
            </a:r>
          </a:p>
          <a:p>
            <a:pPr marL="0" indent="0">
              <a:lnSpc>
                <a:spcPct val="150000"/>
              </a:lnSpc>
              <a:buNone/>
            </a:pPr>
            <a:r>
              <a:rPr lang="en-US" sz="1600" b="1" dirty="0"/>
              <a:t>Optimal Timing</a:t>
            </a:r>
            <a:r>
              <a:rPr lang="en-US" sz="1600" dirty="0"/>
              <a:t>: Analyze data to identify peak times for publishing videos when your audience is most active. Consider scheduling uploads during these times to maximize initial views and engagement.</a:t>
            </a:r>
          </a:p>
          <a:p>
            <a:pPr>
              <a:lnSpc>
                <a:spcPct val="150000"/>
              </a:lnSpc>
            </a:pPr>
            <a:r>
              <a:rPr lang="en-US" sz="1600" b="1" u="sng" dirty="0"/>
              <a:t>Analytics and Iteration:</a:t>
            </a:r>
          </a:p>
          <a:p>
            <a:pPr marL="0" indent="0">
              <a:lnSpc>
                <a:spcPct val="150000"/>
              </a:lnSpc>
              <a:buNone/>
            </a:pPr>
            <a:r>
              <a:rPr lang="en-US" sz="1600" b="1" dirty="0"/>
              <a:t>Monitor Performance</a:t>
            </a:r>
            <a:r>
              <a:rPr lang="en-US" sz="1600" dirty="0"/>
              <a:t>: Use YouTube Analytics to track metrics such as view counts, likes, comments, and watch time. Identify trends and patterns to understand what content resonates best with your audience.</a:t>
            </a:r>
          </a:p>
          <a:p>
            <a:pPr>
              <a:lnSpc>
                <a:spcPct val="150000"/>
              </a:lnSpc>
            </a:pPr>
            <a:r>
              <a:rPr lang="en-US" sz="1600" b="1" dirty="0"/>
              <a:t>SEO Optimization:</a:t>
            </a:r>
          </a:p>
          <a:p>
            <a:pPr marL="0" indent="0">
              <a:lnSpc>
                <a:spcPct val="150000"/>
              </a:lnSpc>
              <a:buNone/>
            </a:pPr>
            <a:r>
              <a:rPr lang="en-US" sz="1600" b="1" dirty="0"/>
              <a:t>Keyword Optimization</a:t>
            </a:r>
            <a:r>
              <a:rPr lang="en-US" sz="1600" dirty="0"/>
              <a:t>: Conduct keyword research to identify high-traffic keywords related to your content. Incorporate these keywords naturally into your titles, descriptions, and tags to improve SEO and visibility.</a:t>
            </a:r>
          </a:p>
          <a:p>
            <a:pPr marL="0" indent="0">
              <a:buNone/>
            </a:pPr>
            <a:endParaRPr lang="en-US" sz="1000" dirty="0"/>
          </a:p>
          <a:p>
            <a:endParaRPr lang="en-US" sz="1000" dirty="0"/>
          </a:p>
        </p:txBody>
      </p:sp>
    </p:spTree>
    <p:extLst>
      <p:ext uri="{BB962C8B-B14F-4D97-AF65-F5344CB8AC3E}">
        <p14:creationId xmlns:p14="http://schemas.microsoft.com/office/powerpoint/2010/main" val="164844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5DD2-9270-BBBB-794C-858D508C6879}"/>
              </a:ext>
            </a:extLst>
          </p:cNvPr>
          <p:cNvSpPr>
            <a:spLocks noGrp="1"/>
          </p:cNvSpPr>
          <p:nvPr>
            <p:ph type="title"/>
          </p:nvPr>
        </p:nvSpPr>
        <p:spPr>
          <a:xfrm>
            <a:off x="876692" y="272374"/>
            <a:ext cx="5479719" cy="1616203"/>
          </a:xfrm>
        </p:spPr>
        <p:txBody>
          <a:bodyPr anchor="b">
            <a:normAutofit/>
          </a:bodyPr>
          <a:lstStyle/>
          <a:p>
            <a:r>
              <a:rPr lang="en-US" sz="3200" b="1" dirty="0"/>
              <a:t>Conclusion</a:t>
            </a:r>
          </a:p>
        </p:txBody>
      </p:sp>
      <p:sp>
        <p:nvSpPr>
          <p:cNvPr id="3" name="Content Placeholder 2">
            <a:extLst>
              <a:ext uri="{FF2B5EF4-FFF2-40B4-BE49-F238E27FC236}">
                <a16:creationId xmlns:a16="http://schemas.microsoft.com/office/drawing/2014/main" id="{A0744F5D-4386-CA53-0AF6-01230A4A63AC}"/>
              </a:ext>
            </a:extLst>
          </p:cNvPr>
          <p:cNvSpPr>
            <a:spLocks noGrp="1"/>
          </p:cNvSpPr>
          <p:nvPr>
            <p:ph idx="1"/>
          </p:nvPr>
        </p:nvSpPr>
        <p:spPr>
          <a:xfrm>
            <a:off x="680936" y="2247089"/>
            <a:ext cx="6371617" cy="4338537"/>
          </a:xfrm>
        </p:spPr>
        <p:txBody>
          <a:bodyPr anchor="t">
            <a:normAutofit/>
          </a:bodyPr>
          <a:lstStyle/>
          <a:p>
            <a:r>
              <a:rPr lang="en-US" sz="2000" dirty="0"/>
              <a:t>In conclusion, this project successfully leveraged Tableau to analyze YouTube song data, providing valuable insights into performance, popularity, and user </a:t>
            </a:r>
            <a:r>
              <a:rPr lang="en-US" sz="2400" dirty="0"/>
              <a:t>engagement</a:t>
            </a:r>
            <a:r>
              <a:rPr lang="en-US" sz="2000" dirty="0"/>
              <a:t>.</a:t>
            </a:r>
          </a:p>
          <a:p>
            <a:r>
              <a:rPr lang="en-US" sz="2000" dirty="0"/>
              <a:t>By identifying key trends and patterns, such as optimal publishing times and viewer preferences, we have equipped content creators and stakeholders with actionable strategies to enhance their YouTube song content. This analysis underscores the importance of continuous monitoring and adaptation in the dynamic landscape of digital content, ultimately aiming to maximize reach and viewer satisfaction.</a:t>
            </a:r>
          </a:p>
        </p:txBody>
      </p:sp>
      <p:pic>
        <p:nvPicPr>
          <p:cNvPr id="21" name="Picture 20" descr="3D spheres connected with a red line">
            <a:extLst>
              <a:ext uri="{FF2B5EF4-FFF2-40B4-BE49-F238E27FC236}">
                <a16:creationId xmlns:a16="http://schemas.microsoft.com/office/drawing/2014/main" id="{49175ADE-E7CC-EDFE-9AC1-500EEC2D8A15}"/>
              </a:ext>
            </a:extLst>
          </p:cNvPr>
          <p:cNvPicPr>
            <a:picLocks noChangeAspect="1"/>
          </p:cNvPicPr>
          <p:nvPr/>
        </p:nvPicPr>
        <p:blipFill rotWithShape="1">
          <a:blip r:embed="rId2"/>
          <a:srcRect l="26033" r="20148"/>
          <a:stretch/>
        </p:blipFill>
        <p:spPr>
          <a:xfrm>
            <a:off x="7270812" y="10"/>
            <a:ext cx="4921187" cy="6857990"/>
          </a:xfrm>
          <a:prstGeom prst="rect">
            <a:avLst/>
          </a:prstGeom>
        </p:spPr>
      </p:pic>
      <p:grpSp>
        <p:nvGrpSpPr>
          <p:cNvPr id="22" name="Group 21">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09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automatically generated">
            <a:extLst>
              <a:ext uri="{FF2B5EF4-FFF2-40B4-BE49-F238E27FC236}">
                <a16:creationId xmlns:a16="http://schemas.microsoft.com/office/drawing/2014/main" id="{EB0A2437-99E2-2667-682E-5FBF191DD771}"/>
              </a:ext>
            </a:extLst>
          </p:cNvPr>
          <p:cNvPicPr>
            <a:picLocks noChangeAspect="1"/>
          </p:cNvPicPr>
          <p:nvPr/>
        </p:nvPicPr>
        <p:blipFill rotWithShape="1">
          <a:blip r:embed="rId2"/>
          <a:srcRect r="20689"/>
          <a:stretch/>
        </p:blipFill>
        <p:spPr>
          <a:xfrm>
            <a:off x="1"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8C8D4B-2FB2-BFD3-8F41-CC88AC328106}"/>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b="1" dirty="0"/>
              <a:t>OVERVIEW</a:t>
            </a:r>
          </a:p>
        </p:txBody>
      </p:sp>
      <p:sp>
        <p:nvSpPr>
          <p:cNvPr id="3" name="TextBox 2">
            <a:extLst>
              <a:ext uri="{FF2B5EF4-FFF2-40B4-BE49-F238E27FC236}">
                <a16:creationId xmlns:a16="http://schemas.microsoft.com/office/drawing/2014/main" id="{6B353B2B-BE70-1805-6B7D-F0CCCE7D99D1}"/>
              </a:ext>
            </a:extLst>
          </p:cNvPr>
          <p:cNvSpPr txBox="1"/>
          <p:nvPr/>
        </p:nvSpPr>
        <p:spPr>
          <a:xfrm>
            <a:off x="7531610" y="2434201"/>
            <a:ext cx="3822189" cy="3742762"/>
          </a:xfrm>
          <a:prstGeom prst="rect">
            <a:avLst/>
          </a:prstGeom>
        </p:spPr>
        <p:txBody>
          <a:bodyPr vert="horz" lIns="91440" tIns="45720" rIns="91440" bIns="45720" rtlCol="0">
            <a:normAutofit lnSpcReduction="10000"/>
          </a:bodyPr>
          <a:lstStyle/>
          <a:p>
            <a:pPr indent="-228600">
              <a:spcAft>
                <a:spcPts val="600"/>
              </a:spcAft>
              <a:buFont typeface="Arial" panose="020B0604020202020204" pitchFamily="34" charset="0"/>
              <a:buChar char="•"/>
            </a:pPr>
            <a:r>
              <a:rPr lang="en-US" sz="2000" dirty="0"/>
              <a:t>This internship project focuses on analyzing YouTube song data using Tableau to uncover trends and patterns in performance, popularity, and user engagement.</a:t>
            </a:r>
          </a:p>
          <a:p>
            <a:pPr indent="-228600">
              <a:spcAft>
                <a:spcPts val="600"/>
              </a:spcAft>
              <a:buFont typeface="Arial" panose="020B0604020202020204" pitchFamily="34" charset="0"/>
              <a:buChar char="•"/>
            </a:pPr>
            <a:r>
              <a:rPr lang="en-US" sz="2000" dirty="0"/>
              <a:t>Visualizations and reports generated will offer a deeper understanding of audience preferences and behaviors, helping optimize YouTube song content effectively.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59221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EFF3-1DD0-893C-F835-0613411E71AA}"/>
              </a:ext>
            </a:extLst>
          </p:cNvPr>
          <p:cNvSpPr>
            <a:spLocks noGrp="1"/>
          </p:cNvSpPr>
          <p:nvPr>
            <p:ph type="title"/>
          </p:nvPr>
        </p:nvSpPr>
        <p:spPr/>
        <p:txBody>
          <a:bodyPr>
            <a:normAutofit/>
          </a:bodyPr>
          <a:lstStyle/>
          <a:p>
            <a:pPr algn="ctr"/>
            <a:r>
              <a:rPr lang="en-US" sz="5400" b="1" dirty="0"/>
              <a:t>PROBLEM STATEMENT</a:t>
            </a:r>
          </a:p>
        </p:txBody>
      </p:sp>
      <p:graphicFrame>
        <p:nvGraphicFramePr>
          <p:cNvPr id="7" name="Content Placeholder 2">
            <a:extLst>
              <a:ext uri="{FF2B5EF4-FFF2-40B4-BE49-F238E27FC236}">
                <a16:creationId xmlns:a16="http://schemas.microsoft.com/office/drawing/2014/main" id="{5CB9E9C8-2819-D6DC-4AB9-6C1D588B6DE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97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CE49C-A71A-88B8-BC52-735310000787}"/>
              </a:ext>
            </a:extLst>
          </p:cNvPr>
          <p:cNvSpPr>
            <a:spLocks noGrp="1"/>
          </p:cNvSpPr>
          <p:nvPr>
            <p:ph type="title"/>
          </p:nvPr>
        </p:nvSpPr>
        <p:spPr>
          <a:xfrm>
            <a:off x="5297762" y="329184"/>
            <a:ext cx="6251110" cy="1222183"/>
          </a:xfrm>
        </p:spPr>
        <p:txBody>
          <a:bodyPr anchor="b">
            <a:normAutofit/>
          </a:bodyPr>
          <a:lstStyle/>
          <a:p>
            <a:r>
              <a:rPr lang="en-US" sz="5400" b="1" dirty="0"/>
              <a:t>Dataset Description</a:t>
            </a:r>
          </a:p>
        </p:txBody>
      </p:sp>
      <p:pic>
        <p:nvPicPr>
          <p:cNvPr id="5" name="Picture 4">
            <a:extLst>
              <a:ext uri="{FF2B5EF4-FFF2-40B4-BE49-F238E27FC236}">
                <a16:creationId xmlns:a16="http://schemas.microsoft.com/office/drawing/2014/main" id="{376EE967-4952-A1D3-9537-7E3871DB96A2}"/>
              </a:ext>
            </a:extLst>
          </p:cNvPr>
          <p:cNvPicPr>
            <a:picLocks noChangeAspect="1"/>
          </p:cNvPicPr>
          <p:nvPr/>
        </p:nvPicPr>
        <p:blipFill rotWithShape="1">
          <a:blip r:embed="rId2"/>
          <a:srcRect l="15499" r="4630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BA841A-E8D1-4F1D-7522-6EABDBDE7A61}"/>
              </a:ext>
            </a:extLst>
          </p:cNvPr>
          <p:cNvSpPr>
            <a:spLocks noGrp="1"/>
          </p:cNvSpPr>
          <p:nvPr>
            <p:ph idx="1"/>
          </p:nvPr>
        </p:nvSpPr>
        <p:spPr>
          <a:xfrm>
            <a:off x="5297761" y="2448099"/>
            <a:ext cx="6657533" cy="4273714"/>
          </a:xfrm>
        </p:spPr>
        <p:txBody>
          <a:bodyPr>
            <a:normAutofit fontScale="92500" lnSpcReduction="20000"/>
          </a:bodyPr>
          <a:lstStyle/>
          <a:p>
            <a:r>
              <a:rPr lang="en-US" sz="1600" dirty="0"/>
              <a:t>1. </a:t>
            </a:r>
            <a:r>
              <a:rPr lang="en-US" sz="1600" dirty="0" err="1"/>
              <a:t>video_id</a:t>
            </a:r>
            <a:r>
              <a:rPr lang="en-US" sz="1600" dirty="0"/>
              <a:t>: Unique identifier for each YouTube video.</a:t>
            </a:r>
          </a:p>
          <a:p>
            <a:r>
              <a:rPr lang="en-US" sz="1600" dirty="0"/>
              <a:t>2. </a:t>
            </a:r>
            <a:r>
              <a:rPr lang="en-US" sz="1600" dirty="0" err="1"/>
              <a:t>channelTitle</a:t>
            </a:r>
            <a:r>
              <a:rPr lang="en-US" sz="1600" dirty="0"/>
              <a:t>: Title of the YouTube channel publishing the song.</a:t>
            </a:r>
          </a:p>
          <a:p>
            <a:r>
              <a:rPr lang="en-US" sz="1600" dirty="0"/>
              <a:t>3. title: Title of the YouTube song video.</a:t>
            </a:r>
          </a:p>
          <a:p>
            <a:r>
              <a:rPr lang="en-US" sz="1600" dirty="0"/>
              <a:t>4. description: Description provided for the YouTube song video.</a:t>
            </a:r>
          </a:p>
          <a:p>
            <a:r>
              <a:rPr lang="en-US" sz="1600" dirty="0"/>
              <a:t>5. tags: Tags associated with the YouTube song video.</a:t>
            </a:r>
          </a:p>
          <a:p>
            <a:r>
              <a:rPr lang="en-US" sz="1600" dirty="0"/>
              <a:t>6. </a:t>
            </a:r>
            <a:r>
              <a:rPr lang="en-US" sz="1600" dirty="0" err="1"/>
              <a:t>publishedAt</a:t>
            </a:r>
            <a:r>
              <a:rPr lang="en-US" sz="1600" dirty="0"/>
              <a:t>: Date and time when the YouTube song video was published.</a:t>
            </a:r>
          </a:p>
          <a:p>
            <a:r>
              <a:rPr lang="en-US" sz="1600" dirty="0"/>
              <a:t>7. </a:t>
            </a:r>
            <a:r>
              <a:rPr lang="en-US" sz="1600" dirty="0" err="1"/>
              <a:t>viewCount</a:t>
            </a:r>
            <a:r>
              <a:rPr lang="en-US" sz="1600" dirty="0"/>
              <a:t>: Number of views received by the YouTube song video.</a:t>
            </a:r>
          </a:p>
          <a:p>
            <a:r>
              <a:rPr lang="en-US" sz="1600" dirty="0"/>
              <a:t>8. </a:t>
            </a:r>
            <a:r>
              <a:rPr lang="en-US" sz="1600" dirty="0" err="1"/>
              <a:t>likeCount</a:t>
            </a:r>
            <a:r>
              <a:rPr lang="en-US" sz="1600" dirty="0"/>
              <a:t>: Number of likes received by the YouTube song video.</a:t>
            </a:r>
          </a:p>
          <a:p>
            <a:r>
              <a:rPr lang="en-US" sz="1600" dirty="0"/>
              <a:t>9. </a:t>
            </a:r>
            <a:r>
              <a:rPr lang="en-US" sz="1600" dirty="0" err="1"/>
              <a:t>favoriteCount</a:t>
            </a:r>
            <a:r>
              <a:rPr lang="en-US" sz="1600" dirty="0"/>
              <a:t>: Number of times the YouTube song video has been marked as a favorite.</a:t>
            </a:r>
          </a:p>
          <a:p>
            <a:r>
              <a:rPr lang="en-US" sz="1600" dirty="0"/>
              <a:t>10. </a:t>
            </a:r>
            <a:r>
              <a:rPr lang="en-US" sz="1600" dirty="0" err="1"/>
              <a:t>commentCount</a:t>
            </a:r>
            <a:r>
              <a:rPr lang="en-US" sz="1600" dirty="0"/>
              <a:t>: Number of comments posted on the YouTube song video.</a:t>
            </a:r>
          </a:p>
          <a:p>
            <a:r>
              <a:rPr lang="en-US" sz="1600" dirty="0"/>
              <a:t>11. duration: Duration of the YouTube song video.</a:t>
            </a:r>
          </a:p>
          <a:p>
            <a:r>
              <a:rPr lang="en-US" sz="1600" dirty="0"/>
              <a:t>12. definition: Video definition or quality (e.g., HD, SD).</a:t>
            </a:r>
          </a:p>
          <a:p>
            <a:r>
              <a:rPr lang="en-US" sz="1600" dirty="0"/>
              <a:t>13. caption: Availability of captions for the YouTube song video.</a:t>
            </a:r>
          </a:p>
        </p:txBody>
      </p:sp>
    </p:spTree>
    <p:extLst>
      <p:ext uri="{BB962C8B-B14F-4D97-AF65-F5344CB8AC3E}">
        <p14:creationId xmlns:p14="http://schemas.microsoft.com/office/powerpoint/2010/main" val="286999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3" name="Group 2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4" name="Freeform: Shape 2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54D9EA1-8676-62D0-4FB1-97003109BD67}"/>
              </a:ext>
            </a:extLst>
          </p:cNvPr>
          <p:cNvSpPr>
            <a:spLocks noGrp="1"/>
          </p:cNvSpPr>
          <p:nvPr>
            <p:ph type="title"/>
          </p:nvPr>
        </p:nvSpPr>
        <p:spPr>
          <a:xfrm>
            <a:off x="640080" y="1243013"/>
            <a:ext cx="3855720" cy="4371974"/>
          </a:xfrm>
        </p:spPr>
        <p:txBody>
          <a:bodyPr>
            <a:normAutofit/>
          </a:bodyPr>
          <a:lstStyle/>
          <a:p>
            <a:r>
              <a:rPr lang="en-US" sz="3600" b="1">
                <a:solidFill>
                  <a:schemeClr val="tx2"/>
                </a:solidFill>
              </a:rPr>
              <a:t>Project Objectives</a:t>
            </a:r>
          </a:p>
        </p:txBody>
      </p:sp>
      <p:sp>
        <p:nvSpPr>
          <p:cNvPr id="3" name="Content Placeholder 2">
            <a:extLst>
              <a:ext uri="{FF2B5EF4-FFF2-40B4-BE49-F238E27FC236}">
                <a16:creationId xmlns:a16="http://schemas.microsoft.com/office/drawing/2014/main" id="{5FC4F1F7-1FF3-5711-CBB0-8104D63B1AD8}"/>
              </a:ext>
            </a:extLst>
          </p:cNvPr>
          <p:cNvSpPr>
            <a:spLocks noGrp="1"/>
          </p:cNvSpPr>
          <p:nvPr>
            <p:ph idx="1"/>
          </p:nvPr>
        </p:nvSpPr>
        <p:spPr>
          <a:xfrm>
            <a:off x="5583677" y="508838"/>
            <a:ext cx="5809747" cy="5526202"/>
          </a:xfrm>
        </p:spPr>
        <p:txBody>
          <a:bodyPr anchor="ctr">
            <a:normAutofit/>
          </a:bodyPr>
          <a:lstStyle/>
          <a:p>
            <a:pPr marL="0" indent="0">
              <a:lnSpc>
                <a:spcPct val="100000"/>
              </a:lnSpc>
              <a:buNone/>
            </a:pPr>
            <a:r>
              <a:rPr lang="en-US" sz="3600" b="1" dirty="0">
                <a:solidFill>
                  <a:schemeClr val="tx2"/>
                </a:solidFill>
              </a:rPr>
              <a:t>1) </a:t>
            </a:r>
            <a:r>
              <a:rPr lang="en-US" sz="4000" b="1" dirty="0">
                <a:solidFill>
                  <a:schemeClr val="tx2"/>
                </a:solidFill>
              </a:rPr>
              <a:t>Data Cleaning:</a:t>
            </a:r>
          </a:p>
          <a:p>
            <a:pPr>
              <a:lnSpc>
                <a:spcPct val="100000"/>
              </a:lnSpc>
            </a:pPr>
            <a:r>
              <a:rPr lang="en-US" sz="2000" b="1" dirty="0">
                <a:solidFill>
                  <a:schemeClr val="tx2"/>
                </a:solidFill>
              </a:rPr>
              <a:t>Checking for NULL VALUES:</a:t>
            </a:r>
          </a:p>
          <a:p>
            <a:pPr marL="0" indent="0">
              <a:lnSpc>
                <a:spcPct val="100000"/>
              </a:lnSpc>
              <a:buNone/>
            </a:pPr>
            <a:r>
              <a:rPr lang="en-US" sz="2000" dirty="0">
                <a:solidFill>
                  <a:schemeClr val="tx2"/>
                </a:solidFill>
              </a:rPr>
              <a:t>Checking for null values in the dataset to ensure data completeness and accuracy.</a:t>
            </a:r>
          </a:p>
          <a:p>
            <a:pPr>
              <a:lnSpc>
                <a:spcPct val="100000"/>
              </a:lnSpc>
            </a:pPr>
            <a:r>
              <a:rPr lang="en-US" sz="2000" b="1" dirty="0">
                <a:solidFill>
                  <a:schemeClr val="tx2"/>
                </a:solidFill>
              </a:rPr>
              <a:t>Removed Rows having NULL values:</a:t>
            </a:r>
          </a:p>
          <a:p>
            <a:pPr marL="0" indent="0">
              <a:lnSpc>
                <a:spcPct val="100000"/>
              </a:lnSpc>
              <a:buNone/>
            </a:pPr>
            <a:r>
              <a:rPr lang="en-US" sz="2000" dirty="0">
                <a:solidFill>
                  <a:schemeClr val="tx2"/>
                </a:solidFill>
              </a:rPr>
              <a:t>The column ‘Description’ have 2 null values.</a:t>
            </a:r>
          </a:p>
          <a:p>
            <a:pPr>
              <a:lnSpc>
                <a:spcPct val="100000"/>
              </a:lnSpc>
            </a:pPr>
            <a:r>
              <a:rPr lang="en-US" sz="2000" b="1" dirty="0">
                <a:solidFill>
                  <a:schemeClr val="tx2"/>
                </a:solidFill>
              </a:rPr>
              <a:t>Checked Datatype of all columns:</a:t>
            </a:r>
          </a:p>
          <a:p>
            <a:pPr marL="0" indent="0">
              <a:lnSpc>
                <a:spcPct val="100000"/>
              </a:lnSpc>
              <a:buNone/>
            </a:pPr>
            <a:r>
              <a:rPr lang="en-US" sz="2000" dirty="0">
                <a:solidFill>
                  <a:schemeClr val="tx2"/>
                </a:solidFill>
              </a:rPr>
              <a:t>Changed datatype of column ‘</a:t>
            </a:r>
            <a:r>
              <a:rPr lang="en-US" sz="2000" dirty="0" err="1">
                <a:solidFill>
                  <a:schemeClr val="tx2"/>
                </a:solidFill>
              </a:rPr>
              <a:t>Published_at</a:t>
            </a:r>
            <a:r>
              <a:rPr lang="en-US" sz="2000" dirty="0">
                <a:solidFill>
                  <a:schemeClr val="tx2"/>
                </a:solidFill>
              </a:rPr>
              <a:t>’  to </a:t>
            </a:r>
            <a:r>
              <a:rPr lang="en-US" sz="2000" dirty="0" err="1">
                <a:solidFill>
                  <a:schemeClr val="tx2"/>
                </a:solidFill>
              </a:rPr>
              <a:t>DateTime</a:t>
            </a:r>
            <a:r>
              <a:rPr lang="en-US" sz="2000" dirty="0">
                <a:solidFill>
                  <a:schemeClr val="tx2"/>
                </a:solidFill>
              </a:rPr>
              <a:t> for accuracy.</a:t>
            </a:r>
          </a:p>
          <a:p>
            <a:pPr>
              <a:lnSpc>
                <a:spcPct val="100000"/>
              </a:lnSpc>
            </a:pPr>
            <a:r>
              <a:rPr lang="en-US" sz="2000" b="1" dirty="0">
                <a:solidFill>
                  <a:schemeClr val="tx2"/>
                </a:solidFill>
              </a:rPr>
              <a:t>Changed Column Names</a:t>
            </a:r>
            <a:r>
              <a:rPr lang="en-US" sz="2000" dirty="0">
                <a:solidFill>
                  <a:schemeClr val="tx2"/>
                </a:solidFill>
              </a:rPr>
              <a:t>.</a:t>
            </a:r>
          </a:p>
          <a:p>
            <a:pPr marL="0" indent="0">
              <a:lnSpc>
                <a:spcPct val="100000"/>
              </a:lnSpc>
              <a:buNone/>
            </a:pPr>
            <a:r>
              <a:rPr lang="en-US" sz="2000" dirty="0">
                <a:solidFill>
                  <a:schemeClr val="tx2"/>
                </a:solidFill>
              </a:rPr>
              <a:t>Changed some of the column names to standard formats.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47424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EC54E3-4CCD-7925-A457-906C3262C507}"/>
              </a:ext>
            </a:extLst>
          </p:cNvPr>
          <p:cNvSpPr>
            <a:spLocks noGrp="1"/>
          </p:cNvSpPr>
          <p:nvPr>
            <p:ph type="title"/>
          </p:nvPr>
        </p:nvSpPr>
        <p:spPr>
          <a:xfrm>
            <a:off x="630936" y="457200"/>
            <a:ext cx="4343400" cy="1929384"/>
          </a:xfrm>
        </p:spPr>
        <p:txBody>
          <a:bodyPr anchor="ctr">
            <a:normAutofit/>
          </a:bodyPr>
          <a:lstStyle/>
          <a:p>
            <a:r>
              <a:rPr lang="en-US" b="1"/>
              <a:t>2) Exploratory Data Analysis (EDA):</a:t>
            </a:r>
          </a:p>
        </p:txBody>
      </p:sp>
      <p:sp>
        <p:nvSpPr>
          <p:cNvPr id="1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E785A-609E-4EBA-3C31-5F624CFA616B}"/>
              </a:ext>
            </a:extLst>
          </p:cNvPr>
          <p:cNvSpPr>
            <a:spLocks noGrp="1"/>
          </p:cNvSpPr>
          <p:nvPr>
            <p:ph idx="1"/>
          </p:nvPr>
        </p:nvSpPr>
        <p:spPr>
          <a:xfrm>
            <a:off x="5541263" y="457200"/>
            <a:ext cx="6007608" cy="1929384"/>
          </a:xfrm>
        </p:spPr>
        <p:txBody>
          <a:bodyPr anchor="ctr">
            <a:normAutofit/>
          </a:bodyPr>
          <a:lstStyle/>
          <a:p>
            <a:pPr marL="0" indent="0">
              <a:buNone/>
            </a:pPr>
            <a:r>
              <a:rPr lang="en-US" sz="2200" dirty="0"/>
              <a:t>Explore patterns and distributions in view counts, like counts, and comments</a:t>
            </a:r>
          </a:p>
          <a:p>
            <a:pPr marL="0" indent="0">
              <a:buNone/>
            </a:pPr>
            <a:endParaRPr lang="en-US" sz="2200" dirty="0"/>
          </a:p>
        </p:txBody>
      </p:sp>
      <p:pic>
        <p:nvPicPr>
          <p:cNvPr id="5" name="Picture 4" descr="A graph of blue dots&#10;&#10;Description automatically generated">
            <a:extLst>
              <a:ext uri="{FF2B5EF4-FFF2-40B4-BE49-F238E27FC236}">
                <a16:creationId xmlns:a16="http://schemas.microsoft.com/office/drawing/2014/main" id="{4713884B-0A24-E46E-A72E-83BF87461C37}"/>
              </a:ext>
            </a:extLst>
          </p:cNvPr>
          <p:cNvPicPr>
            <a:picLocks noChangeAspect="1"/>
          </p:cNvPicPr>
          <p:nvPr/>
        </p:nvPicPr>
        <p:blipFill rotWithShape="1">
          <a:blip r:embed="rId2">
            <a:extLst>
              <a:ext uri="{28A0092B-C50C-407E-A947-70E740481C1C}">
                <a14:useLocalDpi xmlns:a14="http://schemas.microsoft.com/office/drawing/2010/main" val="0"/>
              </a:ext>
            </a:extLst>
          </a:blip>
          <a:srcRect t="8149"/>
          <a:stretch/>
        </p:blipFill>
        <p:spPr>
          <a:xfrm>
            <a:off x="484922" y="2569464"/>
            <a:ext cx="5430955" cy="3678936"/>
          </a:xfrm>
          <a:prstGeom prst="rect">
            <a:avLst/>
          </a:prstGeom>
        </p:spPr>
      </p:pic>
      <p:pic>
        <p:nvPicPr>
          <p:cNvPr id="7" name="Picture 6" descr="A diagram of blue dots&#10;&#10;Description automatically generated">
            <a:extLst>
              <a:ext uri="{FF2B5EF4-FFF2-40B4-BE49-F238E27FC236}">
                <a16:creationId xmlns:a16="http://schemas.microsoft.com/office/drawing/2014/main" id="{063C5CF3-AB72-E33F-22C4-2BE29806AF2B}"/>
              </a:ext>
            </a:extLst>
          </p:cNvPr>
          <p:cNvPicPr>
            <a:picLocks noChangeAspect="1"/>
          </p:cNvPicPr>
          <p:nvPr/>
        </p:nvPicPr>
        <p:blipFill rotWithShape="1">
          <a:blip r:embed="rId3">
            <a:extLst>
              <a:ext uri="{28A0092B-C50C-407E-A947-70E740481C1C}">
                <a14:useLocalDpi xmlns:a14="http://schemas.microsoft.com/office/drawing/2010/main" val="0"/>
              </a:ext>
            </a:extLst>
          </a:blip>
          <a:srcRect l="1" t="3031" r="6702" b="4652"/>
          <a:stretch/>
        </p:blipFill>
        <p:spPr>
          <a:xfrm>
            <a:off x="6254496" y="2576067"/>
            <a:ext cx="5468112" cy="3665730"/>
          </a:xfrm>
          <a:prstGeom prst="rect">
            <a:avLst/>
          </a:prstGeom>
        </p:spPr>
      </p:pic>
    </p:spTree>
    <p:extLst>
      <p:ext uri="{BB962C8B-B14F-4D97-AF65-F5344CB8AC3E}">
        <p14:creationId xmlns:p14="http://schemas.microsoft.com/office/powerpoint/2010/main" val="124708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48944-39CF-1836-C80E-994F417EDEAF}"/>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3100">
                <a:solidFill>
                  <a:srgbClr val="FFFFFF"/>
                </a:solidFill>
              </a:rPr>
              <a:t>Identify trends in the popularity and engagement of YouTube song videos</a:t>
            </a:r>
          </a:p>
        </p:txBody>
      </p:sp>
      <p:pic>
        <p:nvPicPr>
          <p:cNvPr id="9" name="Picture 8" descr="A graph of a number of people&#10;&#10;Description automatically generated">
            <a:extLst>
              <a:ext uri="{FF2B5EF4-FFF2-40B4-BE49-F238E27FC236}">
                <a16:creationId xmlns:a16="http://schemas.microsoft.com/office/drawing/2014/main" id="{F4FD030B-895D-91D8-C840-07B77843D2D8}"/>
              </a:ext>
            </a:extLst>
          </p:cNvPr>
          <p:cNvPicPr>
            <a:picLocks noChangeAspect="1"/>
          </p:cNvPicPr>
          <p:nvPr/>
        </p:nvPicPr>
        <p:blipFill rotWithShape="1">
          <a:blip r:embed="rId2">
            <a:extLst>
              <a:ext uri="{28A0092B-C50C-407E-A947-70E740481C1C}">
                <a14:useLocalDpi xmlns:a14="http://schemas.microsoft.com/office/drawing/2010/main" val="0"/>
              </a:ext>
            </a:extLst>
          </a:blip>
          <a:srcRect l="2076" t="2837" r="7202"/>
          <a:stretch/>
        </p:blipFill>
        <p:spPr>
          <a:xfrm>
            <a:off x="0" y="3661547"/>
            <a:ext cx="3643185" cy="2908049"/>
          </a:xfrm>
          <a:prstGeom prst="rect">
            <a:avLst/>
          </a:prstGeom>
        </p:spPr>
      </p:pic>
      <p:pic>
        <p:nvPicPr>
          <p:cNvPr id="7" name="Picture 6" descr="A graph of a number of people&#10;&#10;Description automatically generated with medium confidence">
            <a:extLst>
              <a:ext uri="{FF2B5EF4-FFF2-40B4-BE49-F238E27FC236}">
                <a16:creationId xmlns:a16="http://schemas.microsoft.com/office/drawing/2014/main" id="{DC646A85-4CB1-AF96-9160-7C546181BEC5}"/>
              </a:ext>
            </a:extLst>
          </p:cNvPr>
          <p:cNvPicPr>
            <a:picLocks noChangeAspect="1"/>
          </p:cNvPicPr>
          <p:nvPr/>
        </p:nvPicPr>
        <p:blipFill rotWithShape="1">
          <a:blip r:embed="rId3">
            <a:extLst>
              <a:ext uri="{28A0092B-C50C-407E-A947-70E740481C1C}">
                <a14:useLocalDpi xmlns:a14="http://schemas.microsoft.com/office/drawing/2010/main" val="0"/>
              </a:ext>
            </a:extLst>
          </a:blip>
          <a:srcRect l="1184" t="3133" r="6391"/>
          <a:stretch/>
        </p:blipFill>
        <p:spPr>
          <a:xfrm>
            <a:off x="4087170" y="1863865"/>
            <a:ext cx="4041686" cy="2952837"/>
          </a:xfrm>
          <a:prstGeom prst="rect">
            <a:avLst/>
          </a:prstGeom>
        </p:spPr>
      </p:pic>
      <p:pic>
        <p:nvPicPr>
          <p:cNvPr id="5" name="Content Placeholder 4" descr="A graph of a distribution of views&#10;&#10;Description automatically generated">
            <a:extLst>
              <a:ext uri="{FF2B5EF4-FFF2-40B4-BE49-F238E27FC236}">
                <a16:creationId xmlns:a16="http://schemas.microsoft.com/office/drawing/2014/main" id="{22B88AE4-5516-BEE9-33C7-4A046ED3994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652" t="2756" r="7346"/>
          <a:stretch/>
        </p:blipFill>
        <p:spPr>
          <a:xfrm>
            <a:off x="8248356" y="3608963"/>
            <a:ext cx="3644205" cy="2772022"/>
          </a:xfrm>
          <a:prstGeom prst="rect">
            <a:avLst/>
          </a:prstGeom>
        </p:spPr>
      </p:pic>
    </p:spTree>
    <p:extLst>
      <p:ext uri="{BB962C8B-B14F-4D97-AF65-F5344CB8AC3E}">
        <p14:creationId xmlns:p14="http://schemas.microsoft.com/office/powerpoint/2010/main" val="189262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7CBF27-2B93-05F1-80B7-618AF0B50C1A}"/>
              </a:ext>
            </a:extLst>
          </p:cNvPr>
          <p:cNvSpPr>
            <a:spLocks noGrp="1"/>
          </p:cNvSpPr>
          <p:nvPr>
            <p:ph type="title"/>
          </p:nvPr>
        </p:nvSpPr>
        <p:spPr>
          <a:xfrm>
            <a:off x="1137034" y="609597"/>
            <a:ext cx="9392421" cy="1330841"/>
          </a:xfrm>
        </p:spPr>
        <p:txBody>
          <a:bodyPr>
            <a:normAutofit/>
          </a:bodyPr>
          <a:lstStyle/>
          <a:p>
            <a:r>
              <a:rPr lang="en-US" b="1" dirty="0"/>
              <a:t>3. Content and Channel Analysis</a:t>
            </a:r>
            <a:r>
              <a:rPr lang="en-US" dirty="0"/>
              <a:t>:</a:t>
            </a:r>
            <a:endParaRPr lang="en-US"/>
          </a:p>
        </p:txBody>
      </p:sp>
      <p:sp>
        <p:nvSpPr>
          <p:cNvPr id="3" name="Content Placeholder 2">
            <a:extLst>
              <a:ext uri="{FF2B5EF4-FFF2-40B4-BE49-F238E27FC236}">
                <a16:creationId xmlns:a16="http://schemas.microsoft.com/office/drawing/2014/main" id="{2308C35E-6BEF-2E3C-31EF-67A56D91B0FD}"/>
              </a:ext>
            </a:extLst>
          </p:cNvPr>
          <p:cNvSpPr>
            <a:spLocks noGrp="1"/>
          </p:cNvSpPr>
          <p:nvPr>
            <p:ph idx="1"/>
          </p:nvPr>
        </p:nvSpPr>
        <p:spPr>
          <a:xfrm>
            <a:off x="1137034" y="2198362"/>
            <a:ext cx="4958966" cy="3917773"/>
          </a:xfrm>
        </p:spPr>
        <p:txBody>
          <a:bodyPr>
            <a:normAutofit/>
          </a:bodyPr>
          <a:lstStyle/>
          <a:p>
            <a:r>
              <a:rPr lang="en-US" sz="2000"/>
              <a:t> Analyze the distribution of videos across different channels.</a:t>
            </a:r>
          </a:p>
          <a:p>
            <a:pPr marL="0" indent="0">
              <a:buNone/>
            </a:pPr>
            <a:endParaRPr lang="en-US" sz="2000"/>
          </a:p>
        </p:txBody>
      </p:sp>
      <p:pic>
        <p:nvPicPr>
          <p:cNvPr id="5" name="Picture 4" descr="A screenshot of a computer&#10;&#10;Description automatically generated">
            <a:extLst>
              <a:ext uri="{FF2B5EF4-FFF2-40B4-BE49-F238E27FC236}">
                <a16:creationId xmlns:a16="http://schemas.microsoft.com/office/drawing/2014/main" id="{75E419D6-DB13-5DE2-6A80-564F92F69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66" y="3036326"/>
            <a:ext cx="11109918" cy="2352797"/>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2512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C4F38F-F652-C0AE-6884-63049D827785}"/>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300" kern="1200">
                <a:solidFill>
                  <a:schemeClr val="tx1"/>
                </a:solidFill>
                <a:latin typeface="+mj-lt"/>
                <a:ea typeface="+mj-ea"/>
                <a:cs typeface="+mj-cs"/>
              </a:rPr>
              <a:t>Identify popular tags and their correlation with view counts.</a:t>
            </a:r>
          </a:p>
        </p:txBody>
      </p:sp>
      <p:pic>
        <p:nvPicPr>
          <p:cNvPr id="5" name="Content Placeholder 4" descr="A blue line with white text&#10;&#10;Description automatically generated with medium confidence">
            <a:extLst>
              <a:ext uri="{FF2B5EF4-FFF2-40B4-BE49-F238E27FC236}">
                <a16:creationId xmlns:a16="http://schemas.microsoft.com/office/drawing/2014/main" id="{6DBA098D-E6E9-5347-7A62-C31C7E0703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2237362"/>
            <a:ext cx="11020324" cy="3453319"/>
          </a:xfrm>
          <a:prstGeom prst="rect">
            <a:avLst/>
          </a:prstGeom>
        </p:spPr>
      </p:pic>
    </p:spTree>
    <p:extLst>
      <p:ext uri="{BB962C8B-B14F-4D97-AF65-F5344CB8AC3E}">
        <p14:creationId xmlns:p14="http://schemas.microsoft.com/office/powerpoint/2010/main" val="2261990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563</TotalTime>
  <Words>681</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YouTube Song Analysis</vt:lpstr>
      <vt:lpstr>OVERVIEW</vt:lpstr>
      <vt:lpstr>PROBLEM STATEMENT</vt:lpstr>
      <vt:lpstr>Dataset Description</vt:lpstr>
      <vt:lpstr>Project Objectives</vt:lpstr>
      <vt:lpstr>2) Exploratory Data Analysis (EDA):</vt:lpstr>
      <vt:lpstr>Identify trends in the popularity and engagement of YouTube song videos</vt:lpstr>
      <vt:lpstr>3. Content and Channel Analysis:</vt:lpstr>
      <vt:lpstr>Identify popular tags and their correlation with view counts.</vt:lpstr>
      <vt:lpstr>4. Temporal Trends:</vt:lpstr>
      <vt:lpstr>Identify peak publishing times and their impact on engagement.</vt:lpstr>
      <vt:lpstr>5. User Engagement Insights:</vt:lpstr>
      <vt:lpstr>Factors influencing user engagement with YouTube song videos.</vt:lpstr>
      <vt:lpstr>Dashboard View</vt:lpstr>
      <vt:lpstr>Dashboard view</vt:lpstr>
      <vt:lpstr>Key Insights and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Aiswarya Lakshmi</dc:creator>
  <cp:lastModifiedBy>Aiswarya Lakshmi</cp:lastModifiedBy>
  <cp:revision>6</cp:revision>
  <dcterms:created xsi:type="dcterms:W3CDTF">2024-07-06T06:37:36Z</dcterms:created>
  <dcterms:modified xsi:type="dcterms:W3CDTF">2024-07-06T16:03:48Z</dcterms:modified>
</cp:coreProperties>
</file>