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40" r:id="rId1"/>
  </p:sldMasterIdLst>
  <p:notesMasterIdLst>
    <p:notesMasterId r:id="rId21"/>
  </p:notesMasterIdLst>
  <p:sldIdLst>
    <p:sldId id="257" r:id="rId2"/>
    <p:sldId id="259" r:id="rId3"/>
    <p:sldId id="261" r:id="rId4"/>
    <p:sldId id="262" r:id="rId5"/>
    <p:sldId id="263" r:id="rId6"/>
    <p:sldId id="264" r:id="rId7"/>
    <p:sldId id="265" r:id="rId8"/>
    <p:sldId id="267" r:id="rId9"/>
    <p:sldId id="266" r:id="rId10"/>
    <p:sldId id="268" r:id="rId11"/>
    <p:sldId id="269" r:id="rId12"/>
    <p:sldId id="270" r:id="rId13"/>
    <p:sldId id="271" r:id="rId14"/>
    <p:sldId id="272" r:id="rId15"/>
    <p:sldId id="273" r:id="rId16"/>
    <p:sldId id="274" r:id="rId17"/>
    <p:sldId id="276" r:id="rId18"/>
    <p:sldId id="277"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4" d="100"/>
          <a:sy n="54" d="100"/>
        </p:scale>
        <p:origin x="1148" y="156"/>
      </p:cViewPr>
      <p:guideLst/>
    </p:cSldViewPr>
  </p:slideViewPr>
  <p:notesTextViewPr>
    <p:cViewPr>
      <p:scale>
        <a:sx n="1" d="1"/>
        <a:sy n="1" d="1"/>
      </p:scale>
      <p:origin x="0" y="0"/>
    </p:cViewPr>
  </p:notesTextViewPr>
  <p:sorterViewPr>
    <p:cViewPr>
      <p:scale>
        <a:sx n="100" d="100"/>
        <a:sy n="100" d="100"/>
      </p:scale>
      <p:origin x="0" y="-152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3EBA23-15A5-45DB-941A-2692469E5394}" type="datetimeFigureOut">
              <a:rPr lang="en-AE" smtClean="0"/>
              <a:t>07/10/2024</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55F586-8BBF-4E80-A74F-FF5BD583FA87}" type="slidenum">
              <a:rPr lang="en-AE" smtClean="0"/>
              <a:t>‹#›</a:t>
            </a:fld>
            <a:endParaRPr lang="en-AE"/>
          </a:p>
        </p:txBody>
      </p:sp>
    </p:spTree>
    <p:extLst>
      <p:ext uri="{BB962C8B-B14F-4D97-AF65-F5344CB8AC3E}">
        <p14:creationId xmlns:p14="http://schemas.microsoft.com/office/powerpoint/2010/main" val="3816155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D8C1AD-97E7-41E7-B65A-54B63BFD426E}" type="datetime1">
              <a:rPr lang="en-US" smtClean="0"/>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C8E7B9-5993-4B45-B482-3A5F6FDA79E6}" type="datetime1">
              <a:rPr lang="en-US" smtClean="0"/>
              <a:t>10/7/2024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BBF52C-7094-4FB5-917E-A24C5AA8318B}" type="datetime1">
              <a:rPr lang="en-US" smtClean="0"/>
              <a:t>10/7/2024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F1D890-B034-44BB-A395-784421F57B78}" type="datetime1">
              <a:rPr lang="en-US" smtClean="0"/>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0F16C-67BB-483A-8356-4BDB91B48C16}" type="datetime1">
              <a:rPr lang="en-US" smtClean="0"/>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B1675D3-16EC-4F66-8A55-65A3A2A7DF16}" type="datetime1">
              <a:rPr lang="en-US" smtClean="0"/>
              <a:t>10/7/2024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7F4E7224-7272-4DAF-B941-C542BCE952EF}" type="datetime1">
              <a:rPr lang="en-US" smtClean="0"/>
              <a:t>10/7/2024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EAFE9028-F71B-4FC3-B512-00B0678B738C}" type="datetime1">
              <a:rPr lang="en-US" smtClean="0"/>
              <a:t>10/7/2024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9D4596A-81D6-427E-B9FA-B58FF1D2F2B0}" type="datetime1">
              <a:rPr lang="en-US" smtClean="0"/>
              <a:t>10/7/2024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06D59F4-557E-4BBE-A828-1973117955A8}" type="datetime1">
              <a:rPr lang="en-US" smtClean="0"/>
              <a:t>10/7/2024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9234799-98AE-4E1B-853E-44368854E669}" type="datetime1">
              <a:rPr lang="en-US" smtClean="0"/>
              <a:t>10/7/2024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3F8051A4-67B1-4F30-9D3B-8398376585E1}" type="datetime1">
              <a:rPr lang="en-US" smtClean="0"/>
              <a:t>10/7/2024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DERMATOLOGY%20STUDY.pbit" TargetMode="External"/><Relationship Id="rId2" Type="http://schemas.openxmlformats.org/officeDocument/2006/relationships/hyperlink" Target="imira.xlsx" TargetMode="External"/><Relationship Id="rId1" Type="http://schemas.openxmlformats.org/officeDocument/2006/relationships/slideLayout" Target="../slideLayouts/slideLayout7.xml"/><Relationship Id="rId4" Type="http://schemas.openxmlformats.org/officeDocument/2006/relationships/hyperlink" Target="https://colab.research.google.com/drive/1xnJ_xyWRht0L2WnZ4cvFTHriste0wmvv?usp=sharin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Close up of two people holding hands">
            <a:extLst>
              <a:ext uri="{FF2B5EF4-FFF2-40B4-BE49-F238E27FC236}">
                <a16:creationId xmlns:a16="http://schemas.microsoft.com/office/drawing/2014/main" id="{99488EAB-1D0E-6CB5-48AB-5B3F67E032AA}"/>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0"/>
            <a:ext cx="12191999" cy="6857999"/>
          </a:xfrm>
          <a:prstGeom prst="rect">
            <a:avLst/>
          </a:prstGeom>
        </p:spPr>
      </p:pic>
      <p:sp>
        <p:nvSpPr>
          <p:cNvPr id="6" name="TextBox 5">
            <a:extLst>
              <a:ext uri="{FF2B5EF4-FFF2-40B4-BE49-F238E27FC236}">
                <a16:creationId xmlns:a16="http://schemas.microsoft.com/office/drawing/2014/main" id="{9AD6F7F6-7B76-C68F-26F0-F0BDF7B9B449}"/>
              </a:ext>
            </a:extLst>
          </p:cNvPr>
          <p:cNvSpPr txBox="1"/>
          <p:nvPr/>
        </p:nvSpPr>
        <p:spPr>
          <a:xfrm>
            <a:off x="370116" y="2177143"/>
            <a:ext cx="11952513" cy="1754326"/>
          </a:xfrm>
          <a:prstGeom prst="rect">
            <a:avLst/>
          </a:prstGeom>
          <a:noFill/>
        </p:spPr>
        <p:txBody>
          <a:bodyPr wrap="square" rtlCol="0">
            <a:spAutoFit/>
          </a:bodyPr>
          <a:lstStyle/>
          <a:p>
            <a:r>
              <a:rPr lang="en-US" sz="5400" b="1" dirty="0">
                <a:solidFill>
                  <a:schemeClr val="bg1"/>
                </a:solidFill>
                <a:latin typeface="Agency FB" panose="020B0503020202020204" pitchFamily="34" charset="0"/>
                <a:ea typeface="Segoe UI Black" panose="020B0A02040204020203" pitchFamily="34" charset="0"/>
              </a:rPr>
              <a:t>Unlocking Patient Preferences: A Comprehensive Analysis of Dermatology Clinic Services</a:t>
            </a:r>
            <a:endParaRPr lang="en-AE" sz="5400" b="1" dirty="0">
              <a:solidFill>
                <a:schemeClr val="bg1"/>
              </a:solidFill>
              <a:latin typeface="Agency FB" panose="020B0503020202020204" pitchFamily="34" charset="0"/>
              <a:ea typeface="Segoe UI Black" panose="020B0A02040204020203" pitchFamily="34" charset="0"/>
            </a:endParaRPr>
          </a:p>
        </p:txBody>
      </p:sp>
      <p:sp>
        <p:nvSpPr>
          <p:cNvPr id="7" name="TextBox 6">
            <a:extLst>
              <a:ext uri="{FF2B5EF4-FFF2-40B4-BE49-F238E27FC236}">
                <a16:creationId xmlns:a16="http://schemas.microsoft.com/office/drawing/2014/main" id="{33E4F48B-BF93-CE3E-673C-448A14B42FAC}"/>
              </a:ext>
            </a:extLst>
          </p:cNvPr>
          <p:cNvSpPr txBox="1"/>
          <p:nvPr/>
        </p:nvSpPr>
        <p:spPr>
          <a:xfrm>
            <a:off x="8180890" y="5798145"/>
            <a:ext cx="3984172" cy="923330"/>
          </a:xfrm>
          <a:prstGeom prst="rect">
            <a:avLst/>
          </a:prstGeom>
          <a:noFill/>
        </p:spPr>
        <p:txBody>
          <a:bodyPr wrap="square" rtlCol="0">
            <a:spAutoFit/>
          </a:bodyPr>
          <a:lstStyle/>
          <a:p>
            <a:r>
              <a:rPr lang="en-US" b="1" dirty="0">
                <a:solidFill>
                  <a:schemeClr val="tx2">
                    <a:lumMod val="50000"/>
                  </a:schemeClr>
                </a:solidFill>
              </a:rPr>
              <a:t>Submitted by,</a:t>
            </a:r>
          </a:p>
          <a:p>
            <a:r>
              <a:rPr lang="en-US" b="1" dirty="0">
                <a:solidFill>
                  <a:schemeClr val="tx2">
                    <a:lumMod val="50000"/>
                  </a:schemeClr>
                </a:solidFill>
              </a:rPr>
              <a:t>Aiswarya Parayil</a:t>
            </a:r>
          </a:p>
          <a:p>
            <a:r>
              <a:rPr lang="en-US" b="1" dirty="0">
                <a:solidFill>
                  <a:schemeClr val="tx2">
                    <a:lumMod val="50000"/>
                  </a:schemeClr>
                </a:solidFill>
              </a:rPr>
              <a:t>aiswaryaparayil1907@gmail.com</a:t>
            </a:r>
            <a:endParaRPr lang="en-AE" b="1" dirty="0">
              <a:solidFill>
                <a:schemeClr val="tx2">
                  <a:lumMod val="50000"/>
                </a:schemeClr>
              </a:solidFill>
            </a:endParaRPr>
          </a:p>
        </p:txBody>
      </p:sp>
      <p:sp>
        <p:nvSpPr>
          <p:cNvPr id="4" name="Slide Number Placeholder 3">
            <a:extLst>
              <a:ext uri="{FF2B5EF4-FFF2-40B4-BE49-F238E27FC236}">
                <a16:creationId xmlns:a16="http://schemas.microsoft.com/office/drawing/2014/main" id="{CABFB2D2-CD4A-1F1E-14FA-1CA3DF5E359D}"/>
              </a:ext>
            </a:extLst>
          </p:cNvPr>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17199366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0"/>
                <a:lumOff val="100000"/>
                <a:alpha val="6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46C9B5-15B6-53D7-48D0-9E62C021D7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52" y="163332"/>
            <a:ext cx="5621361" cy="2906439"/>
          </a:xfrm>
          <a:prstGeom prst="rect">
            <a:avLst/>
          </a:prstGeom>
        </p:spPr>
      </p:pic>
      <p:pic>
        <p:nvPicPr>
          <p:cNvPr id="5" name="Picture 4">
            <a:extLst>
              <a:ext uri="{FF2B5EF4-FFF2-40B4-BE49-F238E27FC236}">
                <a16:creationId xmlns:a16="http://schemas.microsoft.com/office/drawing/2014/main" id="{92C385B2-3A77-04E0-D6D3-EC241B06E3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0057" y="163332"/>
            <a:ext cx="5812971" cy="2906686"/>
          </a:xfrm>
          <a:prstGeom prst="rect">
            <a:avLst/>
          </a:prstGeom>
        </p:spPr>
      </p:pic>
      <p:sp>
        <p:nvSpPr>
          <p:cNvPr id="6" name="TextBox 5">
            <a:extLst>
              <a:ext uri="{FF2B5EF4-FFF2-40B4-BE49-F238E27FC236}">
                <a16:creationId xmlns:a16="http://schemas.microsoft.com/office/drawing/2014/main" id="{38370FC7-6467-18D8-1606-BF440085B969}"/>
              </a:ext>
            </a:extLst>
          </p:cNvPr>
          <p:cNvSpPr txBox="1"/>
          <p:nvPr/>
        </p:nvSpPr>
        <p:spPr>
          <a:xfrm>
            <a:off x="609600" y="3581400"/>
            <a:ext cx="11103429" cy="2523768"/>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Female Clinic Preferences</a:t>
            </a:r>
            <a:r>
              <a:rPr lang="en-US" sz="2000" dirty="0">
                <a:latin typeface="Times New Roman" panose="02020603050405020304" pitchFamily="18" charset="0"/>
                <a:cs typeface="Times New Roman" panose="02020603050405020304" pitchFamily="18" charset="0"/>
              </a:rPr>
              <a:t>: Most women visit clinics for </a:t>
            </a:r>
            <a:r>
              <a:rPr lang="en-US" sz="2000" b="1" dirty="0">
                <a:latin typeface="Times New Roman" panose="02020603050405020304" pitchFamily="18" charset="0"/>
                <a:cs typeface="Times New Roman" panose="02020603050405020304" pitchFamily="18" charset="0"/>
              </a:rPr>
              <a:t>pimples</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melasma treatments</a:t>
            </a:r>
            <a:r>
              <a:rPr lang="en-US" sz="2000" dirty="0">
                <a:latin typeface="Times New Roman" panose="02020603050405020304" pitchFamily="18" charset="0"/>
                <a:cs typeface="Times New Roman" panose="02020603050405020304" pitchFamily="18" charset="0"/>
              </a:rPr>
              <a:t>, and predominantly choose </a:t>
            </a:r>
            <a:r>
              <a:rPr lang="en-US" sz="2000" b="1" dirty="0">
                <a:latin typeface="Times New Roman" panose="02020603050405020304" pitchFamily="18" charset="0"/>
                <a:cs typeface="Times New Roman" panose="02020603050405020304" pitchFamily="18" charset="0"/>
              </a:rPr>
              <a:t>general dermatology</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specialized dermatology departments</a:t>
            </a:r>
            <a:r>
              <a:rPr lang="en-US" sz="2000" dirty="0">
                <a:latin typeface="Times New Roman" panose="02020603050405020304" pitchFamily="18" charset="0"/>
                <a:cs typeface="Times New Roman" panose="02020603050405020304" pitchFamily="18" charset="0"/>
              </a:rPr>
              <a:t>. Fewer women opt for services in </a:t>
            </a:r>
            <a:r>
              <a:rPr lang="en-US" sz="2000" b="1" dirty="0">
                <a:latin typeface="Times New Roman" panose="02020603050405020304" pitchFamily="18" charset="0"/>
                <a:cs typeface="Times New Roman" panose="02020603050405020304" pitchFamily="18" charset="0"/>
              </a:rPr>
              <a:t>cosmetology departments</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spa/beauty parlors</a:t>
            </a:r>
            <a:r>
              <a:rPr lang="en-US" sz="2000" dirty="0">
                <a:latin typeface="Times New Roman" panose="02020603050405020304" pitchFamily="18" charset="0"/>
                <a:cs typeface="Times New Roman" panose="02020603050405020304" pitchFamily="18" charset="0"/>
              </a:rPr>
              <a:t>, indicating a stronger focus on medical dermatology rather than aesthetic treatments.</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Male Clinic Preferences</a:t>
            </a:r>
            <a:r>
              <a:rPr lang="en-US" sz="2000" dirty="0">
                <a:latin typeface="Times New Roman" panose="02020603050405020304" pitchFamily="18" charset="0"/>
                <a:cs typeface="Times New Roman" panose="02020603050405020304" pitchFamily="18" charset="0"/>
              </a:rPr>
              <a:t>: Men typically seek dermatology services for </a:t>
            </a:r>
            <a:r>
              <a:rPr lang="en-US" sz="2000" b="1" dirty="0">
                <a:latin typeface="Times New Roman" panose="02020603050405020304" pitchFamily="18" charset="0"/>
                <a:cs typeface="Times New Roman" panose="02020603050405020304" pitchFamily="18" charset="0"/>
              </a:rPr>
              <a:t>pimples</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health and wellness treatments</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hair care</a:t>
            </a:r>
            <a:r>
              <a:rPr lang="en-US" sz="2000" dirty="0">
                <a:latin typeface="Times New Roman" panose="02020603050405020304" pitchFamily="18" charset="0"/>
                <a:cs typeface="Times New Roman" panose="02020603050405020304" pitchFamily="18" charset="0"/>
              </a:rPr>
              <a:t>. Similar to women, men favor </a:t>
            </a:r>
            <a:r>
              <a:rPr lang="en-US" sz="2000" b="1" dirty="0">
                <a:latin typeface="Times New Roman" panose="02020603050405020304" pitchFamily="18" charset="0"/>
                <a:cs typeface="Times New Roman" panose="02020603050405020304" pitchFamily="18" charset="0"/>
              </a:rPr>
              <a:t>general and specialized dermatology clinics</a:t>
            </a:r>
            <a:r>
              <a:rPr lang="en-US" sz="2000" dirty="0">
                <a:latin typeface="Times New Roman" panose="02020603050405020304" pitchFamily="18" charset="0"/>
                <a:cs typeface="Times New Roman" panose="02020603050405020304" pitchFamily="18" charset="0"/>
              </a:rPr>
              <a:t> while showing lower preference for </a:t>
            </a:r>
            <a:r>
              <a:rPr lang="en-US" sz="2000" b="1" dirty="0">
                <a:latin typeface="Times New Roman" panose="02020603050405020304" pitchFamily="18" charset="0"/>
                <a:cs typeface="Times New Roman" panose="02020603050405020304" pitchFamily="18" charset="0"/>
              </a:rPr>
              <a:t>spa</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beauty parlor</a:t>
            </a:r>
            <a:r>
              <a:rPr lang="en-US" sz="2000" dirty="0">
                <a:latin typeface="Times New Roman" panose="02020603050405020304" pitchFamily="18" charset="0"/>
                <a:cs typeface="Times New Roman" panose="02020603050405020304" pitchFamily="18" charset="0"/>
              </a:rPr>
              <a:t> services.</a:t>
            </a:r>
          </a:p>
          <a:p>
            <a:endParaRPr lang="en-AE" dirty="0"/>
          </a:p>
        </p:txBody>
      </p:sp>
      <p:sp>
        <p:nvSpPr>
          <p:cNvPr id="4" name="Slide Number Placeholder 3">
            <a:extLst>
              <a:ext uri="{FF2B5EF4-FFF2-40B4-BE49-F238E27FC236}">
                <a16:creationId xmlns:a16="http://schemas.microsoft.com/office/drawing/2014/main" id="{29767E0C-5FBF-FD53-EB9D-0E1C1FF8C2C6}"/>
              </a:ext>
            </a:extLst>
          </p:cNvPr>
          <p:cNvSpPr>
            <a:spLocks noGrp="1"/>
          </p:cNvSpPr>
          <p:nvPr>
            <p:ph type="sldNum" sz="quarter" idx="12"/>
          </p:nvPr>
        </p:nvSpPr>
        <p:spPr/>
        <p:txBody>
          <a:bodyPr/>
          <a:lstStyle/>
          <a:p>
            <a:fld id="{4FAB73BC-B049-4115-A692-8D63A059BFB8}" type="slidenum">
              <a:rPr lang="en-US" smtClean="0"/>
              <a:pPr/>
              <a:t>10</a:t>
            </a:fld>
            <a:endParaRPr lang="en-US" dirty="0"/>
          </a:p>
        </p:txBody>
      </p:sp>
    </p:spTree>
    <p:extLst>
      <p:ext uri="{BB962C8B-B14F-4D97-AF65-F5344CB8AC3E}">
        <p14:creationId xmlns:p14="http://schemas.microsoft.com/office/powerpoint/2010/main" val="118728653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0"/>
                <a:lumOff val="100000"/>
                <a:alpha val="6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F5949D-1B06-BF4C-4722-6F2041F35032}"/>
              </a:ext>
            </a:extLst>
          </p:cNvPr>
          <p:cNvSpPr txBox="1"/>
          <p:nvPr/>
        </p:nvSpPr>
        <p:spPr>
          <a:xfrm>
            <a:off x="446315" y="141514"/>
            <a:ext cx="4593771" cy="584775"/>
          </a:xfrm>
          <a:prstGeom prst="rect">
            <a:avLst/>
          </a:prstGeom>
          <a:noFill/>
        </p:spPr>
        <p:txBody>
          <a:bodyPr wrap="square" rtlCol="0">
            <a:spAutoFit/>
          </a:bodyPr>
          <a:lstStyle/>
          <a:p>
            <a:r>
              <a:rPr lang="en-US" sz="3200" b="1" u="sng" dirty="0">
                <a:solidFill>
                  <a:schemeClr val="tx1">
                    <a:lumMod val="95000"/>
                    <a:lumOff val="5000"/>
                  </a:schemeClr>
                </a:solidFill>
                <a:latin typeface="Times New Roman" panose="02020603050405020304" pitchFamily="18" charset="0"/>
                <a:cs typeface="Times New Roman" panose="02020603050405020304" pitchFamily="18" charset="0"/>
              </a:rPr>
              <a:t>Age based analysis </a:t>
            </a:r>
            <a:endParaRPr lang="en-AE" sz="3200" b="1" u="sng"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229A1C4-C846-8F7F-E766-33A05DCB94C7}"/>
              </a:ext>
            </a:extLst>
          </p:cNvPr>
          <p:cNvSpPr txBox="1"/>
          <p:nvPr/>
        </p:nvSpPr>
        <p:spPr>
          <a:xfrm>
            <a:off x="446315" y="1045028"/>
            <a:ext cx="11484428" cy="3477875"/>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Age Group 15-25</a:t>
            </a:r>
            <a:r>
              <a:rPr lang="en-US" sz="2000" dirty="0">
                <a:latin typeface="Times New Roman" panose="02020603050405020304" pitchFamily="18" charset="0"/>
                <a:cs typeface="Times New Roman" panose="02020603050405020304" pitchFamily="18" charset="0"/>
              </a:rPr>
              <a:t>: Individuals in the </a:t>
            </a:r>
            <a:r>
              <a:rPr lang="en-US" sz="2000" b="1" dirty="0">
                <a:latin typeface="Times New Roman" panose="02020603050405020304" pitchFamily="18" charset="0"/>
                <a:cs typeface="Times New Roman" panose="02020603050405020304" pitchFamily="18" charset="0"/>
              </a:rPr>
              <a:t>15-25 age category</a:t>
            </a:r>
            <a:r>
              <a:rPr lang="en-US" sz="2000" dirty="0">
                <a:latin typeface="Times New Roman" panose="02020603050405020304" pitchFamily="18" charset="0"/>
                <a:cs typeface="Times New Roman" panose="02020603050405020304" pitchFamily="18" charset="0"/>
              </a:rPr>
              <a:t> tend to visit dermatology clinics </a:t>
            </a:r>
            <a:r>
              <a:rPr lang="en-US" sz="2000" b="1" dirty="0">
                <a:latin typeface="Times New Roman" panose="02020603050405020304" pitchFamily="18" charset="0"/>
                <a:cs typeface="Times New Roman" panose="02020603050405020304" pitchFamily="18" charset="0"/>
              </a:rPr>
              <a:t>quarterly</a:t>
            </a:r>
            <a:r>
              <a:rPr lang="en-US" sz="2000" dirty="0">
                <a:latin typeface="Times New Roman" panose="02020603050405020304" pitchFamily="18" charset="0"/>
                <a:cs typeface="Times New Roman" panose="02020603050405020304" pitchFamily="18" charset="0"/>
              </a:rPr>
              <a:t> or during </a:t>
            </a:r>
            <a:r>
              <a:rPr lang="en-US" sz="2000" b="1" dirty="0">
                <a:latin typeface="Times New Roman" panose="02020603050405020304" pitchFamily="18" charset="0"/>
                <a:cs typeface="Times New Roman" panose="02020603050405020304" pitchFamily="18" charset="0"/>
              </a:rPr>
              <a:t>special occasions</a:t>
            </a:r>
            <a:r>
              <a:rPr lang="en-US" sz="2000" dirty="0">
                <a:latin typeface="Times New Roman" panose="02020603050405020304" pitchFamily="18" charset="0"/>
                <a:cs typeface="Times New Roman" panose="02020603050405020304" pitchFamily="18" charset="0"/>
              </a:rPr>
              <a:t>. This suggests they might seek treatments for occasional concerns or special events.</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Age Group 26-35</a:t>
            </a:r>
            <a:r>
              <a:rPr lang="en-US" sz="2000" dirty="0">
                <a:latin typeface="Times New Roman" panose="02020603050405020304" pitchFamily="18" charset="0"/>
                <a:cs typeface="Times New Roman" panose="02020603050405020304" pitchFamily="18" charset="0"/>
              </a:rPr>
              <a:t>: People in the </a:t>
            </a:r>
            <a:r>
              <a:rPr lang="en-US" sz="2000" b="1" dirty="0">
                <a:latin typeface="Times New Roman" panose="02020603050405020304" pitchFamily="18" charset="0"/>
                <a:cs typeface="Times New Roman" panose="02020603050405020304" pitchFamily="18" charset="0"/>
              </a:rPr>
              <a:t>26-35 age group</a:t>
            </a:r>
            <a:r>
              <a:rPr lang="en-US" sz="2000" dirty="0">
                <a:latin typeface="Times New Roman" panose="02020603050405020304" pitchFamily="18" charset="0"/>
                <a:cs typeface="Times New Roman" panose="02020603050405020304" pitchFamily="18" charset="0"/>
              </a:rPr>
              <a:t> typically opt for </a:t>
            </a:r>
            <a:r>
              <a:rPr lang="en-US" sz="2000" b="1" dirty="0">
                <a:latin typeface="Times New Roman" panose="02020603050405020304" pitchFamily="18" charset="0"/>
                <a:cs typeface="Times New Roman" panose="02020603050405020304" pitchFamily="18" charset="0"/>
              </a:rPr>
              <a:t>annual visits</a:t>
            </a:r>
            <a:r>
              <a:rPr lang="en-US" sz="2000" dirty="0">
                <a:latin typeface="Times New Roman" panose="02020603050405020304" pitchFamily="18" charset="0"/>
                <a:cs typeface="Times New Roman" panose="02020603050405020304" pitchFamily="18" charset="0"/>
              </a:rPr>
              <a:t> or appointments on </a:t>
            </a:r>
            <a:r>
              <a:rPr lang="en-US" sz="2000" b="1" dirty="0">
                <a:latin typeface="Times New Roman" panose="02020603050405020304" pitchFamily="18" charset="0"/>
                <a:cs typeface="Times New Roman" panose="02020603050405020304" pitchFamily="18" charset="0"/>
              </a:rPr>
              <a:t>special occasions</a:t>
            </a:r>
            <a:r>
              <a:rPr lang="en-US" sz="2000" dirty="0">
                <a:latin typeface="Times New Roman" panose="02020603050405020304" pitchFamily="18" charset="0"/>
                <a:cs typeface="Times New Roman" panose="02020603050405020304" pitchFamily="18" charset="0"/>
              </a:rPr>
              <a:t>, likely indicating they maintain a more selective approach to dermatology services, possibly for maintenance or preventive care.</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Age Group 36-45</a:t>
            </a:r>
            <a:r>
              <a:rPr lang="en-US" sz="2000" dirty="0">
                <a:latin typeface="Times New Roman" panose="02020603050405020304" pitchFamily="18" charset="0"/>
                <a:cs typeface="Times New Roman" panose="02020603050405020304" pitchFamily="18" charset="0"/>
              </a:rPr>
              <a:t>: Those in the </a:t>
            </a:r>
            <a:r>
              <a:rPr lang="en-US" sz="2000" b="1" dirty="0">
                <a:latin typeface="Times New Roman" panose="02020603050405020304" pitchFamily="18" charset="0"/>
                <a:cs typeface="Times New Roman" panose="02020603050405020304" pitchFamily="18" charset="0"/>
              </a:rPr>
              <a:t>36-45 age bracket</a:t>
            </a:r>
            <a:r>
              <a:rPr lang="en-US" sz="2000" dirty="0">
                <a:latin typeface="Times New Roman" panose="02020603050405020304" pitchFamily="18" charset="0"/>
                <a:cs typeface="Times New Roman" panose="02020603050405020304" pitchFamily="18" charset="0"/>
              </a:rPr>
              <a:t> most frequently visit dermatology clinics either </a:t>
            </a:r>
            <a:r>
              <a:rPr lang="en-US" sz="2000" b="1" dirty="0">
                <a:latin typeface="Times New Roman" panose="02020603050405020304" pitchFamily="18" charset="0"/>
                <a:cs typeface="Times New Roman" panose="02020603050405020304" pitchFamily="18" charset="0"/>
              </a:rPr>
              <a:t>monthly</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quarterly</a:t>
            </a:r>
            <a:r>
              <a:rPr lang="en-US" sz="2000" dirty="0">
                <a:latin typeface="Times New Roman" panose="02020603050405020304" pitchFamily="18" charset="0"/>
                <a:cs typeface="Times New Roman" panose="02020603050405020304" pitchFamily="18" charset="0"/>
              </a:rPr>
              <a:t>, reflecting a more consistent need for skincare services, perhaps due to age-related concerns or regular maintenance treatments.</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Age Group 46-55</a:t>
            </a:r>
            <a:r>
              <a:rPr lang="en-US" sz="2000" dirty="0">
                <a:latin typeface="Times New Roman" panose="02020603050405020304" pitchFamily="18" charset="0"/>
                <a:cs typeface="Times New Roman" panose="02020603050405020304" pitchFamily="18" charset="0"/>
              </a:rPr>
              <a:t>: The </a:t>
            </a:r>
            <a:r>
              <a:rPr lang="en-US" sz="2000" b="1" dirty="0">
                <a:latin typeface="Times New Roman" panose="02020603050405020304" pitchFamily="18" charset="0"/>
                <a:cs typeface="Times New Roman" panose="02020603050405020304" pitchFamily="18" charset="0"/>
              </a:rPr>
              <a:t>46-55 age group</a:t>
            </a:r>
            <a:r>
              <a:rPr lang="en-US" sz="2000" dirty="0">
                <a:latin typeface="Times New Roman" panose="02020603050405020304" pitchFamily="18" charset="0"/>
                <a:cs typeface="Times New Roman" panose="02020603050405020304" pitchFamily="18" charset="0"/>
              </a:rPr>
              <a:t> shows a preference for </a:t>
            </a:r>
            <a:r>
              <a:rPr lang="en-US" sz="2000" b="1" dirty="0">
                <a:latin typeface="Times New Roman" panose="02020603050405020304" pitchFamily="18" charset="0"/>
                <a:cs typeface="Times New Roman" panose="02020603050405020304" pitchFamily="18" charset="0"/>
              </a:rPr>
              <a:t>monthly</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annual visits</a:t>
            </a:r>
            <a:r>
              <a:rPr lang="en-US" sz="2000" dirty="0">
                <a:latin typeface="Times New Roman" panose="02020603050405020304" pitchFamily="18" charset="0"/>
                <a:cs typeface="Times New Roman" panose="02020603050405020304" pitchFamily="18" charset="0"/>
              </a:rPr>
              <a:t>, indicating a balance between routine dermatological care and preventive health check-ups.</a:t>
            </a:r>
            <a:endParaRPr lang="en-AE"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1629961-D9EE-4BD7-C687-5707B9E797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114" y="4435282"/>
            <a:ext cx="4820754" cy="2397489"/>
          </a:xfrm>
          <a:prstGeom prst="rect">
            <a:avLst/>
          </a:prstGeom>
        </p:spPr>
      </p:pic>
      <p:pic>
        <p:nvPicPr>
          <p:cNvPr id="8" name="Picture 7">
            <a:extLst>
              <a:ext uri="{FF2B5EF4-FFF2-40B4-BE49-F238E27FC236}">
                <a16:creationId xmlns:a16="http://schemas.microsoft.com/office/drawing/2014/main" id="{614D0AF9-E0B4-156F-98ED-7E4B1DCE2C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2571" y="4452018"/>
            <a:ext cx="5038469" cy="2380754"/>
          </a:xfrm>
          <a:prstGeom prst="rect">
            <a:avLst/>
          </a:prstGeom>
        </p:spPr>
      </p:pic>
      <p:sp>
        <p:nvSpPr>
          <p:cNvPr id="5" name="Slide Number Placeholder 4">
            <a:extLst>
              <a:ext uri="{FF2B5EF4-FFF2-40B4-BE49-F238E27FC236}">
                <a16:creationId xmlns:a16="http://schemas.microsoft.com/office/drawing/2014/main" id="{D1A787AD-80AC-330F-B4AA-8522A40A3E80}"/>
              </a:ext>
            </a:extLst>
          </p:cNvPr>
          <p:cNvSpPr>
            <a:spLocks noGrp="1"/>
          </p:cNvSpPr>
          <p:nvPr>
            <p:ph type="sldNum" sz="quarter" idx="12"/>
          </p:nvPr>
        </p:nvSpPr>
        <p:spPr/>
        <p:txBody>
          <a:bodyPr/>
          <a:lstStyle/>
          <a:p>
            <a:fld id="{4FAB73BC-B049-4115-A692-8D63A059BFB8}" type="slidenum">
              <a:rPr lang="en-US" smtClean="0"/>
              <a:pPr/>
              <a:t>11</a:t>
            </a:fld>
            <a:endParaRPr lang="en-US" dirty="0"/>
          </a:p>
        </p:txBody>
      </p:sp>
    </p:spTree>
    <p:extLst>
      <p:ext uri="{BB962C8B-B14F-4D97-AF65-F5344CB8AC3E}">
        <p14:creationId xmlns:p14="http://schemas.microsoft.com/office/powerpoint/2010/main" val="169710338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0"/>
                <a:lumOff val="100000"/>
                <a:alpha val="6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9C7230-EA6D-3C0C-DD8A-024A8FE154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97" y="163187"/>
            <a:ext cx="5602919" cy="2699755"/>
          </a:xfrm>
          <a:prstGeom prst="rect">
            <a:avLst/>
          </a:prstGeom>
        </p:spPr>
      </p:pic>
      <p:pic>
        <p:nvPicPr>
          <p:cNvPr id="5" name="Picture 4">
            <a:extLst>
              <a:ext uri="{FF2B5EF4-FFF2-40B4-BE49-F238E27FC236}">
                <a16:creationId xmlns:a16="http://schemas.microsoft.com/office/drawing/2014/main" id="{D49AAA72-BDEC-CD32-79BA-F24B5F8458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5485" y="163187"/>
            <a:ext cx="5550255" cy="2699755"/>
          </a:xfrm>
          <a:prstGeom prst="rect">
            <a:avLst/>
          </a:prstGeom>
        </p:spPr>
      </p:pic>
      <p:sp>
        <p:nvSpPr>
          <p:cNvPr id="7" name="TextBox 6">
            <a:extLst>
              <a:ext uri="{FF2B5EF4-FFF2-40B4-BE49-F238E27FC236}">
                <a16:creationId xmlns:a16="http://schemas.microsoft.com/office/drawing/2014/main" id="{4D67D902-D59C-3B9E-B864-533414484DCE}"/>
              </a:ext>
            </a:extLst>
          </p:cNvPr>
          <p:cNvSpPr txBox="1"/>
          <p:nvPr/>
        </p:nvSpPr>
        <p:spPr>
          <a:xfrm>
            <a:off x="306260" y="2862943"/>
            <a:ext cx="11579480" cy="3785652"/>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Age Group 15-25</a:t>
            </a:r>
            <a:r>
              <a:rPr lang="en-US" sz="2000" dirty="0">
                <a:latin typeface="Times New Roman" panose="02020603050405020304" pitchFamily="18" charset="0"/>
                <a:cs typeface="Times New Roman" panose="02020603050405020304" pitchFamily="18" charset="0"/>
              </a:rPr>
              <a:t>: Individuals in the </a:t>
            </a:r>
            <a:r>
              <a:rPr lang="en-US" sz="2000" b="1" dirty="0">
                <a:latin typeface="Times New Roman" panose="02020603050405020304" pitchFamily="18" charset="0"/>
                <a:cs typeface="Times New Roman" panose="02020603050405020304" pitchFamily="18" charset="0"/>
              </a:rPr>
              <a:t>15-25 category</a:t>
            </a:r>
            <a:r>
              <a:rPr lang="en-US" sz="2000" dirty="0">
                <a:latin typeface="Times New Roman" panose="02020603050405020304" pitchFamily="18" charset="0"/>
                <a:cs typeface="Times New Roman" panose="02020603050405020304" pitchFamily="18" charset="0"/>
              </a:rPr>
              <a:t> predominantly visit clinics for concerns related to </a:t>
            </a:r>
            <a:r>
              <a:rPr lang="en-US" sz="2000" b="1" dirty="0">
                <a:latin typeface="Times New Roman" panose="02020603050405020304" pitchFamily="18" charset="0"/>
                <a:cs typeface="Times New Roman" panose="02020603050405020304" pitchFamily="18" charset="0"/>
              </a:rPr>
              <a:t>pimples</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health and wellness</a:t>
            </a:r>
            <a:r>
              <a:rPr lang="en-US" sz="2000" dirty="0">
                <a:latin typeface="Times New Roman" panose="02020603050405020304" pitchFamily="18" charset="0"/>
                <a:cs typeface="Times New Roman" panose="02020603050405020304" pitchFamily="18" charset="0"/>
              </a:rPr>
              <a:t>, with fewer visits for </a:t>
            </a:r>
            <a:r>
              <a:rPr lang="en-US" sz="2000" b="1" dirty="0">
                <a:latin typeface="Times New Roman" panose="02020603050405020304" pitchFamily="18" charset="0"/>
                <a:cs typeface="Times New Roman" panose="02020603050405020304" pitchFamily="18" charset="0"/>
              </a:rPr>
              <a:t>facial</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de-tanning treatments</a:t>
            </a:r>
            <a:r>
              <a:rPr lang="en-US" sz="2000" dirty="0">
                <a:latin typeface="Times New Roman" panose="02020603050405020304" pitchFamily="18" charset="0"/>
                <a:cs typeface="Times New Roman" panose="02020603050405020304" pitchFamily="18" charset="0"/>
              </a:rPr>
              <a:t>. They primarily choose </a:t>
            </a:r>
            <a:r>
              <a:rPr lang="en-US" sz="2000" b="1" dirty="0">
                <a:latin typeface="Times New Roman" panose="02020603050405020304" pitchFamily="18" charset="0"/>
                <a:cs typeface="Times New Roman" panose="02020603050405020304" pitchFamily="18" charset="0"/>
              </a:rPr>
              <a:t>general dermatology</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specialized dermatology departments</a:t>
            </a:r>
            <a:r>
              <a:rPr lang="en-US" sz="2000" dirty="0">
                <a:latin typeface="Times New Roman" panose="02020603050405020304" pitchFamily="18" charset="0"/>
                <a:cs typeface="Times New Roman" panose="02020603050405020304" pitchFamily="18" charset="0"/>
              </a:rPr>
              <a:t> for their needs.</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Age Group 26-35</a:t>
            </a:r>
            <a:r>
              <a:rPr lang="en-US" sz="2000" dirty="0">
                <a:latin typeface="Times New Roman" panose="02020603050405020304" pitchFamily="18" charset="0"/>
                <a:cs typeface="Times New Roman" panose="02020603050405020304" pitchFamily="18" charset="0"/>
              </a:rPr>
              <a:t>: This group exhibits similar preferences as the 15-25 age group, opting for clinics to address </a:t>
            </a:r>
            <a:r>
              <a:rPr lang="en-US" sz="2000" b="1" dirty="0">
                <a:latin typeface="Times New Roman" panose="02020603050405020304" pitchFamily="18" charset="0"/>
                <a:cs typeface="Times New Roman" panose="02020603050405020304" pitchFamily="18" charset="0"/>
              </a:rPr>
              <a:t>pimples</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health and wellness issues</a:t>
            </a:r>
            <a:r>
              <a:rPr lang="en-US" sz="2000" dirty="0">
                <a:latin typeface="Times New Roman" panose="02020603050405020304" pitchFamily="18" charset="0"/>
                <a:cs typeface="Times New Roman" panose="02020603050405020304" pitchFamily="18" charset="0"/>
              </a:rPr>
              <a:t>, and showing a preference for </a:t>
            </a:r>
            <a:r>
              <a:rPr lang="en-US" sz="2000" b="1" dirty="0">
                <a:latin typeface="Times New Roman" panose="02020603050405020304" pitchFamily="18" charset="0"/>
                <a:cs typeface="Times New Roman" panose="02020603050405020304" pitchFamily="18" charset="0"/>
              </a:rPr>
              <a:t>general</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specialized dermatology departments</a:t>
            </a:r>
            <a:r>
              <a:rPr lang="en-US" sz="2000" dirty="0">
                <a:latin typeface="Times New Roman" panose="02020603050405020304" pitchFamily="18" charset="0"/>
                <a:cs typeface="Times New Roman" panose="02020603050405020304" pitchFamily="18" charset="0"/>
              </a:rPr>
              <a:t> rather than cosmetology or spa services.</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Age Group 36-45</a:t>
            </a:r>
            <a:r>
              <a:rPr lang="en-US" sz="2000" dirty="0">
                <a:latin typeface="Times New Roman" panose="02020603050405020304" pitchFamily="18" charset="0"/>
                <a:cs typeface="Times New Roman" panose="02020603050405020304" pitchFamily="18" charset="0"/>
              </a:rPr>
              <a:t>: Individuals in this </a:t>
            </a:r>
            <a:r>
              <a:rPr lang="en-US" sz="2000" b="1" dirty="0">
                <a:latin typeface="Times New Roman" panose="02020603050405020304" pitchFamily="18" charset="0"/>
                <a:cs typeface="Times New Roman" panose="02020603050405020304" pitchFamily="18" charset="0"/>
              </a:rPr>
              <a:t>36-45 age group</a:t>
            </a:r>
            <a:r>
              <a:rPr lang="en-US" sz="2000" dirty="0">
                <a:latin typeface="Times New Roman" panose="02020603050405020304" pitchFamily="18" charset="0"/>
                <a:cs typeface="Times New Roman" panose="02020603050405020304" pitchFamily="18" charset="0"/>
              </a:rPr>
              <a:t> use clinics for a </a:t>
            </a:r>
            <a:r>
              <a:rPr lang="en-US" sz="2000" b="1" dirty="0">
                <a:latin typeface="Times New Roman" panose="02020603050405020304" pitchFamily="18" charset="0"/>
                <a:cs typeface="Times New Roman" panose="02020603050405020304" pitchFamily="18" charset="0"/>
              </a:rPr>
              <a:t>wide range of treatments</a:t>
            </a:r>
            <a:r>
              <a:rPr lang="en-US" sz="2000" dirty="0">
                <a:latin typeface="Times New Roman" panose="02020603050405020304" pitchFamily="18" charset="0"/>
                <a:cs typeface="Times New Roman" panose="02020603050405020304" pitchFamily="18" charset="0"/>
              </a:rPr>
              <a:t>, including </a:t>
            </a:r>
            <a:r>
              <a:rPr lang="en-US" sz="2000" b="1" dirty="0">
                <a:latin typeface="Times New Roman" panose="02020603050405020304" pitchFamily="18" charset="0"/>
                <a:cs typeface="Times New Roman" panose="02020603050405020304" pitchFamily="18" charset="0"/>
              </a:rPr>
              <a:t>pimples</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wellness</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darkness treatments</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anti-aging</a:t>
            </a:r>
            <a:r>
              <a:rPr lang="en-US" sz="2000" dirty="0">
                <a:latin typeface="Times New Roman" panose="02020603050405020304" pitchFamily="18" charset="0"/>
                <a:cs typeface="Times New Roman" panose="02020603050405020304" pitchFamily="18" charset="0"/>
              </a:rPr>
              <a:t>. They distribute their visits across </a:t>
            </a:r>
            <a:r>
              <a:rPr lang="en-US" sz="2000" b="1" dirty="0">
                <a:latin typeface="Times New Roman" panose="02020603050405020304" pitchFamily="18" charset="0"/>
                <a:cs typeface="Times New Roman" panose="02020603050405020304" pitchFamily="18" charset="0"/>
              </a:rPr>
              <a:t>general dermatology</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specialized dermatology</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cosmetology departments</a:t>
            </a:r>
            <a:r>
              <a:rPr lang="en-US" sz="2000" dirty="0">
                <a:latin typeface="Times New Roman" panose="02020603050405020304" pitchFamily="18" charset="0"/>
                <a:cs typeface="Times New Roman" panose="02020603050405020304" pitchFamily="18" charset="0"/>
              </a:rPr>
              <a:t> fairly evenly.</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Age Group 46-55</a:t>
            </a:r>
            <a:r>
              <a:rPr lang="en-US" sz="2000" dirty="0">
                <a:latin typeface="Times New Roman" panose="02020603050405020304" pitchFamily="18" charset="0"/>
                <a:cs typeface="Times New Roman" panose="02020603050405020304" pitchFamily="18" charset="0"/>
              </a:rPr>
              <a:t>: People in the </a:t>
            </a:r>
            <a:r>
              <a:rPr lang="en-US" sz="2000" b="1" dirty="0">
                <a:latin typeface="Times New Roman" panose="02020603050405020304" pitchFamily="18" charset="0"/>
                <a:cs typeface="Times New Roman" panose="02020603050405020304" pitchFamily="18" charset="0"/>
              </a:rPr>
              <a:t>46-55 age group</a:t>
            </a:r>
            <a:r>
              <a:rPr lang="en-US" sz="2000" dirty="0">
                <a:latin typeface="Times New Roman" panose="02020603050405020304" pitchFamily="18" charset="0"/>
                <a:cs typeface="Times New Roman" panose="02020603050405020304" pitchFamily="18" charset="0"/>
              </a:rPr>
              <a:t> focus more on </a:t>
            </a:r>
            <a:r>
              <a:rPr lang="en-US" sz="2000" b="1" dirty="0">
                <a:latin typeface="Times New Roman" panose="02020603050405020304" pitchFamily="18" charset="0"/>
                <a:cs typeface="Times New Roman" panose="02020603050405020304" pitchFamily="18" charset="0"/>
              </a:rPr>
              <a:t>health and wellness treatments</a:t>
            </a:r>
            <a:r>
              <a:rPr lang="en-US" sz="2000" dirty="0">
                <a:latin typeface="Times New Roman" panose="02020603050405020304" pitchFamily="18" charset="0"/>
                <a:cs typeface="Times New Roman" panose="02020603050405020304" pitchFamily="18" charset="0"/>
              </a:rPr>
              <a:t>, and prefer </a:t>
            </a:r>
            <a:r>
              <a:rPr lang="en-US" sz="2000" b="1" dirty="0">
                <a:latin typeface="Times New Roman" panose="02020603050405020304" pitchFamily="18" charset="0"/>
                <a:cs typeface="Times New Roman" panose="02020603050405020304" pitchFamily="18" charset="0"/>
              </a:rPr>
              <a:t>general dermatology</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specialized dermatology departments</a:t>
            </a:r>
            <a:r>
              <a:rPr lang="en-US" sz="2000" dirty="0">
                <a:latin typeface="Times New Roman" panose="02020603050405020304" pitchFamily="18" charset="0"/>
                <a:cs typeface="Times New Roman" panose="02020603050405020304" pitchFamily="18" charset="0"/>
              </a:rPr>
              <a:t>, similar to younger age groups but with a broader range of health-related concerns.</a:t>
            </a:r>
            <a:endParaRPr lang="en-AE"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828E58C-C377-1D88-C3AC-5264CFD31647}"/>
              </a:ext>
            </a:extLst>
          </p:cNvPr>
          <p:cNvSpPr>
            <a:spLocks noGrp="1"/>
          </p:cNvSpPr>
          <p:nvPr>
            <p:ph type="sldNum" sz="quarter" idx="12"/>
          </p:nvPr>
        </p:nvSpPr>
        <p:spPr/>
        <p:txBody>
          <a:bodyPr/>
          <a:lstStyle/>
          <a:p>
            <a:fld id="{4FAB73BC-B049-4115-A692-8D63A059BFB8}" type="slidenum">
              <a:rPr lang="en-US" smtClean="0"/>
              <a:pPr/>
              <a:t>12</a:t>
            </a:fld>
            <a:endParaRPr lang="en-US" dirty="0"/>
          </a:p>
        </p:txBody>
      </p:sp>
    </p:spTree>
    <p:extLst>
      <p:ext uri="{BB962C8B-B14F-4D97-AF65-F5344CB8AC3E}">
        <p14:creationId xmlns:p14="http://schemas.microsoft.com/office/powerpoint/2010/main" val="2547678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0"/>
                <a:lumOff val="100000"/>
                <a:alpha val="6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967679-5DF8-365E-C35D-C107695E5C71}"/>
              </a:ext>
            </a:extLst>
          </p:cNvPr>
          <p:cNvSpPr txBox="1"/>
          <p:nvPr/>
        </p:nvSpPr>
        <p:spPr>
          <a:xfrm>
            <a:off x="446314" y="261257"/>
            <a:ext cx="11146972" cy="1938992"/>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Above 55 Age Group</a:t>
            </a:r>
            <a:r>
              <a:rPr lang="en-US" sz="2000" dirty="0">
                <a:latin typeface="Times New Roman" panose="02020603050405020304" pitchFamily="18" charset="0"/>
                <a:cs typeface="Times New Roman" panose="02020603050405020304" pitchFamily="18" charset="0"/>
              </a:rPr>
              <a:t>: Individuals </a:t>
            </a:r>
            <a:r>
              <a:rPr lang="en-US" sz="2000" b="1" dirty="0">
                <a:latin typeface="Times New Roman" panose="02020603050405020304" pitchFamily="18" charset="0"/>
                <a:cs typeface="Times New Roman" panose="02020603050405020304" pitchFamily="18" charset="0"/>
              </a:rPr>
              <a:t>above 55</a:t>
            </a:r>
            <a:r>
              <a:rPr lang="en-US" sz="2000" dirty="0">
                <a:latin typeface="Times New Roman" panose="02020603050405020304" pitchFamily="18" charset="0"/>
                <a:cs typeface="Times New Roman" panose="02020603050405020304" pitchFamily="18" charset="0"/>
              </a:rPr>
              <a:t> mainly visit clinics for </a:t>
            </a:r>
            <a:r>
              <a:rPr lang="en-US" sz="2000" b="1" dirty="0">
                <a:latin typeface="Times New Roman" panose="02020603050405020304" pitchFamily="18" charset="0"/>
                <a:cs typeface="Times New Roman" panose="02020603050405020304" pitchFamily="18" charset="0"/>
              </a:rPr>
              <a:t>anti-aging treatments</a:t>
            </a:r>
            <a:r>
              <a:rPr lang="en-US" sz="2000" dirty="0">
                <a:latin typeface="Times New Roman" panose="02020603050405020304" pitchFamily="18" charset="0"/>
                <a:cs typeface="Times New Roman" panose="02020603050405020304" pitchFamily="18" charset="0"/>
              </a:rPr>
              <a:t>, addressing concerns like </a:t>
            </a:r>
            <a:r>
              <a:rPr lang="en-US" sz="2000" b="1" dirty="0">
                <a:latin typeface="Times New Roman" panose="02020603050405020304" pitchFamily="18" charset="0"/>
                <a:cs typeface="Times New Roman" panose="02020603050405020304" pitchFamily="18" charset="0"/>
              </a:rPr>
              <a:t>dark spots</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skin texture</a:t>
            </a:r>
            <a:r>
              <a:rPr lang="en-US" sz="2000" dirty="0">
                <a:latin typeface="Times New Roman" panose="02020603050405020304" pitchFamily="18" charset="0"/>
                <a:cs typeface="Times New Roman" panose="02020603050405020304" pitchFamily="18" charset="0"/>
              </a:rPr>
              <a:t>, with preferences for </a:t>
            </a:r>
            <a:r>
              <a:rPr lang="en-US" sz="2000" b="1" dirty="0">
                <a:latin typeface="Times New Roman" panose="02020603050405020304" pitchFamily="18" charset="0"/>
                <a:cs typeface="Times New Roman" panose="02020603050405020304" pitchFamily="18" charset="0"/>
              </a:rPr>
              <a:t>specialized dermatology</a:t>
            </a:r>
            <a:r>
              <a:rPr lang="en-US" sz="2000" dirty="0">
                <a:latin typeface="Times New Roman" panose="02020603050405020304" pitchFamily="18" charset="0"/>
                <a:cs typeface="Times New Roman" panose="02020603050405020304" pitchFamily="18" charset="0"/>
              </a:rPr>
              <a:t> services aimed at slowing down aging processes and maintaining skin health.</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breakdown reveals how treatment priorities shift across age groups, with younger individuals focused on common skin issues like pimples, while older groups focus more on wellness, anti-aging, and skin maintenance.</a:t>
            </a:r>
          </a:p>
        </p:txBody>
      </p:sp>
      <p:sp>
        <p:nvSpPr>
          <p:cNvPr id="4" name="TextBox 3">
            <a:extLst>
              <a:ext uri="{FF2B5EF4-FFF2-40B4-BE49-F238E27FC236}">
                <a16:creationId xmlns:a16="http://schemas.microsoft.com/office/drawing/2014/main" id="{565BBAA2-0338-ACCD-A286-D42FF899295C}"/>
              </a:ext>
            </a:extLst>
          </p:cNvPr>
          <p:cNvSpPr txBox="1"/>
          <p:nvPr/>
        </p:nvSpPr>
        <p:spPr>
          <a:xfrm>
            <a:off x="576943" y="2264228"/>
            <a:ext cx="4876800" cy="584775"/>
          </a:xfrm>
          <a:prstGeom prst="rect">
            <a:avLst/>
          </a:prstGeom>
          <a:noFill/>
        </p:spPr>
        <p:txBody>
          <a:bodyPr wrap="square" rtlCol="0">
            <a:spAutoFit/>
          </a:bodyPr>
          <a:lstStyle/>
          <a:p>
            <a:r>
              <a:rPr lang="en-US" sz="3200" b="1" u="sng" dirty="0">
                <a:solidFill>
                  <a:schemeClr val="tx1">
                    <a:lumMod val="95000"/>
                    <a:lumOff val="5000"/>
                  </a:schemeClr>
                </a:solidFill>
                <a:latin typeface="Times New Roman" panose="02020603050405020304" pitchFamily="18" charset="0"/>
                <a:cs typeface="Times New Roman" panose="02020603050405020304" pitchFamily="18" charset="0"/>
              </a:rPr>
              <a:t>Demand Analysis</a:t>
            </a:r>
            <a:endParaRPr lang="en-AE" sz="3200" b="1" u="sng"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878084C-2544-7F81-FAB5-D5E55230A00A}"/>
              </a:ext>
            </a:extLst>
          </p:cNvPr>
          <p:cNvPicPr>
            <a:picLocks noChangeAspect="1"/>
          </p:cNvPicPr>
          <p:nvPr/>
        </p:nvPicPr>
        <p:blipFill>
          <a:blip r:embed="rId2"/>
          <a:stretch>
            <a:fillRect/>
          </a:stretch>
        </p:blipFill>
        <p:spPr>
          <a:xfrm>
            <a:off x="1589314" y="3007378"/>
            <a:ext cx="8882743" cy="3643998"/>
          </a:xfrm>
          <a:prstGeom prst="rect">
            <a:avLst/>
          </a:prstGeom>
        </p:spPr>
      </p:pic>
      <p:sp>
        <p:nvSpPr>
          <p:cNvPr id="5" name="Slide Number Placeholder 4">
            <a:extLst>
              <a:ext uri="{FF2B5EF4-FFF2-40B4-BE49-F238E27FC236}">
                <a16:creationId xmlns:a16="http://schemas.microsoft.com/office/drawing/2014/main" id="{08D9F565-AEE8-632D-EA7E-73C8942921F5}"/>
              </a:ext>
            </a:extLst>
          </p:cNvPr>
          <p:cNvSpPr>
            <a:spLocks noGrp="1"/>
          </p:cNvSpPr>
          <p:nvPr>
            <p:ph type="sldNum" sz="quarter" idx="12"/>
          </p:nvPr>
        </p:nvSpPr>
        <p:spPr/>
        <p:txBody>
          <a:bodyPr/>
          <a:lstStyle/>
          <a:p>
            <a:fld id="{4FAB73BC-B049-4115-A692-8D63A059BFB8}" type="slidenum">
              <a:rPr lang="en-US" smtClean="0"/>
              <a:pPr/>
              <a:t>13</a:t>
            </a:fld>
            <a:endParaRPr lang="en-US" dirty="0"/>
          </a:p>
        </p:txBody>
      </p:sp>
    </p:spTree>
    <p:extLst>
      <p:ext uri="{BB962C8B-B14F-4D97-AF65-F5344CB8AC3E}">
        <p14:creationId xmlns:p14="http://schemas.microsoft.com/office/powerpoint/2010/main" val="7016513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0"/>
                <a:lumOff val="100000"/>
                <a:alpha val="6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2CFA41C-5D8F-DA94-062C-1E1041600769}"/>
              </a:ext>
            </a:extLst>
          </p:cNvPr>
          <p:cNvSpPr txBox="1"/>
          <p:nvPr/>
        </p:nvSpPr>
        <p:spPr>
          <a:xfrm>
            <a:off x="783771" y="468087"/>
            <a:ext cx="10384972"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demand for dermatology clinics has increased for most individuals over the past three years, with only a few remaining the same and a small number experiencing a decrease.</a:t>
            </a:r>
            <a:endParaRPr lang="en-AE"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76A6192-9378-CC62-7B98-A0CB86047E1D}"/>
              </a:ext>
            </a:extLst>
          </p:cNvPr>
          <p:cNvSpPr txBox="1"/>
          <p:nvPr/>
        </p:nvSpPr>
        <p:spPr>
          <a:xfrm>
            <a:off x="936172" y="1534886"/>
            <a:ext cx="10134600" cy="584775"/>
          </a:xfrm>
          <a:prstGeom prst="rect">
            <a:avLst/>
          </a:prstGeom>
          <a:noFill/>
        </p:spPr>
        <p:txBody>
          <a:bodyPr wrap="square" rtlCol="0">
            <a:spAutoFit/>
          </a:bodyPr>
          <a:lstStyle/>
          <a:p>
            <a:r>
              <a:rPr lang="en-US" sz="3200" b="1" u="sng" dirty="0">
                <a:solidFill>
                  <a:schemeClr val="tx1">
                    <a:lumMod val="95000"/>
                    <a:lumOff val="5000"/>
                  </a:schemeClr>
                </a:solidFill>
                <a:latin typeface="Times New Roman" panose="02020603050405020304" pitchFamily="18" charset="0"/>
                <a:cs typeface="Times New Roman" panose="02020603050405020304" pitchFamily="18" charset="0"/>
              </a:rPr>
              <a:t>Analysis using MS Excel</a:t>
            </a:r>
            <a:endParaRPr lang="en-AE" sz="3200" b="1" u="sng"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F3B0B0CC-FA5B-321D-543B-02CE2521A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886" y="2153501"/>
            <a:ext cx="9916886" cy="4454128"/>
          </a:xfrm>
          <a:prstGeom prst="rect">
            <a:avLst/>
          </a:prstGeom>
        </p:spPr>
      </p:pic>
      <p:sp>
        <p:nvSpPr>
          <p:cNvPr id="3" name="Slide Number Placeholder 2">
            <a:extLst>
              <a:ext uri="{FF2B5EF4-FFF2-40B4-BE49-F238E27FC236}">
                <a16:creationId xmlns:a16="http://schemas.microsoft.com/office/drawing/2014/main" id="{688092C3-87AF-C2B8-9902-B7023AE88FD7}"/>
              </a:ext>
            </a:extLst>
          </p:cNvPr>
          <p:cNvSpPr>
            <a:spLocks noGrp="1"/>
          </p:cNvSpPr>
          <p:nvPr>
            <p:ph type="sldNum" sz="quarter" idx="12"/>
          </p:nvPr>
        </p:nvSpPr>
        <p:spPr/>
        <p:txBody>
          <a:bodyPr/>
          <a:lstStyle/>
          <a:p>
            <a:fld id="{4FAB73BC-B049-4115-A692-8D63A059BFB8}" type="slidenum">
              <a:rPr lang="en-US" smtClean="0"/>
              <a:pPr/>
              <a:t>14</a:t>
            </a:fld>
            <a:endParaRPr lang="en-US" dirty="0"/>
          </a:p>
        </p:txBody>
      </p:sp>
    </p:spTree>
    <p:extLst>
      <p:ext uri="{BB962C8B-B14F-4D97-AF65-F5344CB8AC3E}">
        <p14:creationId xmlns:p14="http://schemas.microsoft.com/office/powerpoint/2010/main" val="6553441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0"/>
                <a:lumOff val="100000"/>
                <a:alpha val="6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EDA20B0-04EE-6269-3D76-8F5FC849A7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968" y="152401"/>
            <a:ext cx="10897717" cy="3145970"/>
          </a:xfrm>
          <a:prstGeom prst="rect">
            <a:avLst/>
          </a:prstGeom>
        </p:spPr>
      </p:pic>
      <p:pic>
        <p:nvPicPr>
          <p:cNvPr id="6" name="Picture 5">
            <a:extLst>
              <a:ext uri="{FF2B5EF4-FFF2-40B4-BE49-F238E27FC236}">
                <a16:creationId xmlns:a16="http://schemas.microsoft.com/office/drawing/2014/main" id="{F97C90E3-3A4F-04D5-C1BA-19CF278D51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969" y="3298370"/>
            <a:ext cx="11022758" cy="783773"/>
          </a:xfrm>
          <a:prstGeom prst="rect">
            <a:avLst/>
          </a:prstGeom>
        </p:spPr>
      </p:pic>
      <p:sp>
        <p:nvSpPr>
          <p:cNvPr id="7" name="TextBox 6">
            <a:extLst>
              <a:ext uri="{FF2B5EF4-FFF2-40B4-BE49-F238E27FC236}">
                <a16:creationId xmlns:a16="http://schemas.microsoft.com/office/drawing/2014/main" id="{E1DE154F-9635-9B6D-E332-0915E81AC9CC}"/>
              </a:ext>
            </a:extLst>
          </p:cNvPr>
          <p:cNvSpPr txBox="1"/>
          <p:nvPr/>
        </p:nvSpPr>
        <p:spPr>
          <a:xfrm rot="10800000" flipV="1">
            <a:off x="466968" y="4761523"/>
            <a:ext cx="10300119"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results from the Excel Pivot Table indicate that most participants are satisfied with the quality of service, professionalism, expertise, the services provided, and the use of new technology</a:t>
            </a:r>
            <a:endParaRPr lang="en-AE" sz="2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870E04EE-948E-A8D3-FDA9-0F4FF0AB7C5A}"/>
              </a:ext>
            </a:extLst>
          </p:cNvPr>
          <p:cNvSpPr>
            <a:spLocks noGrp="1"/>
          </p:cNvSpPr>
          <p:nvPr>
            <p:ph type="sldNum" sz="quarter" idx="12"/>
          </p:nvPr>
        </p:nvSpPr>
        <p:spPr/>
        <p:txBody>
          <a:bodyPr/>
          <a:lstStyle/>
          <a:p>
            <a:fld id="{4FAB73BC-B049-4115-A692-8D63A059BFB8}" type="slidenum">
              <a:rPr lang="en-US" smtClean="0"/>
              <a:pPr/>
              <a:t>15</a:t>
            </a:fld>
            <a:endParaRPr lang="en-US" dirty="0"/>
          </a:p>
        </p:txBody>
      </p:sp>
    </p:spTree>
    <p:extLst>
      <p:ext uri="{BB962C8B-B14F-4D97-AF65-F5344CB8AC3E}">
        <p14:creationId xmlns:p14="http://schemas.microsoft.com/office/powerpoint/2010/main" val="325505893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0"/>
                <a:lumOff val="100000"/>
                <a:alpha val="6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688789-458E-51E5-4CAF-38DA0F95F239}"/>
              </a:ext>
            </a:extLst>
          </p:cNvPr>
          <p:cNvSpPr txBox="1"/>
          <p:nvPr/>
        </p:nvSpPr>
        <p:spPr>
          <a:xfrm>
            <a:off x="457200" y="359229"/>
            <a:ext cx="11081658" cy="646331"/>
          </a:xfrm>
          <a:prstGeom prst="rect">
            <a:avLst/>
          </a:prstGeom>
          <a:noFill/>
        </p:spPr>
        <p:txBody>
          <a:bodyPr wrap="square" rtlCol="0">
            <a:spAutoFit/>
          </a:bodyPr>
          <a:lstStyle/>
          <a:p>
            <a:endParaRPr lang="en-US" dirty="0"/>
          </a:p>
          <a:p>
            <a:endParaRPr lang="en-AE" dirty="0"/>
          </a:p>
        </p:txBody>
      </p:sp>
      <p:sp>
        <p:nvSpPr>
          <p:cNvPr id="4" name="Rectangle 2">
            <a:extLst>
              <a:ext uri="{FF2B5EF4-FFF2-40B4-BE49-F238E27FC236}">
                <a16:creationId xmlns:a16="http://schemas.microsoft.com/office/drawing/2014/main" id="{7876582F-D846-0B92-5E67-368BB4280300}"/>
              </a:ext>
            </a:extLst>
          </p:cNvPr>
          <p:cNvSpPr>
            <a:spLocks noChangeArrowheads="1"/>
          </p:cNvSpPr>
          <p:nvPr/>
        </p:nvSpPr>
        <p:spPr bwMode="auto">
          <a:xfrm rot="10800000" flipV="1">
            <a:off x="217714" y="682394"/>
            <a:ext cx="11887199"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Awareness of Clinics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most recognized clinics are ‘</a:t>
            </a:r>
            <a:r>
              <a:rPr lang="en-US" altLang="en-US" sz="2000" b="1" dirty="0">
                <a:latin typeface="Times New Roman" panose="02020603050405020304" pitchFamily="18" charset="0"/>
                <a:cs typeface="Times New Roman" panose="02020603050405020304" pitchFamily="18" charset="0"/>
              </a:rPr>
              <a:t>I</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skin clinic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a:t>
            </a:r>
            <a:r>
              <a:rPr lang="en-US" altLang="en-US" sz="2000" dirty="0">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Yuvana</a:t>
            </a:r>
            <a:r>
              <a:rPr lang="en-US" altLang="en-US" sz="2000" b="1" dirty="0">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clinic’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whereas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Luna Clinic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has the least awareness among participants.</a:t>
            </a:r>
          </a:p>
          <a:p>
            <a:pPr marL="0" marR="0" lvl="0" indent="0" algn="l" defTabSz="914400" rtl="0" eaLnBrk="0" fontAlgn="base" latinLnBrk="0" hangingPunct="0">
              <a:lnSpc>
                <a:spcPct val="100000"/>
              </a:lnSpc>
              <a:spcBef>
                <a:spcPct val="0"/>
              </a:spcBef>
              <a:spcAft>
                <a:spcPct val="0"/>
              </a:spcAft>
              <a:buClrTx/>
              <a:buSzTx/>
              <a:buFontTx/>
              <a:buChar char="•"/>
              <a:tabLst/>
            </a:pPr>
            <a:r>
              <a:rPr lang="en-US" sz="2000" b="1" dirty="0">
                <a:latin typeface="Times New Roman" panose="02020603050405020304" pitchFamily="18" charset="0"/>
                <a:cs typeface="Times New Roman" panose="02020603050405020304" pitchFamily="18" charset="0"/>
              </a:rPr>
              <a:t>Most Visited Clinic</a:t>
            </a:r>
            <a:r>
              <a:rPr lang="en-US" sz="2000" dirty="0">
                <a:latin typeface="Times New Roman" panose="02020603050405020304" pitchFamily="18" charset="0"/>
                <a:cs typeface="Times New Roman" panose="02020603050405020304" pitchFamily="18" charset="0"/>
              </a:rPr>
              <a:t>: Olivia Skin &amp; Hair Clinic is the most frequently visited clinic.</a:t>
            </a:r>
          </a:p>
          <a:p>
            <a:pPr marL="0" marR="0" lvl="0" indent="0" algn="l" defTabSz="914400" rtl="0" eaLnBrk="0" fontAlgn="base" latinLnBrk="0" hangingPunct="0">
              <a:lnSpc>
                <a:spcPct val="100000"/>
              </a:lnSpc>
              <a:spcBef>
                <a:spcPct val="0"/>
              </a:spcBef>
              <a:spcAft>
                <a:spcPct val="0"/>
              </a:spcAft>
              <a:buClrTx/>
              <a:buSzTx/>
              <a:buFontTx/>
              <a:buChar char="•"/>
              <a:tabLst/>
            </a:pPr>
            <a:r>
              <a:rPr lang="en-US" sz="2000" b="1" dirty="0">
                <a:latin typeface="Times New Roman" panose="02020603050405020304" pitchFamily="18" charset="0"/>
                <a:cs typeface="Times New Roman" panose="02020603050405020304" pitchFamily="18" charset="0"/>
              </a:rPr>
              <a:t>Source of Awareness</a:t>
            </a:r>
            <a:r>
              <a:rPr lang="en-US" sz="2000" dirty="0">
                <a:latin typeface="Times New Roman" panose="02020603050405020304" pitchFamily="18" charset="0"/>
                <a:cs typeface="Times New Roman" panose="02020603050405020304" pitchFamily="18" charset="0"/>
              </a:rPr>
              <a:t>: Participants primarily hear about clinics from friends and family, with social media being a lesser source and advertisements having minimal impact.</a:t>
            </a:r>
          </a:p>
          <a:p>
            <a:pPr marL="0" marR="0" lvl="0" indent="0" algn="l" defTabSz="914400" rtl="0" eaLnBrk="0" fontAlgn="base" latinLnBrk="0" hangingPunct="0">
              <a:lnSpc>
                <a:spcPct val="100000"/>
              </a:lnSpc>
              <a:spcBef>
                <a:spcPct val="0"/>
              </a:spcBef>
              <a:spcAft>
                <a:spcPct val="0"/>
              </a:spcAft>
              <a:buClrTx/>
              <a:buSzTx/>
              <a:buFontTx/>
              <a:buChar char="•"/>
              <a:tabLst/>
            </a:pPr>
            <a:r>
              <a:rPr lang="en-US" sz="2000" b="1" dirty="0">
                <a:latin typeface="Times New Roman" panose="02020603050405020304" pitchFamily="18" charset="0"/>
                <a:cs typeface="Times New Roman" panose="02020603050405020304" pitchFamily="18" charset="0"/>
              </a:rPr>
              <a:t>Influence of Media</a:t>
            </a:r>
            <a:r>
              <a:rPr lang="en-US" sz="2000" dirty="0">
                <a:latin typeface="Times New Roman" panose="02020603050405020304" pitchFamily="18" charset="0"/>
                <a:cs typeface="Times New Roman" panose="02020603050405020304" pitchFamily="18" charset="0"/>
              </a:rPr>
              <a:t>: Customers are most influenced by Instagram and clinic websites, while TV advertisements have a significantly lower influence.</a:t>
            </a:r>
          </a:p>
          <a:p>
            <a:pPr eaLnBrk="0" fontAlgn="base" hangingPunct="0">
              <a:spcBef>
                <a:spcPct val="0"/>
              </a:spcBef>
              <a:spcAft>
                <a:spcPct val="0"/>
              </a:spcAft>
              <a:buFontTx/>
              <a:buChar char="•"/>
            </a:pPr>
            <a:r>
              <a:rPr lang="en-US" sz="2000" b="1" dirty="0">
                <a:latin typeface="Times New Roman" panose="02020603050405020304" pitchFamily="18" charset="0"/>
                <a:cs typeface="Times New Roman" panose="02020603050405020304" pitchFamily="18" charset="0"/>
              </a:rPr>
              <a:t>Influencing Factors</a:t>
            </a:r>
            <a:r>
              <a:rPr lang="en-US" sz="2000" dirty="0">
                <a:latin typeface="Times New Roman" panose="02020603050405020304" pitchFamily="18" charset="0"/>
                <a:cs typeface="Times New Roman" panose="02020603050405020304" pitchFamily="18" charset="0"/>
              </a:rPr>
              <a:t>: The key factors influencing customers are the technology used and customer reviews, while they are less concerned about the clinical environment.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DC796220-0CC5-1537-48E3-F91CC0229A89}"/>
              </a:ext>
            </a:extLst>
          </p:cNvPr>
          <p:cNvSpPr>
            <a:spLocks noChangeArrowheads="1"/>
          </p:cNvSpPr>
          <p:nvPr/>
        </p:nvSpPr>
        <p:spPr bwMode="auto">
          <a:xfrm>
            <a:off x="217714" y="3809095"/>
            <a:ext cx="1146265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Treatment Duration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Most participants have been receiving treatment for less than six months.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Pricing Opinion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majority consider the pricing to be reasonable.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Suggested Improvements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Participants suggest that improvements could be made by incorporating more advanced technologies and lowering prices.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Average Travel Distance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 average, participants travel 15 kilometers for treatment.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Preferred Clinic Hours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Most participants prefer extended hours over weekend availability for appointments.</a:t>
            </a:r>
          </a:p>
        </p:txBody>
      </p:sp>
      <p:sp>
        <p:nvSpPr>
          <p:cNvPr id="6" name="TextBox 5">
            <a:extLst>
              <a:ext uri="{FF2B5EF4-FFF2-40B4-BE49-F238E27FC236}">
                <a16:creationId xmlns:a16="http://schemas.microsoft.com/office/drawing/2014/main" id="{829FD772-1D25-A25E-1D81-DADB91B31780}"/>
              </a:ext>
            </a:extLst>
          </p:cNvPr>
          <p:cNvSpPr txBox="1"/>
          <p:nvPr/>
        </p:nvSpPr>
        <p:spPr>
          <a:xfrm>
            <a:off x="457199" y="97619"/>
            <a:ext cx="6803571" cy="584775"/>
          </a:xfrm>
          <a:prstGeom prst="rect">
            <a:avLst/>
          </a:prstGeom>
          <a:noFill/>
        </p:spPr>
        <p:txBody>
          <a:bodyPr wrap="square" rtlCol="0">
            <a:spAutoFit/>
          </a:bodyPr>
          <a:lstStyle/>
          <a:p>
            <a:r>
              <a:rPr lang="en-US" sz="3200" b="1" u="sng" dirty="0">
                <a:solidFill>
                  <a:schemeClr val="tx1">
                    <a:lumMod val="95000"/>
                    <a:lumOff val="5000"/>
                  </a:schemeClr>
                </a:solidFill>
                <a:latin typeface="Times New Roman" panose="02020603050405020304" pitchFamily="18" charset="0"/>
                <a:cs typeface="Times New Roman" panose="02020603050405020304" pitchFamily="18" charset="0"/>
              </a:rPr>
              <a:t>Analysis using Google collab</a:t>
            </a:r>
            <a:endParaRPr lang="en-AE" sz="3200" b="1" u="sng"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7E07381C-0CF8-0629-28F8-FCBDCC117E7E}"/>
              </a:ext>
            </a:extLst>
          </p:cNvPr>
          <p:cNvSpPr>
            <a:spLocks noGrp="1"/>
          </p:cNvSpPr>
          <p:nvPr>
            <p:ph type="sldNum" sz="quarter" idx="12"/>
          </p:nvPr>
        </p:nvSpPr>
        <p:spPr/>
        <p:txBody>
          <a:bodyPr/>
          <a:lstStyle/>
          <a:p>
            <a:fld id="{4FAB73BC-B049-4115-A692-8D63A059BFB8}" type="slidenum">
              <a:rPr lang="en-US" smtClean="0"/>
              <a:pPr/>
              <a:t>16</a:t>
            </a:fld>
            <a:endParaRPr lang="en-US" dirty="0"/>
          </a:p>
        </p:txBody>
      </p:sp>
    </p:spTree>
    <p:extLst>
      <p:ext uri="{BB962C8B-B14F-4D97-AF65-F5344CB8AC3E}">
        <p14:creationId xmlns:p14="http://schemas.microsoft.com/office/powerpoint/2010/main" val="1583477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0"/>
                <a:lumOff val="100000"/>
                <a:alpha val="6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B89FA7-35F9-5E65-4FB5-0FC0D4EA5C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86" y="605413"/>
            <a:ext cx="5170713" cy="4674707"/>
          </a:xfrm>
          <a:prstGeom prst="rect">
            <a:avLst/>
          </a:prstGeom>
        </p:spPr>
      </p:pic>
      <p:pic>
        <p:nvPicPr>
          <p:cNvPr id="5" name="Picture 4">
            <a:extLst>
              <a:ext uri="{FF2B5EF4-FFF2-40B4-BE49-F238E27FC236}">
                <a16:creationId xmlns:a16="http://schemas.microsoft.com/office/drawing/2014/main" id="{5BA6F0F1-A150-5F23-434B-7B97AC9E5C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7029" y="605413"/>
            <a:ext cx="5836660" cy="4674707"/>
          </a:xfrm>
          <a:prstGeom prst="rect">
            <a:avLst/>
          </a:prstGeom>
        </p:spPr>
      </p:pic>
      <p:sp>
        <p:nvSpPr>
          <p:cNvPr id="4" name="Slide Number Placeholder 3">
            <a:extLst>
              <a:ext uri="{FF2B5EF4-FFF2-40B4-BE49-F238E27FC236}">
                <a16:creationId xmlns:a16="http://schemas.microsoft.com/office/drawing/2014/main" id="{C7912749-4DC2-5DBA-239A-CD25990096C9}"/>
              </a:ext>
            </a:extLst>
          </p:cNvPr>
          <p:cNvSpPr>
            <a:spLocks noGrp="1"/>
          </p:cNvSpPr>
          <p:nvPr>
            <p:ph type="sldNum" sz="quarter" idx="12"/>
          </p:nvPr>
        </p:nvSpPr>
        <p:spPr/>
        <p:txBody>
          <a:bodyPr/>
          <a:lstStyle/>
          <a:p>
            <a:fld id="{4FAB73BC-B049-4115-A692-8D63A059BFB8}" type="slidenum">
              <a:rPr lang="en-US" smtClean="0"/>
              <a:pPr/>
              <a:t>17</a:t>
            </a:fld>
            <a:endParaRPr lang="en-US" dirty="0"/>
          </a:p>
        </p:txBody>
      </p:sp>
    </p:spTree>
    <p:extLst>
      <p:ext uri="{BB962C8B-B14F-4D97-AF65-F5344CB8AC3E}">
        <p14:creationId xmlns:p14="http://schemas.microsoft.com/office/powerpoint/2010/main" val="4172255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0"/>
                <a:lumOff val="100000"/>
                <a:alpha val="6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429AD4-E30A-91C4-C295-FCF087A0DD77}"/>
              </a:ext>
            </a:extLst>
          </p:cNvPr>
          <p:cNvSpPr txBox="1"/>
          <p:nvPr/>
        </p:nvSpPr>
        <p:spPr>
          <a:xfrm>
            <a:off x="413658" y="123234"/>
            <a:ext cx="11615057" cy="584775"/>
          </a:xfrm>
          <a:prstGeom prst="rect">
            <a:avLst/>
          </a:prstGeom>
          <a:noFill/>
        </p:spPr>
        <p:txBody>
          <a:bodyPr wrap="square" rtlCol="0">
            <a:spAutoFit/>
          </a:bodyPr>
          <a:lstStyle/>
          <a:p>
            <a:r>
              <a:rPr lang="en-US" sz="3200" b="1" u="sng" dirty="0">
                <a:solidFill>
                  <a:schemeClr val="tx1">
                    <a:lumMod val="95000"/>
                    <a:lumOff val="5000"/>
                  </a:schemeClr>
                </a:solidFill>
                <a:latin typeface="Times New Roman" panose="02020603050405020304" pitchFamily="18" charset="0"/>
                <a:cs typeface="Times New Roman" panose="02020603050405020304" pitchFamily="18" charset="0"/>
              </a:rPr>
              <a:t>Recommendations:</a:t>
            </a:r>
            <a:endParaRPr lang="en-AE" sz="3200" b="1" u="sng"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AAC9DDD9-27A4-E99B-9139-14E4AA1D5608}"/>
              </a:ext>
            </a:extLst>
          </p:cNvPr>
          <p:cNvSpPr>
            <a:spLocks noChangeArrowheads="1"/>
          </p:cNvSpPr>
          <p:nvPr/>
        </p:nvSpPr>
        <p:spPr bwMode="auto">
          <a:xfrm>
            <a:off x="381000" y="948690"/>
            <a:ext cx="11429999"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Technology Adoption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Invest in advanced dermatological technologies and equipment to improve treatment options and outcomes. Highlight these advancements in marketing materials to attract tech-savvy customers.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Focus on Customer Reviews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Actively encourage satisfied customers to leave positive reviews online and share their experiences on social media platforms. This can enhance the clinic's reputation and attract new clients.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Maintain Reasonable Pricing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Keep pricing competitive while exploring options for bundled services or loyalty discounts to retain clients. Consider periodic promotions or packages to encourage repeat visits.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Expand Treatment Options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Introduce a broader range of services to cater to diverse customer needs, ensuring that both popular and specialized treatments are available.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Optimize Clinic Hours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Consider extending clinic hours during weekdays to accommodate clients who prefer flexibility over weekend visits. This can help increase patient flow and satisfaction.</a:t>
            </a:r>
          </a:p>
          <a:p>
            <a:r>
              <a:rPr lang="en-US" sz="2000" b="1" dirty="0">
                <a:latin typeface="Times New Roman" panose="02020603050405020304" pitchFamily="18" charset="0"/>
                <a:cs typeface="Times New Roman" panose="02020603050405020304" pitchFamily="18" charset="0"/>
              </a:rPr>
              <a:t>Strengthen Referral Programs</a:t>
            </a:r>
            <a:r>
              <a:rPr lang="en-US" sz="20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Develop referral programs that incentivize existing clients to recommend the clinic to friends and family, leveraging the strong word-of-mouth influence observed.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Slide Number Placeholder 4">
            <a:extLst>
              <a:ext uri="{FF2B5EF4-FFF2-40B4-BE49-F238E27FC236}">
                <a16:creationId xmlns:a16="http://schemas.microsoft.com/office/drawing/2014/main" id="{06D8E885-7948-8776-BAA4-D49DDDB8FF22}"/>
              </a:ext>
            </a:extLst>
          </p:cNvPr>
          <p:cNvSpPr>
            <a:spLocks noGrp="1"/>
          </p:cNvSpPr>
          <p:nvPr>
            <p:ph type="sldNum" sz="quarter" idx="12"/>
          </p:nvPr>
        </p:nvSpPr>
        <p:spPr/>
        <p:txBody>
          <a:bodyPr/>
          <a:lstStyle/>
          <a:p>
            <a:fld id="{4FAB73BC-B049-4115-A692-8D63A059BFB8}" type="slidenum">
              <a:rPr lang="en-US" smtClean="0"/>
              <a:pPr/>
              <a:t>18</a:t>
            </a:fld>
            <a:endParaRPr lang="en-US" dirty="0"/>
          </a:p>
        </p:txBody>
      </p:sp>
    </p:spTree>
    <p:extLst>
      <p:ext uri="{BB962C8B-B14F-4D97-AF65-F5344CB8AC3E}">
        <p14:creationId xmlns:p14="http://schemas.microsoft.com/office/powerpoint/2010/main" val="3692408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0"/>
                <a:lumOff val="100000"/>
                <a:alpha val="6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2FA53C5B-2E3E-F409-A44A-6135210E2CD5}"/>
              </a:ext>
            </a:extLst>
          </p:cNvPr>
          <p:cNvSpPr>
            <a:spLocks noChangeArrowheads="1"/>
          </p:cNvSpPr>
          <p:nvPr/>
        </p:nvSpPr>
        <p:spPr bwMode="auto">
          <a:xfrm>
            <a:off x="304799" y="404111"/>
            <a:ext cx="11702143"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Marketing Strategies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Utilize targeted digital marketing campaigns, particularly on social media platforms like Instagram, to reach potential customers effectively. Create engaging content that showcases success stories, treatment processes, and patient testimonials.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F5595E85-3BF3-7B69-156C-D5321924A32C}"/>
              </a:ext>
            </a:extLst>
          </p:cNvPr>
          <p:cNvSpPr>
            <a:spLocks noChangeArrowheads="1"/>
          </p:cNvSpPr>
          <p:nvPr/>
        </p:nvSpPr>
        <p:spPr bwMode="auto">
          <a:xfrm>
            <a:off x="304799" y="1654749"/>
            <a:ext cx="11397343"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Accessibility Considerations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Evaluate clinic locations to ensure they are accessible to patients within a reasonable travel distance. Consider the possibility of opening additional branches in underserved areas to increase reach.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Engage with the Community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Participate in local health fairs, workshops, or seminars to raise awareness about dermatological health and the services offered. This can enhance community engagement and brand visibility.</a:t>
            </a:r>
          </a:p>
          <a:p>
            <a:pPr>
              <a:buFont typeface="+mj-lt"/>
              <a:buAutoNum type="arabicPeriod"/>
            </a:pPr>
            <a:r>
              <a:rPr lang="en-US" sz="2000" b="1" dirty="0">
                <a:latin typeface="Times New Roman" panose="02020603050405020304" pitchFamily="18" charset="0"/>
                <a:cs typeface="Times New Roman" panose="02020603050405020304" pitchFamily="18" charset="0"/>
              </a:rPr>
              <a:t>Gather Patient Feedback</a:t>
            </a:r>
            <a:r>
              <a:rPr lang="en-US" sz="20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Regularly collect and analyze patient feedback to identify areas for improvement. Use surveys or suggestion boxes to understand patient needs and preferences better.</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By implementing these recommendations, dermatology clinics in Bangalore can enhance patient satisfaction, attract new clients, and improve overall service delivery.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Slide Number Placeholder 4">
            <a:extLst>
              <a:ext uri="{FF2B5EF4-FFF2-40B4-BE49-F238E27FC236}">
                <a16:creationId xmlns:a16="http://schemas.microsoft.com/office/drawing/2014/main" id="{92EE55C3-4417-4F9F-6FD5-B7CBE20EC4F2}"/>
              </a:ext>
            </a:extLst>
          </p:cNvPr>
          <p:cNvSpPr>
            <a:spLocks noGrp="1"/>
          </p:cNvSpPr>
          <p:nvPr>
            <p:ph type="sldNum" sz="quarter" idx="12"/>
          </p:nvPr>
        </p:nvSpPr>
        <p:spPr/>
        <p:txBody>
          <a:bodyPr/>
          <a:lstStyle/>
          <a:p>
            <a:fld id="{4FAB73BC-B049-4115-A692-8D63A059BFB8}" type="slidenum">
              <a:rPr lang="en-US" smtClean="0"/>
              <a:pPr/>
              <a:t>19</a:t>
            </a:fld>
            <a:endParaRPr lang="en-US" dirty="0"/>
          </a:p>
        </p:txBody>
      </p:sp>
    </p:spTree>
    <p:extLst>
      <p:ext uri="{BB962C8B-B14F-4D97-AF65-F5344CB8AC3E}">
        <p14:creationId xmlns:p14="http://schemas.microsoft.com/office/powerpoint/2010/main" val="1397035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0D676-538E-27E6-454E-1CAF75F7826F}"/>
              </a:ext>
            </a:extLst>
          </p:cNvPr>
          <p:cNvSpPr>
            <a:spLocks noGrp="1"/>
          </p:cNvSpPr>
          <p:nvPr>
            <p:ph type="ctrTitle"/>
          </p:nvPr>
        </p:nvSpPr>
        <p:spPr>
          <a:xfrm>
            <a:off x="195943" y="0"/>
            <a:ext cx="8186057" cy="642257"/>
          </a:xfrm>
        </p:spPr>
        <p:txBody>
          <a:bodyPr>
            <a:normAutofit fontScale="90000"/>
          </a:bodyPr>
          <a:lstStyle/>
          <a:p>
            <a:br>
              <a:rPr lang="en-US" sz="4000" b="1" u="sng" dirty="0">
                <a:latin typeface="Times New Roman" panose="02020603050405020304" pitchFamily="18" charset="0"/>
                <a:cs typeface="Times New Roman" panose="02020603050405020304" pitchFamily="18" charset="0"/>
              </a:rPr>
            </a:br>
            <a:r>
              <a:rPr lang="en-US" sz="4000" b="1" u="sng" dirty="0">
                <a:solidFill>
                  <a:schemeClr val="tx1">
                    <a:lumMod val="85000"/>
                    <a:lumOff val="15000"/>
                  </a:schemeClr>
                </a:solidFill>
                <a:latin typeface="Times New Roman" panose="02020603050405020304" pitchFamily="18" charset="0"/>
                <a:cs typeface="Times New Roman" panose="02020603050405020304" pitchFamily="18" charset="0"/>
              </a:rPr>
              <a:t>Contents</a:t>
            </a:r>
            <a:endParaRPr lang="en-AE" sz="4000" b="1" dirty="0">
              <a:solidFill>
                <a:schemeClr val="tx1">
                  <a:lumMod val="85000"/>
                  <a:lumOff val="15000"/>
                </a:schemeClr>
              </a:solidFill>
            </a:endParaRPr>
          </a:p>
        </p:txBody>
      </p:sp>
      <p:sp>
        <p:nvSpPr>
          <p:cNvPr id="3" name="Subtitle 2">
            <a:extLst>
              <a:ext uri="{FF2B5EF4-FFF2-40B4-BE49-F238E27FC236}">
                <a16:creationId xmlns:a16="http://schemas.microsoft.com/office/drawing/2014/main" id="{B7EF4984-D2D6-4950-3678-A9B434D1865B}"/>
              </a:ext>
            </a:extLst>
          </p:cNvPr>
          <p:cNvSpPr>
            <a:spLocks noGrp="1"/>
          </p:cNvSpPr>
          <p:nvPr>
            <p:ph type="subTitle" idx="1"/>
          </p:nvPr>
        </p:nvSpPr>
        <p:spPr>
          <a:xfrm>
            <a:off x="108857" y="810985"/>
            <a:ext cx="11766467" cy="5236029"/>
          </a:xfrm>
        </p:spPr>
        <p:txBody>
          <a:bodyPr>
            <a:normAutofit/>
          </a:bodyPr>
          <a:lstStyle/>
          <a:p>
            <a:r>
              <a:rPr lang="en-US" dirty="0">
                <a:latin typeface="Times New Roman" panose="02020603050405020304" pitchFamily="18" charset="0"/>
                <a:cs typeface="Times New Roman" panose="02020603050405020304" pitchFamily="18" charset="0"/>
              </a:rPr>
              <a:t>1)Purpose---------------------------------------------------------------------------------------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03</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2)Scope----------------------------------------------------------------------------------------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04</a:t>
            </a:r>
          </a:p>
          <a:p>
            <a:r>
              <a:rPr lang="en-US" dirty="0">
                <a:latin typeface="Times New Roman" panose="02020603050405020304" pitchFamily="18" charset="0"/>
                <a:cs typeface="Times New Roman" panose="02020603050405020304" pitchFamily="18" charset="0"/>
              </a:rPr>
              <a:t>3)Overview-------------------------------------------------------------------------------------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05</a:t>
            </a:r>
          </a:p>
          <a:p>
            <a:r>
              <a:rPr lang="en-US" dirty="0">
                <a:latin typeface="Times New Roman" panose="02020603050405020304" pitchFamily="18" charset="0"/>
                <a:cs typeface="Times New Roman" panose="02020603050405020304" pitchFamily="18" charset="0"/>
              </a:rPr>
              <a:t>4)Approach-------------------------------------------------------------------------------------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06</a:t>
            </a:r>
          </a:p>
          <a:p>
            <a:r>
              <a:rPr lang="en-US" dirty="0">
                <a:latin typeface="Times New Roman" panose="02020603050405020304" pitchFamily="18" charset="0"/>
                <a:cs typeface="Times New Roman" panose="02020603050405020304" pitchFamily="18" charset="0"/>
              </a:rPr>
              <a:t>5)Tools Used-----------------------------------------------------------------------------------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07</a:t>
            </a:r>
          </a:p>
          <a:p>
            <a:r>
              <a:rPr lang="en-US" dirty="0">
                <a:latin typeface="Times New Roman" panose="02020603050405020304" pitchFamily="18" charset="0"/>
                <a:cs typeface="Times New Roman" panose="02020603050405020304" pitchFamily="18" charset="0"/>
              </a:rPr>
              <a:t>6)Gender based analysis---------------------------------------------------------------------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08</a:t>
            </a:r>
          </a:p>
          <a:p>
            <a:r>
              <a:rPr lang="en-US" dirty="0">
                <a:latin typeface="Times New Roman" panose="02020603050405020304" pitchFamily="18" charset="0"/>
                <a:cs typeface="Times New Roman" panose="02020603050405020304" pitchFamily="18" charset="0"/>
              </a:rPr>
              <a:t>7)Age based analysis-------------------------------------------------------------------------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11</a:t>
            </a:r>
          </a:p>
          <a:p>
            <a:r>
              <a:rPr lang="en-US" dirty="0">
                <a:latin typeface="Times New Roman" panose="02020603050405020304" pitchFamily="18" charset="0"/>
                <a:cs typeface="Times New Roman" panose="02020603050405020304" pitchFamily="18" charset="0"/>
              </a:rPr>
              <a:t>8) Demand analysis---------------------------------------------------------------------------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13</a:t>
            </a:r>
          </a:p>
          <a:p>
            <a:r>
              <a:rPr lang="en-US" dirty="0">
                <a:latin typeface="Times New Roman" panose="02020603050405020304" pitchFamily="18" charset="0"/>
                <a:cs typeface="Times New Roman" panose="02020603050405020304" pitchFamily="18" charset="0"/>
              </a:rPr>
              <a:t>9)Analysis using excel------------------------------------------------------------------------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14</a:t>
            </a:r>
          </a:p>
          <a:p>
            <a:r>
              <a:rPr lang="en-US" dirty="0">
                <a:latin typeface="Times New Roman" panose="02020603050405020304" pitchFamily="18" charset="0"/>
                <a:cs typeface="Times New Roman" panose="02020603050405020304" pitchFamily="18" charset="0"/>
              </a:rPr>
              <a:t>10) Analysis using gcollab--------------------------------------------------------------------</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16</a:t>
            </a:r>
          </a:p>
          <a:p>
            <a:r>
              <a:rPr lang="en-US" dirty="0">
                <a:latin typeface="Times New Roman" panose="02020603050405020304" pitchFamily="18" charset="0"/>
                <a:cs typeface="Times New Roman" panose="02020603050405020304" pitchFamily="18" charset="0"/>
              </a:rPr>
              <a:t>11) Recommendations-------------------------------------------------------------------------</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18</a:t>
            </a:r>
            <a:endParaRPr lang="en-AE"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62D56C5-7CB9-A19A-5F11-177BBB441336}"/>
              </a:ext>
            </a:extLst>
          </p:cNvPr>
          <p:cNvSpPr txBox="1"/>
          <p:nvPr/>
        </p:nvSpPr>
        <p:spPr>
          <a:xfrm>
            <a:off x="12352317" y="566677"/>
            <a:ext cx="3218213" cy="2862322"/>
          </a:xfrm>
          <a:prstGeom prst="rect">
            <a:avLst/>
          </a:prstGeom>
          <a:noFill/>
        </p:spPr>
        <p:txBody>
          <a:bodyPr wrap="square" rtlCol="0">
            <a:spAutoFit/>
          </a:bodyPr>
          <a:lstStyle/>
          <a:p>
            <a:endParaRPr lang="en-US" dirty="0"/>
          </a:p>
          <a:p>
            <a:endParaRPr lang="en-US" dirty="0"/>
          </a:p>
          <a:p>
            <a:endParaRPr lang="en-US" dirty="0">
              <a:latin typeface="Bahnschrift" panose="020B0502040204020203" pitchFamily="34" charset="0"/>
            </a:endParaRPr>
          </a:p>
          <a:p>
            <a:endParaRPr lang="en-US" dirty="0">
              <a:latin typeface="Bahnschrift" panose="020B0502040204020203" pitchFamily="34" charset="0"/>
            </a:endParaRPr>
          </a:p>
          <a:p>
            <a:endParaRPr lang="en-US" dirty="0">
              <a:latin typeface="Bahnschrift" panose="020B0502040204020203" pitchFamily="34" charset="0"/>
            </a:endParaRPr>
          </a:p>
          <a:p>
            <a:endParaRPr lang="en-US" dirty="0">
              <a:latin typeface="Bahnschrift" panose="020B0502040204020203" pitchFamily="34" charset="0"/>
            </a:endParaRPr>
          </a:p>
          <a:p>
            <a:endParaRPr lang="en-US" dirty="0">
              <a:latin typeface="Bahnschrift" panose="020B0502040204020203" pitchFamily="34" charset="0"/>
            </a:endParaRPr>
          </a:p>
          <a:p>
            <a:endParaRPr lang="en-US" dirty="0">
              <a:latin typeface="Bahnschrift" panose="020B0502040204020203" pitchFamily="34" charset="0"/>
            </a:endParaRPr>
          </a:p>
          <a:p>
            <a:endParaRPr lang="en-US" dirty="0">
              <a:latin typeface="Bahnschrift" panose="020B0502040204020203" pitchFamily="34" charset="0"/>
            </a:endParaRPr>
          </a:p>
          <a:p>
            <a:endParaRPr lang="en-US" dirty="0">
              <a:latin typeface="Bahnschrift" panose="020B0502040204020203" pitchFamily="34" charset="0"/>
            </a:endParaRPr>
          </a:p>
        </p:txBody>
      </p:sp>
    </p:spTree>
    <p:extLst>
      <p:ext uri="{BB962C8B-B14F-4D97-AF65-F5344CB8AC3E}">
        <p14:creationId xmlns:p14="http://schemas.microsoft.com/office/powerpoint/2010/main" val="20345138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13B57-C8FB-AC87-677D-590207059AD5}"/>
              </a:ext>
            </a:extLst>
          </p:cNvPr>
          <p:cNvSpPr>
            <a:spLocks noGrp="1"/>
          </p:cNvSpPr>
          <p:nvPr>
            <p:ph type="title"/>
          </p:nvPr>
        </p:nvSpPr>
        <p:spPr>
          <a:xfrm>
            <a:off x="3831772" y="97971"/>
            <a:ext cx="7445828" cy="707571"/>
          </a:xfrm>
        </p:spPr>
        <p:txBody>
          <a:bodyPr>
            <a:normAutofit/>
          </a:bodyPr>
          <a:lstStyle/>
          <a:p>
            <a:r>
              <a:rPr lang="en-US" sz="3600" b="1" u="sng" dirty="0">
                <a:solidFill>
                  <a:schemeClr val="tx1">
                    <a:lumMod val="85000"/>
                    <a:lumOff val="15000"/>
                  </a:schemeClr>
                </a:solidFill>
                <a:latin typeface="Times New Roman" panose="02020603050405020304" pitchFamily="18" charset="0"/>
                <a:cs typeface="Times New Roman" panose="02020603050405020304" pitchFamily="18" charset="0"/>
              </a:rPr>
              <a:t>Purpose</a:t>
            </a:r>
            <a:endParaRPr lang="en-AE" sz="3600" dirty="0">
              <a:solidFill>
                <a:schemeClr val="tx1">
                  <a:lumMod val="85000"/>
                  <a:lumOff val="15000"/>
                </a:schemeClr>
              </a:solidFill>
            </a:endParaRPr>
          </a:p>
        </p:txBody>
      </p:sp>
      <p:sp>
        <p:nvSpPr>
          <p:cNvPr id="3" name="Text Placeholder 2">
            <a:extLst>
              <a:ext uri="{FF2B5EF4-FFF2-40B4-BE49-F238E27FC236}">
                <a16:creationId xmlns:a16="http://schemas.microsoft.com/office/drawing/2014/main" id="{FD8EBBC4-F6AA-A7CC-D35C-356F56281E80}"/>
              </a:ext>
            </a:extLst>
          </p:cNvPr>
          <p:cNvSpPr>
            <a:spLocks noGrp="1"/>
          </p:cNvSpPr>
          <p:nvPr>
            <p:ph type="body" idx="1"/>
          </p:nvPr>
        </p:nvSpPr>
        <p:spPr>
          <a:xfrm>
            <a:off x="3831771" y="1077686"/>
            <a:ext cx="7881257" cy="5584370"/>
          </a:xfrm>
        </p:spPr>
        <p:txBody>
          <a:bodyPr/>
          <a:lstStyle/>
          <a:p>
            <a:pPr marL="342900" indent="-342900" algn="just">
              <a:buFont typeface="Wingdings" panose="05000000000000000000" pitchFamily="2" charset="2"/>
              <a:buChar char="Ø"/>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aims to examine the major variables affecting patient behaviour and satisfaction in dermatology offices. We hope to get insight into the target region's most sought-after dermatological services, frequency of service use, and factors influencing clinic choice through this study. The results of this analysis will offer dermatology centers in the area practical suggestions for enhancing their customer service, service offerings, and competitive positioning.</a:t>
            </a:r>
          </a:p>
          <a:p>
            <a:pPr algn="just"/>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study primarily focusses on the city of Bangalore and incorporates data that was gathered from several Bangalore-based clients.</a:t>
            </a:r>
          </a:p>
          <a:p>
            <a:endParaRPr lang="en-AE" dirty="0"/>
          </a:p>
        </p:txBody>
      </p:sp>
      <p:pic>
        <p:nvPicPr>
          <p:cNvPr id="4" name="Picture 5" descr="Traditional Facials | Leonard Medi Spa">
            <a:extLst>
              <a:ext uri="{FF2B5EF4-FFF2-40B4-BE49-F238E27FC236}">
                <a16:creationId xmlns:a16="http://schemas.microsoft.com/office/drawing/2014/main" id="{580689ED-C164-254D-A59B-0E4E563CEF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7456" b="7456"/>
          <a:stretch>
            <a:fillRect/>
          </a:stretch>
        </p:blipFill>
        <p:spPr bwMode="auto">
          <a:xfrm>
            <a:off x="119743" y="2221071"/>
            <a:ext cx="3233786" cy="2100558"/>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71D33A3D-D134-8D9A-9F99-1F21DE3F81B0}"/>
              </a:ext>
            </a:extLst>
          </p:cNvPr>
          <p:cNvSpPr>
            <a:spLocks noGrp="1"/>
          </p:cNvSpPr>
          <p:nvPr>
            <p:ph type="sldNum" sz="quarter" idx="12"/>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val="407122545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alpha val="6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C4722E-872C-E2E4-499F-5091F3E5CBB6}"/>
              </a:ext>
            </a:extLst>
          </p:cNvPr>
          <p:cNvSpPr txBox="1"/>
          <p:nvPr/>
        </p:nvSpPr>
        <p:spPr>
          <a:xfrm>
            <a:off x="255814" y="646331"/>
            <a:ext cx="11680372" cy="5293757"/>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study focusses on how people in a certain target location use dermatology services and what their preferences are, taking into account things like;</a:t>
            </a: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Frequency of dermatology clinic appointments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Services desired (e.g., wellness, anti-aging, skin treatments).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Patient contentment with the clinics they visit now.</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000"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factors determining clinic choice, including location, cost, quality of services, and awareness.</a:t>
            </a: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impact of social media, word-of-mouth, and marketing channels on clinic awareness.</a:t>
            </a: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Examination of differences in service satisfaction and preferences based on demographics.</a:t>
            </a: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Administrators of dermatology clinics, healthcare marketers, and other stakeholders looking to improve clinic services and client retention will find the data useful.</a:t>
            </a:r>
          </a:p>
        </p:txBody>
      </p:sp>
      <p:sp>
        <p:nvSpPr>
          <p:cNvPr id="4" name="TextBox 3">
            <a:extLst>
              <a:ext uri="{FF2B5EF4-FFF2-40B4-BE49-F238E27FC236}">
                <a16:creationId xmlns:a16="http://schemas.microsoft.com/office/drawing/2014/main" id="{03D7187F-E76F-83E9-3D46-B849E50EBC7D}"/>
              </a:ext>
            </a:extLst>
          </p:cNvPr>
          <p:cNvSpPr txBox="1"/>
          <p:nvPr/>
        </p:nvSpPr>
        <p:spPr>
          <a:xfrm>
            <a:off x="544286" y="0"/>
            <a:ext cx="6096000" cy="646331"/>
          </a:xfrm>
          <a:prstGeom prst="rect">
            <a:avLst/>
          </a:prstGeom>
          <a:noFill/>
        </p:spPr>
        <p:txBody>
          <a:bodyPr wrap="square">
            <a:spAutoFit/>
          </a:bodyPr>
          <a:lstStyle/>
          <a:p>
            <a:r>
              <a:rPr lang="en-US" sz="3600" b="1" u="sng" dirty="0">
                <a:solidFill>
                  <a:schemeClr val="tx1">
                    <a:lumMod val="95000"/>
                    <a:lumOff val="5000"/>
                  </a:schemeClr>
                </a:solidFill>
                <a:latin typeface="Times New Roman" panose="02020603050405020304" pitchFamily="18" charset="0"/>
                <a:cs typeface="Times New Roman" panose="02020603050405020304" pitchFamily="18" charset="0"/>
              </a:rPr>
              <a:t>Scope</a:t>
            </a:r>
            <a:endParaRPr lang="en-AE" sz="3600" dirty="0">
              <a:solidFill>
                <a:schemeClr val="tx1">
                  <a:lumMod val="95000"/>
                  <a:lumOff val="5000"/>
                </a:schemeClr>
              </a:solidFill>
            </a:endParaRPr>
          </a:p>
        </p:txBody>
      </p:sp>
      <p:sp>
        <p:nvSpPr>
          <p:cNvPr id="6" name="Slide Number Placeholder 5">
            <a:extLst>
              <a:ext uri="{FF2B5EF4-FFF2-40B4-BE49-F238E27FC236}">
                <a16:creationId xmlns:a16="http://schemas.microsoft.com/office/drawing/2014/main" id="{66620123-5AE9-74D5-77FE-4DCD421B77FC}"/>
              </a:ext>
            </a:extLst>
          </p:cNvPr>
          <p:cNvSpPr>
            <a:spLocks noGrp="1"/>
          </p:cNvSpPr>
          <p:nvPr>
            <p:ph type="sldNum" sz="quarter" idx="12"/>
          </p:nvPr>
        </p:nvSpPr>
        <p:spPr/>
        <p:txBody>
          <a:bodyPr/>
          <a:lstStyle/>
          <a:p>
            <a:fld id="{4FAB73BC-B049-4115-A692-8D63A059BFB8}" type="slidenum">
              <a:rPr lang="en-US" smtClean="0"/>
              <a:pPr/>
              <a:t>4</a:t>
            </a:fld>
            <a:endParaRPr lang="en-US" dirty="0"/>
          </a:p>
        </p:txBody>
      </p:sp>
    </p:spTree>
    <p:extLst>
      <p:ext uri="{BB962C8B-B14F-4D97-AF65-F5344CB8AC3E}">
        <p14:creationId xmlns:p14="http://schemas.microsoft.com/office/powerpoint/2010/main" val="1909253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0"/>
                <a:lumOff val="100000"/>
                <a:alpha val="6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2677BB-925A-B53E-F558-FC7F9B740A59}"/>
              </a:ext>
            </a:extLst>
          </p:cNvPr>
          <p:cNvSpPr>
            <a:spLocks noChangeArrowheads="1"/>
          </p:cNvSpPr>
          <p:nvPr/>
        </p:nvSpPr>
        <p:spPr bwMode="auto">
          <a:xfrm rot="10800000" flipV="1">
            <a:off x="348343" y="1462177"/>
            <a:ext cx="11538856"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data used in this study was gathered from patients who use dermatology services in the target region, representing a variety of demographics. Responses on factors influencing clinic selection, satisfaction levels, preferences for clinics, and frequency of services are all included in the dataset. The project's objectives are to identify trends, produce new ideas, and offer suggestions for enhancing dermatology patient experiences.</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undertaking entails:</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1)Preparing and cleaning data to guarantee dependability and accuracy.</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2)Statistical study helps identify the main patterns in the use of services.</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r>
              <a:rPr lang="en-US" altLang="en-US" sz="2000" dirty="0">
                <a:latin typeface="Times New Roman" panose="02020603050405020304" pitchFamily="18" charset="0"/>
                <a:cs typeface="Times New Roman" panose="02020603050405020304" pitchFamily="18" charset="0"/>
              </a:rPr>
              <a:t>P</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atient satisfaction data vi</a:t>
            </a:r>
            <a:r>
              <a:rPr lang="en-US" altLang="en-US" sz="2000" dirty="0">
                <a:latin typeface="Times New Roman" panose="02020603050405020304" pitchFamily="18" charset="0"/>
                <a:cs typeface="Times New Roman" panose="02020603050405020304" pitchFamily="18" charset="0"/>
              </a:rPr>
              <a: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ualization together with contributing factors.</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08814211-EF48-CA8C-A848-826E7DACFA39}"/>
              </a:ext>
            </a:extLst>
          </p:cNvPr>
          <p:cNvSpPr txBox="1"/>
          <p:nvPr/>
        </p:nvSpPr>
        <p:spPr>
          <a:xfrm>
            <a:off x="348343" y="511629"/>
            <a:ext cx="2445956" cy="646331"/>
          </a:xfrm>
          <a:prstGeom prst="rect">
            <a:avLst/>
          </a:prstGeom>
          <a:noFill/>
        </p:spPr>
        <p:txBody>
          <a:bodyPr wrap="square" rtlCol="0">
            <a:spAutoFit/>
          </a:bodyPr>
          <a:lstStyle/>
          <a:p>
            <a:r>
              <a:rPr lang="en-US" sz="3600" b="1" u="sng" dirty="0">
                <a:solidFill>
                  <a:schemeClr val="tx1">
                    <a:lumMod val="95000"/>
                    <a:lumOff val="5000"/>
                  </a:schemeClr>
                </a:solidFill>
                <a:latin typeface="Times New Roman" panose="02020603050405020304" pitchFamily="18" charset="0"/>
                <a:cs typeface="Times New Roman" panose="02020603050405020304" pitchFamily="18" charset="0"/>
              </a:rPr>
              <a:t>Overview</a:t>
            </a:r>
            <a:endParaRPr lang="en-AE" sz="3600" b="1" u="sng"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C83A7F6-333B-15A2-BD3E-FD657332841C}"/>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Tree>
    <p:extLst>
      <p:ext uri="{BB962C8B-B14F-4D97-AF65-F5344CB8AC3E}">
        <p14:creationId xmlns:p14="http://schemas.microsoft.com/office/powerpoint/2010/main" val="4166385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0"/>
                <a:lumOff val="100000"/>
                <a:alpha val="6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BFB5A3-4A3D-DB79-21D0-02849FAB5D1A}"/>
              </a:ext>
            </a:extLst>
          </p:cNvPr>
          <p:cNvSpPr txBox="1"/>
          <p:nvPr/>
        </p:nvSpPr>
        <p:spPr>
          <a:xfrm>
            <a:off x="228599" y="827313"/>
            <a:ext cx="11778343" cy="4955203"/>
          </a:xfrm>
          <a:prstGeom prst="rect">
            <a:avLst/>
          </a:prstGeom>
          <a:noFill/>
        </p:spPr>
        <p:txBody>
          <a:bodyPr wrap="square" rtlCol="0">
            <a:spAutoFit/>
          </a:bodyPr>
          <a:lstStyle/>
          <a:p>
            <a:endParaRPr lang="en-US" b="1" dirty="0"/>
          </a:p>
          <a:p>
            <a:pPr>
              <a:buFont typeface="+mj-lt"/>
              <a:buAutoNum type="arabicPeriod"/>
            </a:pPr>
            <a:r>
              <a:rPr lang="en-US" sz="2000" b="1" dirty="0">
                <a:latin typeface="Times New Roman" panose="02020603050405020304" pitchFamily="18" charset="0"/>
                <a:cs typeface="Times New Roman" panose="02020603050405020304" pitchFamily="18" charset="0"/>
              </a:rPr>
              <a:t>Data Collection and Cleaning:</a:t>
            </a:r>
            <a:endParaRPr lang="en-US" sz="20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The initial dataset was reviewed for any missing values or inconsistencies.</a:t>
            </a: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Data cleaning steps included standardizing responses, correcting any formatting errors, and addressing missing data.</a:t>
            </a:r>
          </a:p>
          <a:p>
            <a:pPr>
              <a:buFont typeface="+mj-lt"/>
              <a:buAutoNum type="arabicPeriod"/>
            </a:pPr>
            <a:r>
              <a:rPr lang="en-US" sz="2000" b="1" dirty="0">
                <a:latin typeface="Times New Roman" panose="02020603050405020304" pitchFamily="18" charset="0"/>
                <a:cs typeface="Times New Roman" panose="02020603050405020304" pitchFamily="18" charset="0"/>
              </a:rPr>
              <a:t>Exploratory Data Analysis:</a:t>
            </a:r>
            <a:endParaRPr lang="en-US" sz="20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A detailed exploratory analysis was conducted to understand the distribution of demographic factors, service usage frequency, clinic types, and satisfaction levels.</a:t>
            </a: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Cross-tabulations and summary statistics were used to identify key patterns.</a:t>
            </a:r>
          </a:p>
          <a:p>
            <a:pPr>
              <a:buFont typeface="+mj-lt"/>
              <a:buAutoNum type="arabicPeriod"/>
            </a:pPr>
            <a:r>
              <a:rPr lang="en-US" sz="2000" b="1" dirty="0">
                <a:latin typeface="Times New Roman" panose="02020603050405020304" pitchFamily="18" charset="0"/>
                <a:cs typeface="Times New Roman" panose="02020603050405020304" pitchFamily="18" charset="0"/>
              </a:rPr>
              <a:t>Visualization and Reporting:</a:t>
            </a:r>
            <a:endParaRPr lang="en-US" sz="20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Visualizations such as bar charts, histograms, and pie charts were created using Power BI to effectively present trends in patient preferences and clinic satisfaction.</a:t>
            </a: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A PowerPoint presentation was created to summarize the findings, focusing on the main factors influencing clinic choices and satisfaction.</a:t>
            </a:r>
          </a:p>
          <a:p>
            <a:pPr>
              <a:buFont typeface="+mj-lt"/>
              <a:buAutoNum type="arabicPeriod"/>
            </a:pPr>
            <a:r>
              <a:rPr lang="en-US" sz="2000" b="1" dirty="0">
                <a:latin typeface="Times New Roman" panose="02020603050405020304" pitchFamily="18" charset="0"/>
                <a:cs typeface="Times New Roman" panose="02020603050405020304" pitchFamily="18" charset="0"/>
              </a:rPr>
              <a:t>Recommendations:</a:t>
            </a:r>
          </a:p>
          <a:p>
            <a:pPr>
              <a:buFont typeface="+mj-lt"/>
              <a:buAutoNum type="arabicPeriod"/>
            </a:pPr>
            <a:endParaRPr lang="en-US" dirty="0"/>
          </a:p>
        </p:txBody>
      </p:sp>
      <p:sp>
        <p:nvSpPr>
          <p:cNvPr id="3" name="Rectangle 1">
            <a:extLst>
              <a:ext uri="{FF2B5EF4-FFF2-40B4-BE49-F238E27FC236}">
                <a16:creationId xmlns:a16="http://schemas.microsoft.com/office/drawing/2014/main" id="{D29AF4FD-1B14-3E1D-8305-29078F02721E}"/>
              </a:ext>
            </a:extLst>
          </p:cNvPr>
          <p:cNvSpPr>
            <a:spLocks noChangeArrowheads="1"/>
          </p:cNvSpPr>
          <p:nvPr/>
        </p:nvSpPr>
        <p:spPr bwMode="auto">
          <a:xfrm>
            <a:off x="936171" y="5427320"/>
            <a:ext cx="886097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Actionable recommendations were developed based on the findings to enhance service offerings, customer satisfaction, and clinic visibility.</a:t>
            </a:r>
          </a:p>
        </p:txBody>
      </p:sp>
      <p:sp>
        <p:nvSpPr>
          <p:cNvPr id="4" name="TextBox 3">
            <a:extLst>
              <a:ext uri="{FF2B5EF4-FFF2-40B4-BE49-F238E27FC236}">
                <a16:creationId xmlns:a16="http://schemas.microsoft.com/office/drawing/2014/main" id="{9C506955-BECD-EBD5-E7B5-4B203B72DB41}"/>
              </a:ext>
            </a:extLst>
          </p:cNvPr>
          <p:cNvSpPr txBox="1"/>
          <p:nvPr/>
        </p:nvSpPr>
        <p:spPr>
          <a:xfrm>
            <a:off x="228599" y="407086"/>
            <a:ext cx="5029201" cy="584775"/>
          </a:xfrm>
          <a:prstGeom prst="rect">
            <a:avLst/>
          </a:prstGeom>
          <a:noFill/>
        </p:spPr>
        <p:txBody>
          <a:bodyPr wrap="square" rtlCol="0">
            <a:spAutoFit/>
          </a:bodyPr>
          <a:lstStyle/>
          <a:p>
            <a:r>
              <a:rPr lang="en-US" sz="3200" b="1" u="sng" dirty="0">
                <a:solidFill>
                  <a:schemeClr val="tx1">
                    <a:lumMod val="95000"/>
                    <a:lumOff val="5000"/>
                  </a:schemeClr>
                </a:solidFill>
                <a:latin typeface="Times New Roman" panose="02020603050405020304" pitchFamily="18" charset="0"/>
                <a:cs typeface="Times New Roman" panose="02020603050405020304" pitchFamily="18" charset="0"/>
              </a:rPr>
              <a:t>Approach</a:t>
            </a:r>
            <a:endParaRPr lang="en-AE" sz="3200" b="1" u="sng"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A439A963-50DD-CA1F-5F14-FD125FE20B84}"/>
              </a:ext>
            </a:extLst>
          </p:cNvPr>
          <p:cNvSpPr>
            <a:spLocks noGrp="1"/>
          </p:cNvSpPr>
          <p:nvPr>
            <p:ph type="sldNum" sz="quarter" idx="12"/>
          </p:nvPr>
        </p:nvSpPr>
        <p:spPr/>
        <p:txBody>
          <a:bodyPr/>
          <a:lstStyle/>
          <a:p>
            <a:fld id="{4FAB73BC-B049-4115-A692-8D63A059BFB8}" type="slidenum">
              <a:rPr lang="en-US" smtClean="0"/>
              <a:pPr/>
              <a:t>6</a:t>
            </a:fld>
            <a:endParaRPr lang="en-US" dirty="0"/>
          </a:p>
        </p:txBody>
      </p:sp>
    </p:spTree>
    <p:extLst>
      <p:ext uri="{BB962C8B-B14F-4D97-AF65-F5344CB8AC3E}">
        <p14:creationId xmlns:p14="http://schemas.microsoft.com/office/powerpoint/2010/main" val="4021366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0"/>
                <a:lumOff val="100000"/>
                <a:alpha val="6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8A9DE1-F612-A54F-7D4D-BE26952A7AD8}"/>
              </a:ext>
            </a:extLst>
          </p:cNvPr>
          <p:cNvSpPr txBox="1"/>
          <p:nvPr/>
        </p:nvSpPr>
        <p:spPr>
          <a:xfrm>
            <a:off x="489857" y="337456"/>
            <a:ext cx="8741228" cy="2246769"/>
          </a:xfrm>
          <a:prstGeom prst="rect">
            <a:avLst/>
          </a:prstGeom>
          <a:noFill/>
        </p:spPr>
        <p:txBody>
          <a:bodyPr wrap="square" rtlCol="0">
            <a:spAutoFit/>
          </a:bodyPr>
          <a:lstStyle/>
          <a:p>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Data set provided :</a:t>
            </a:r>
          </a:p>
          <a:p>
            <a:endParaRPr lang="en-US" dirty="0"/>
          </a:p>
          <a:p>
            <a:r>
              <a:rPr lang="en-US" dirty="0">
                <a:latin typeface="Times New Roman" panose="02020603050405020304" pitchFamily="18" charset="0"/>
                <a:cs typeface="Times New Roman" panose="02020603050405020304" pitchFamily="18" charset="0"/>
              </a:rPr>
              <a:t>Click here to get link: </a:t>
            </a:r>
            <a:r>
              <a:rPr lang="en-US" dirty="0"/>
              <a:t>:https://mail.google.com/mail/u/0?ui=2&amp;ik=5bcdc5123f&amp;attid=0.1&amp;permmsgid=msg-f:1811057715426653760&amp;th=19222b6593bc7640&amp;view=att&amp;disp=safe&amp;realattid=f_m1g1lalw0</a:t>
            </a:r>
          </a:p>
          <a:p>
            <a:endParaRPr lang="en-AE" dirty="0"/>
          </a:p>
        </p:txBody>
      </p:sp>
      <p:sp>
        <p:nvSpPr>
          <p:cNvPr id="3" name="TextBox 2">
            <a:extLst>
              <a:ext uri="{FF2B5EF4-FFF2-40B4-BE49-F238E27FC236}">
                <a16:creationId xmlns:a16="http://schemas.microsoft.com/office/drawing/2014/main" id="{93B0D08B-DE30-CD20-9327-252A51A89A2F}"/>
              </a:ext>
            </a:extLst>
          </p:cNvPr>
          <p:cNvSpPr txBox="1"/>
          <p:nvPr/>
        </p:nvSpPr>
        <p:spPr>
          <a:xfrm>
            <a:off x="489858" y="2373086"/>
            <a:ext cx="9122228" cy="1077218"/>
          </a:xfrm>
          <a:prstGeom prst="rect">
            <a:avLst/>
          </a:prstGeom>
          <a:noFill/>
        </p:spPr>
        <p:txBody>
          <a:bodyPr wrap="square" rtlCol="0">
            <a:spAutoFit/>
          </a:bodyPr>
          <a:lstStyle/>
          <a:p>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Data set after preprocessing  :</a:t>
            </a:r>
          </a:p>
          <a:p>
            <a:r>
              <a:rPr lang="en-US" sz="3200" dirty="0">
                <a:solidFill>
                  <a:srgbClr val="0070C0"/>
                </a:solidFill>
                <a:latin typeface="Times New Roman" panose="02020603050405020304" pitchFamily="18" charset="0"/>
                <a:cs typeface="Times New Roman" panose="02020603050405020304" pitchFamily="18" charset="0"/>
                <a:hlinkClick r:id="rId2" action="ppaction://hlinkfile">
                  <a:extLst>
                    <a:ext uri="{A12FA001-AC4F-418D-AE19-62706E023703}">
                      <ahyp:hlinkClr xmlns:ahyp="http://schemas.microsoft.com/office/drawing/2018/hyperlinkcolor" val="tx"/>
                    </a:ext>
                  </a:extLst>
                </a:hlinkClick>
              </a:rPr>
              <a:t>imira.xlsx</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E5E91B9-63E5-012D-3212-B4981853793A}"/>
              </a:ext>
            </a:extLst>
          </p:cNvPr>
          <p:cNvSpPr txBox="1"/>
          <p:nvPr/>
        </p:nvSpPr>
        <p:spPr>
          <a:xfrm>
            <a:off x="489857" y="3900140"/>
            <a:ext cx="5812972" cy="584775"/>
          </a:xfrm>
          <a:prstGeom prst="rect">
            <a:avLst/>
          </a:prstGeom>
          <a:noFill/>
        </p:spPr>
        <p:txBody>
          <a:bodyPr wrap="square" rtlCol="0">
            <a:spAutoFit/>
          </a:bodyPr>
          <a:lstStyle/>
          <a:p>
            <a:r>
              <a:rPr lang="en-US" sz="3200" b="1" u="sng" dirty="0">
                <a:solidFill>
                  <a:schemeClr val="tx1">
                    <a:lumMod val="95000"/>
                    <a:lumOff val="5000"/>
                  </a:schemeClr>
                </a:solidFill>
                <a:latin typeface="Times New Roman" panose="02020603050405020304" pitchFamily="18" charset="0"/>
                <a:cs typeface="Times New Roman" panose="02020603050405020304" pitchFamily="18" charset="0"/>
              </a:rPr>
              <a:t>Tools Used</a:t>
            </a:r>
            <a:endParaRPr lang="en-AE" sz="3200" b="1" u="sng"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50F2124-DBAE-B97B-143C-39318DA3EE16}"/>
              </a:ext>
            </a:extLst>
          </p:cNvPr>
          <p:cNvSpPr txBox="1"/>
          <p:nvPr/>
        </p:nvSpPr>
        <p:spPr>
          <a:xfrm>
            <a:off x="642256" y="4702629"/>
            <a:ext cx="7881257"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MS Power bi </a:t>
            </a:r>
            <a:r>
              <a:rPr lang="en-US" sz="2000" dirty="0">
                <a:solidFill>
                  <a:srgbClr val="0070C0"/>
                </a:solidFill>
                <a:latin typeface="Times New Roman" panose="02020603050405020304" pitchFamily="18" charset="0"/>
                <a:cs typeface="Times New Roman" panose="02020603050405020304" pitchFamily="18" charset="0"/>
                <a:hlinkClick r:id="rId3" action="ppaction://hlinkfile">
                  <a:extLst>
                    <a:ext uri="{A12FA001-AC4F-418D-AE19-62706E023703}">
                      <ahyp:hlinkClr xmlns:ahyp="http://schemas.microsoft.com/office/drawing/2018/hyperlinkcolor" val="tx"/>
                    </a:ext>
                  </a:extLst>
                </a:hlinkClick>
              </a:rPr>
              <a:t>DERMATOLOGY </a:t>
            </a:r>
            <a:r>
              <a:rPr lang="en-US" sz="2000" dirty="0" err="1">
                <a:solidFill>
                  <a:srgbClr val="0070C0"/>
                </a:solidFill>
                <a:latin typeface="Times New Roman" panose="02020603050405020304" pitchFamily="18" charset="0"/>
                <a:cs typeface="Times New Roman" panose="02020603050405020304" pitchFamily="18" charset="0"/>
                <a:hlinkClick r:id="rId3" action="ppaction://hlinkfile">
                  <a:extLst>
                    <a:ext uri="{A12FA001-AC4F-418D-AE19-62706E023703}">
                      <ahyp:hlinkClr xmlns:ahyp="http://schemas.microsoft.com/office/drawing/2018/hyperlinkcolor" val="tx"/>
                    </a:ext>
                  </a:extLst>
                </a:hlinkClick>
              </a:rPr>
              <a:t>STUDY.pbit</a:t>
            </a:r>
            <a:endParaRPr lang="en-US" sz="2000" dirty="0">
              <a:solidFill>
                <a:srgbClr val="0070C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Google collab</a:t>
            </a:r>
            <a:r>
              <a:rPr lang="en-US" sz="2000" dirty="0">
                <a:solidFill>
                  <a:srgbClr val="0070C0"/>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https://colab.research.google.com/drive/1xnJ_xyWRht0L2WnZ4cvFTHriste0wmvv?usp=sharing</a:t>
            </a:r>
            <a:endParaRPr lang="en-US" sz="2000" dirty="0">
              <a:solidFill>
                <a:srgbClr val="0070C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MS Excel: </a:t>
            </a:r>
            <a:r>
              <a:rPr lang="en-US" sz="2000" dirty="0">
                <a:solidFill>
                  <a:srgbClr val="0070C0"/>
                </a:solidFill>
                <a:latin typeface="Times New Roman" panose="02020603050405020304" pitchFamily="18" charset="0"/>
                <a:cs typeface="Times New Roman" panose="02020603050405020304" pitchFamily="18" charset="0"/>
                <a:hlinkClick r:id="rId2" action="ppaction://hlinkfile">
                  <a:extLst>
                    <a:ext uri="{A12FA001-AC4F-418D-AE19-62706E023703}">
                      <ahyp:hlinkClr xmlns:ahyp="http://schemas.microsoft.com/office/drawing/2018/hyperlinkcolor" val="tx"/>
                    </a:ext>
                  </a:extLst>
                </a:hlinkClick>
              </a:rPr>
              <a:t>imira.xlsx</a:t>
            </a:r>
            <a:endParaRPr lang="en-AE" sz="2000" dirty="0">
              <a:solidFill>
                <a:srgbClr val="0070C0"/>
              </a:solidFill>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03F5ED1F-9BF3-AE84-A710-EDA6A845153E}"/>
              </a:ext>
            </a:extLst>
          </p:cNvPr>
          <p:cNvSpPr>
            <a:spLocks noGrp="1"/>
          </p:cNvSpPr>
          <p:nvPr>
            <p:ph type="sldNum" sz="quarter" idx="12"/>
          </p:nvPr>
        </p:nvSpPr>
        <p:spPr/>
        <p:txBody>
          <a:bodyPr/>
          <a:lstStyle/>
          <a:p>
            <a:fld id="{4FAB73BC-B049-4115-A692-8D63A059BFB8}" type="slidenum">
              <a:rPr lang="en-US" smtClean="0"/>
              <a:pPr/>
              <a:t>7</a:t>
            </a:fld>
            <a:endParaRPr lang="en-US" dirty="0"/>
          </a:p>
        </p:txBody>
      </p:sp>
    </p:spTree>
    <p:extLst>
      <p:ext uri="{BB962C8B-B14F-4D97-AF65-F5344CB8AC3E}">
        <p14:creationId xmlns:p14="http://schemas.microsoft.com/office/powerpoint/2010/main" val="2826844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0"/>
                <a:lumOff val="100000"/>
                <a:alpha val="6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58C890-BCA8-D326-1975-0B854E7B426B}"/>
              </a:ext>
            </a:extLst>
          </p:cNvPr>
          <p:cNvSpPr txBox="1"/>
          <p:nvPr/>
        </p:nvSpPr>
        <p:spPr>
          <a:xfrm>
            <a:off x="337457" y="309674"/>
            <a:ext cx="10428515" cy="584775"/>
          </a:xfrm>
          <a:prstGeom prst="rect">
            <a:avLst/>
          </a:prstGeom>
          <a:noFill/>
        </p:spPr>
        <p:txBody>
          <a:bodyPr wrap="square" rtlCol="0">
            <a:spAutoFit/>
          </a:bodyPr>
          <a:lstStyle/>
          <a:p>
            <a:r>
              <a:rPr lang="en-US" sz="3200" b="1" u="sng" dirty="0">
                <a:solidFill>
                  <a:schemeClr val="tx1">
                    <a:lumMod val="95000"/>
                    <a:lumOff val="5000"/>
                  </a:schemeClr>
                </a:solidFill>
                <a:latin typeface="Times New Roman" panose="02020603050405020304" pitchFamily="18" charset="0"/>
                <a:cs typeface="Times New Roman" panose="02020603050405020304" pitchFamily="18" charset="0"/>
              </a:rPr>
              <a:t>Gender based data analysis</a:t>
            </a:r>
            <a:endParaRPr lang="en-AE" sz="3200" b="1" u="sng"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1EA3AB6-5907-E808-2098-AC915ABD2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096403"/>
            <a:ext cx="5236029" cy="3344967"/>
          </a:xfrm>
          <a:prstGeom prst="rect">
            <a:avLst/>
          </a:prstGeom>
        </p:spPr>
      </p:pic>
      <p:pic>
        <p:nvPicPr>
          <p:cNvPr id="6" name="Picture 5">
            <a:extLst>
              <a:ext uri="{FF2B5EF4-FFF2-40B4-BE49-F238E27FC236}">
                <a16:creationId xmlns:a16="http://schemas.microsoft.com/office/drawing/2014/main" id="{02C08F3D-D818-671E-2069-CAE36BCD33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5730" y="1096403"/>
            <a:ext cx="5507556" cy="3344967"/>
          </a:xfrm>
          <a:prstGeom prst="rect">
            <a:avLst/>
          </a:prstGeom>
        </p:spPr>
      </p:pic>
      <p:sp>
        <p:nvSpPr>
          <p:cNvPr id="9" name="TextBox 8">
            <a:extLst>
              <a:ext uri="{FF2B5EF4-FFF2-40B4-BE49-F238E27FC236}">
                <a16:creationId xmlns:a16="http://schemas.microsoft.com/office/drawing/2014/main" id="{ADA33A85-1FF8-D373-B030-E869A602EFC7}"/>
              </a:ext>
            </a:extLst>
          </p:cNvPr>
          <p:cNvSpPr txBox="1"/>
          <p:nvPr/>
        </p:nvSpPr>
        <p:spPr>
          <a:xfrm>
            <a:off x="457200" y="4593771"/>
            <a:ext cx="11136086" cy="1538883"/>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Female Visit Patterns</a:t>
            </a:r>
            <a:r>
              <a:rPr lang="en-US" sz="2000" dirty="0">
                <a:latin typeface="Times New Roman" panose="02020603050405020304" pitchFamily="18" charset="0"/>
                <a:cs typeface="Times New Roman" panose="02020603050405020304" pitchFamily="18" charset="0"/>
              </a:rPr>
              <a:t>: A majority of females visit dermatology clinics either on a </a:t>
            </a:r>
            <a:r>
              <a:rPr lang="en-US" sz="2000" b="1" dirty="0">
                <a:latin typeface="Times New Roman" panose="02020603050405020304" pitchFamily="18" charset="0"/>
                <a:cs typeface="Times New Roman" panose="02020603050405020304" pitchFamily="18" charset="0"/>
              </a:rPr>
              <a:t>monthly</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annual</a:t>
            </a:r>
            <a:r>
              <a:rPr lang="en-US" sz="2000" dirty="0">
                <a:latin typeface="Times New Roman" panose="02020603050405020304" pitchFamily="18" charset="0"/>
                <a:cs typeface="Times New Roman" panose="02020603050405020304" pitchFamily="18" charset="0"/>
              </a:rPr>
              <a:t> basis, indicating a focus on both routine care and specialized treatments at different intervals.</a:t>
            </a:r>
          </a:p>
          <a:p>
            <a:endParaRPr lang="en-US" dirty="0"/>
          </a:p>
          <a:p>
            <a:endParaRPr lang="en-US" dirty="0"/>
          </a:p>
          <a:p>
            <a:endParaRPr lang="en-AE" dirty="0"/>
          </a:p>
        </p:txBody>
      </p:sp>
      <p:sp>
        <p:nvSpPr>
          <p:cNvPr id="10" name="Rectangle 2">
            <a:extLst>
              <a:ext uri="{FF2B5EF4-FFF2-40B4-BE49-F238E27FC236}">
                <a16:creationId xmlns:a16="http://schemas.microsoft.com/office/drawing/2014/main" id="{163D69E2-D212-6B37-B301-B11E4EDC7E44}"/>
              </a:ext>
            </a:extLst>
          </p:cNvPr>
          <p:cNvSpPr>
            <a:spLocks noChangeArrowheads="1"/>
          </p:cNvSpPr>
          <p:nvPr/>
        </p:nvSpPr>
        <p:spPr bwMode="auto">
          <a:xfrm>
            <a:off x="457199" y="5582454"/>
            <a:ext cx="11136085"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Male Visit Patterns</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Among males, monthly visits are the most common, suggesting a steady demand for dermatological services, possibly for ongoing treatments or skin health maintenance.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Slide Number Placeholder 4">
            <a:extLst>
              <a:ext uri="{FF2B5EF4-FFF2-40B4-BE49-F238E27FC236}">
                <a16:creationId xmlns:a16="http://schemas.microsoft.com/office/drawing/2014/main" id="{F52F2667-FD42-97A4-5EA1-86538C03854D}"/>
              </a:ext>
            </a:extLst>
          </p:cNvPr>
          <p:cNvSpPr>
            <a:spLocks noGrp="1"/>
          </p:cNvSpPr>
          <p:nvPr>
            <p:ph type="sldNum" sz="quarter" idx="12"/>
          </p:nvPr>
        </p:nvSpPr>
        <p:spPr/>
        <p:txBody>
          <a:bodyPr/>
          <a:lstStyle/>
          <a:p>
            <a:fld id="{4FAB73BC-B049-4115-A692-8D63A059BFB8}" type="slidenum">
              <a:rPr lang="en-US" smtClean="0"/>
              <a:pPr/>
              <a:t>8</a:t>
            </a:fld>
            <a:endParaRPr lang="en-US" dirty="0"/>
          </a:p>
        </p:txBody>
      </p:sp>
    </p:spTree>
    <p:extLst>
      <p:ext uri="{BB962C8B-B14F-4D97-AF65-F5344CB8AC3E}">
        <p14:creationId xmlns:p14="http://schemas.microsoft.com/office/powerpoint/2010/main" val="30825298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0"/>
                <a:lumOff val="100000"/>
                <a:alpha val="6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04CCD2BE-BAB4-3D95-3D1B-D5816798A42A}"/>
              </a:ext>
            </a:extLst>
          </p:cNvPr>
          <p:cNvSpPr>
            <a:spLocks noChangeArrowheads="1"/>
          </p:cNvSpPr>
          <p:nvPr/>
        </p:nvSpPr>
        <p:spPr bwMode="auto">
          <a:xfrm rot="10800000" flipV="1">
            <a:off x="316968" y="338769"/>
            <a:ext cx="1126543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Occupation Insights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both males and females, individuals working in the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private sector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the most frequent visitors to dermatology clinics, highlighting the influence of income stability and perhaps workplace-related skincare concerns.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Students and Gender Differences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Female students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visit dermatology clinics more frequently than male students, reflecting a higher demand for skin treatments or beauty-related services among young women.</a:t>
            </a:r>
          </a:p>
        </p:txBody>
      </p:sp>
      <p:pic>
        <p:nvPicPr>
          <p:cNvPr id="5" name="Picture 4">
            <a:extLst>
              <a:ext uri="{FF2B5EF4-FFF2-40B4-BE49-F238E27FC236}">
                <a16:creationId xmlns:a16="http://schemas.microsoft.com/office/drawing/2014/main" id="{4076CEFD-43CE-E120-15B3-D82B04B98A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943" y="2634342"/>
            <a:ext cx="6281123" cy="4016829"/>
          </a:xfrm>
          <a:prstGeom prst="rect">
            <a:avLst/>
          </a:prstGeom>
        </p:spPr>
      </p:pic>
      <p:pic>
        <p:nvPicPr>
          <p:cNvPr id="7" name="Picture 6">
            <a:extLst>
              <a:ext uri="{FF2B5EF4-FFF2-40B4-BE49-F238E27FC236}">
                <a16:creationId xmlns:a16="http://schemas.microsoft.com/office/drawing/2014/main" id="{6A2AE6E8-7682-124E-C6DD-559C4D8464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0543" y="2634342"/>
            <a:ext cx="5517513" cy="4016829"/>
          </a:xfrm>
          <a:prstGeom prst="rect">
            <a:avLst/>
          </a:prstGeom>
        </p:spPr>
      </p:pic>
      <p:sp>
        <p:nvSpPr>
          <p:cNvPr id="4" name="Slide Number Placeholder 3">
            <a:extLst>
              <a:ext uri="{FF2B5EF4-FFF2-40B4-BE49-F238E27FC236}">
                <a16:creationId xmlns:a16="http://schemas.microsoft.com/office/drawing/2014/main" id="{F5B00FFD-71C3-6FFC-3EC6-363CD2D424A3}"/>
              </a:ext>
            </a:extLst>
          </p:cNvPr>
          <p:cNvSpPr>
            <a:spLocks noGrp="1"/>
          </p:cNvSpPr>
          <p:nvPr>
            <p:ph type="sldNum" sz="quarter" idx="12"/>
          </p:nvPr>
        </p:nvSpPr>
        <p:spPr/>
        <p:txBody>
          <a:bodyPr/>
          <a:lstStyle/>
          <a:p>
            <a:fld id="{4FAB73BC-B049-4115-A692-8D63A059BFB8}" type="slidenum">
              <a:rPr lang="en-US" smtClean="0"/>
              <a:pPr/>
              <a:t>9</a:t>
            </a:fld>
            <a:endParaRPr lang="en-US" dirty="0"/>
          </a:p>
        </p:txBody>
      </p:sp>
    </p:spTree>
    <p:extLst>
      <p:ext uri="{BB962C8B-B14F-4D97-AF65-F5344CB8AC3E}">
        <p14:creationId xmlns:p14="http://schemas.microsoft.com/office/powerpoint/2010/main" val="100596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109</TotalTime>
  <Words>1934</Words>
  <Application>Microsoft Office PowerPoint</Application>
  <PresentationFormat>Widescreen</PresentationFormat>
  <Paragraphs>145</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Agency FB</vt:lpstr>
      <vt:lpstr>Arial</vt:lpstr>
      <vt:lpstr>Bahnschrift</vt:lpstr>
      <vt:lpstr>Calibri</vt:lpstr>
      <vt:lpstr>Corbel</vt:lpstr>
      <vt:lpstr>Times New Roman</vt:lpstr>
      <vt:lpstr>Wingdings</vt:lpstr>
      <vt:lpstr>Wingdings 2</vt:lpstr>
      <vt:lpstr>Frame</vt:lpstr>
      <vt:lpstr>PowerPoint Presentation</vt:lpstr>
      <vt:lpstr> Contents</vt:lpstr>
      <vt:lpstr>Purpose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AISWARYA PARAYIL</dc:creator>
  <cp:lastModifiedBy>AISWARYA PARAYIL</cp:lastModifiedBy>
  <cp:revision>3</cp:revision>
  <dcterms:created xsi:type="dcterms:W3CDTF">2024-10-05T15:03:34Z</dcterms:created>
  <dcterms:modified xsi:type="dcterms:W3CDTF">2024-10-07T07:59:22Z</dcterms:modified>
</cp:coreProperties>
</file>