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BJECT DETECTION…"/>
          <p:cNvSpPr/>
          <p:nvPr>
            <p:ph type="ctrTitle"/>
          </p:nvPr>
        </p:nvSpPr>
        <p:spPr>
          <a:xfrm>
            <a:off x="1270000" y="8763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OBJECT DETECTION</a:t>
            </a:r>
          </a:p>
          <a:p>
            <a:pPr>
              <a:defRPr sz="3600"/>
            </a:pPr>
            <a:r>
              <a:t>USING KERAS AND CIFAR-10 DATASET </a:t>
            </a:r>
          </a:p>
        </p:txBody>
      </p:sp>
      <p:sp>
        <p:nvSpPr>
          <p:cNvPr id="120" name="DEEP LEARNING PROJECT"/>
          <p:cNvSpPr/>
          <p:nvPr>
            <p:ph type="subTitle" sz="quarter" idx="1"/>
          </p:nvPr>
        </p:nvSpPr>
        <p:spPr>
          <a:xfrm>
            <a:off x="1270000" y="64389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DEEP LEARNING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WHAT IS OBJECT DETECTION ??"/>
          <p:cNvSpPr/>
          <p:nvPr>
            <p:ph type="title"/>
          </p:nvPr>
        </p:nvSpPr>
        <p:spPr>
          <a:xfrm>
            <a:off x="1270000" y="50800"/>
            <a:ext cx="10464800" cy="4506665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WHAT IS OBJECT DETECTION ??</a:t>
            </a:r>
          </a:p>
          <a:p>
            <a:pPr>
              <a:defRPr sz="4800"/>
            </a:pPr>
          </a:p>
        </p:txBody>
      </p:sp>
      <p:pic>
        <p:nvPicPr>
          <p:cNvPr id="123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6380" y="2959052"/>
            <a:ext cx="5452040" cy="3465859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Object detection is a computer technology related to computer vision and image processing that deals with detecting instances of semantic objects of a certain class (such as humans, buildings, or cars) in digital images and videos."/>
          <p:cNvSpPr/>
          <p:nvPr/>
        </p:nvSpPr>
        <p:spPr>
          <a:xfrm>
            <a:off x="1621798" y="6793135"/>
            <a:ext cx="9761204" cy="151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Object detection</a:t>
            </a:r>
            <a:r>
              <a:t> is a computer technology related to computer vision and image processing that deals with </a:t>
            </a:r>
            <a:r>
              <a:rPr b="1"/>
              <a:t>detecting</a:t>
            </a:r>
            <a:r>
              <a:t> instances of semantic </a:t>
            </a:r>
            <a:r>
              <a:rPr b="1"/>
              <a:t>objects</a:t>
            </a:r>
            <a:r>
              <a:t> of a certain class (such as humans, buildings, or cars) in digital images and videos.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UR TASK"/>
          <p:cNvSpPr/>
          <p:nvPr>
            <p:ph type="ctrTitle"/>
          </p:nvPr>
        </p:nvSpPr>
        <p:spPr>
          <a:xfrm>
            <a:off x="1270000" y="724544"/>
            <a:ext cx="10464800" cy="1751956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OUR TASK</a:t>
            </a:r>
          </a:p>
        </p:txBody>
      </p:sp>
      <p:sp>
        <p:nvSpPr>
          <p:cNvPr id="127" name="Given an input image, determine if there are objects of a given class(e.g. faces, cars, cats..) in the image and where they are located."/>
          <p:cNvSpPr/>
          <p:nvPr/>
        </p:nvSpPr>
        <p:spPr>
          <a:xfrm>
            <a:off x="3422196" y="3242309"/>
            <a:ext cx="6160408" cy="3268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</a:lvl1pPr>
          </a:lstStyle>
          <a:p>
            <a:pPr/>
            <a:r>
              <a:t>Given an input image, determine if there are objects of a given class(e.g. faces, cars, cats..) in the image and where they are located.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ABOUT KERAS AND CIFAR-10 DATASET"/>
          <p:cNvSpPr/>
          <p:nvPr>
            <p:ph type="ctrTitle"/>
          </p:nvPr>
        </p:nvSpPr>
        <p:spPr>
          <a:xfrm>
            <a:off x="1270000" y="703907"/>
            <a:ext cx="10464800" cy="2204393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ABOUT KERAS AND CIFAR-10 DATASET</a:t>
            </a:r>
          </a:p>
        </p:txBody>
      </p:sp>
      <p:sp>
        <p:nvSpPr>
          <p:cNvPr id="130" name="Keras is a high-level neural networks API, written in Python.…"/>
          <p:cNvSpPr/>
          <p:nvPr>
            <p:ph type="subTitle" sz="half" idx="1"/>
          </p:nvPr>
        </p:nvSpPr>
        <p:spPr>
          <a:xfrm>
            <a:off x="1270000" y="3562350"/>
            <a:ext cx="10464800" cy="3287465"/>
          </a:xfrm>
          <a:prstGeom prst="rect">
            <a:avLst/>
          </a:prstGeom>
        </p:spPr>
        <p:txBody>
          <a:bodyPr/>
          <a:lstStyle/>
          <a:p>
            <a:pPr algn="l" defTabSz="457200">
              <a:lnSpc>
                <a:spcPct val="120000"/>
              </a:lnSpc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Keras</a:t>
            </a:r>
            <a:r>
              <a:t> is a high-level neural networks API, written in Python.</a:t>
            </a:r>
          </a:p>
          <a:p>
            <a:pPr algn="l" defTabSz="457200">
              <a:lnSpc>
                <a:spcPct val="120000"/>
              </a:lnSpc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algn="l" defTabSz="457200">
              <a:lnSpc>
                <a:spcPct val="120000"/>
              </a:lnSpc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The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CIFAR-10 </a:t>
            </a:r>
            <a:r>
              <a:t>dataset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consists of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60,000 photos</a:t>
            </a:r>
            <a:r>
              <a:t> divided into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10 classes</a:t>
            </a:r>
            <a:r>
              <a:t> (hence the name CIFAR-10). Classes include common objects such as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airplanes, automobiles, birds, cats</a:t>
            </a:r>
            <a:r>
              <a:t> and so on. The dataset is split in a standard way, where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50,000 </a:t>
            </a:r>
            <a:r>
              <a:t>images are used for training a model and the remaining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10,000</a:t>
            </a:r>
            <a:r>
              <a:t> for evaluating its performance.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BASIC SCHEME-OBJECT DETECTION"/>
          <p:cNvSpPr/>
          <p:nvPr>
            <p:ph type="ctrTitle"/>
          </p:nvPr>
        </p:nvSpPr>
        <p:spPr>
          <a:xfrm>
            <a:off x="1270000" y="1190178"/>
            <a:ext cx="10464800" cy="1845122"/>
          </a:xfrm>
          <a:prstGeom prst="rect">
            <a:avLst/>
          </a:prstGeom>
        </p:spPr>
        <p:txBody>
          <a:bodyPr/>
          <a:lstStyle>
            <a:lvl1pPr defTabSz="420624">
              <a:defRPr sz="5760"/>
            </a:lvl1pPr>
          </a:lstStyle>
          <a:p>
            <a:pPr/>
            <a:r>
              <a:t>BASIC SCHEME-OBJECT DETECTION</a:t>
            </a:r>
          </a:p>
        </p:txBody>
      </p:sp>
      <p:sp>
        <p:nvSpPr>
          <p:cNvPr id="133" name="TRAINING…"/>
          <p:cNvSpPr/>
          <p:nvPr>
            <p:ph type="subTitle" sz="quarter" idx="1"/>
          </p:nvPr>
        </p:nvSpPr>
        <p:spPr>
          <a:xfrm>
            <a:off x="4510533" y="4541142"/>
            <a:ext cx="3983734" cy="2119116"/>
          </a:xfrm>
          <a:prstGeom prst="rect">
            <a:avLst/>
          </a:prstGeom>
        </p:spPr>
        <p:txBody>
          <a:bodyPr/>
          <a:lstStyle/>
          <a:p>
            <a:pPr marL="395111" indent="-395111" algn="l">
              <a:lnSpc>
                <a:spcPct val="150000"/>
              </a:lnSpc>
              <a:buSzPct val="75000"/>
              <a:buChar char="•"/>
              <a:defRPr sz="3600"/>
            </a:pPr>
            <a:r>
              <a:t>TRAINING</a:t>
            </a:r>
          </a:p>
          <a:p>
            <a:pPr marL="395111" indent="-395111" algn="l">
              <a:lnSpc>
                <a:spcPct val="150000"/>
              </a:lnSpc>
              <a:buSzPct val="75000"/>
              <a:buChar char="•"/>
              <a:defRPr sz="3600"/>
            </a:pPr>
            <a:r>
              <a:t>TESTING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RAINING"/>
          <p:cNvSpPr/>
          <p:nvPr>
            <p:ph type="ctrTitle"/>
          </p:nvPr>
        </p:nvSpPr>
        <p:spPr>
          <a:xfrm>
            <a:off x="1270000" y="883146"/>
            <a:ext cx="10464800" cy="1402854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TRAINING </a:t>
            </a:r>
          </a:p>
        </p:txBody>
      </p:sp>
      <p:sp>
        <p:nvSpPr>
          <p:cNvPr id="136" name="COLLECTING A DATASET(i.e. CIFAR-10) SCALE THE IMAGES TO THE SAME SIZE AND WELL CENTRED.…"/>
          <p:cNvSpPr/>
          <p:nvPr>
            <p:ph type="subTitle" idx="1"/>
          </p:nvPr>
        </p:nvSpPr>
        <p:spPr>
          <a:xfrm>
            <a:off x="1270000" y="3095823"/>
            <a:ext cx="10464800" cy="5009754"/>
          </a:xfrm>
          <a:prstGeom prst="rect">
            <a:avLst/>
          </a:prstGeom>
        </p:spPr>
        <p:txBody>
          <a:bodyPr/>
          <a:lstStyle/>
          <a:p>
            <a:pPr marL="395111" indent="-395111" algn="l">
              <a:lnSpc>
                <a:spcPct val="150000"/>
              </a:lnSpc>
              <a:buSzPct val="75000"/>
              <a:buChar char="•"/>
            </a:pPr>
            <a:r>
              <a:t>COLLECTING A DATASET(i.e. CIFAR-10) SCALE THE IMAGES TO THE SAME SIZE AND WELL CENTRED.</a:t>
            </a:r>
          </a:p>
          <a:p>
            <a:pPr marL="395111" indent="-395111" algn="l">
              <a:lnSpc>
                <a:spcPct val="150000"/>
              </a:lnSpc>
              <a:buSzPct val="75000"/>
              <a:buChar char="•"/>
            </a:pPr>
            <a:r>
              <a:t>FEATURE EXTRACTION OF THE CROPPED IMAGES.</a:t>
            </a:r>
          </a:p>
          <a:p>
            <a:pPr marL="395111" indent="-395111" algn="l">
              <a:lnSpc>
                <a:spcPct val="150000"/>
              </a:lnSpc>
              <a:buSzPct val="75000"/>
              <a:buChar char="•"/>
            </a:pPr>
            <a:r>
              <a:t>TRAINING A LEARNING MACHINE.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STING"/>
          <p:cNvSpPr/>
          <p:nvPr>
            <p:ph type="ctrTitle"/>
          </p:nvPr>
        </p:nvSpPr>
        <p:spPr>
          <a:xfrm>
            <a:off x="1270000" y="823813"/>
            <a:ext cx="10464800" cy="1500287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TESTING</a:t>
            </a:r>
          </a:p>
        </p:txBody>
      </p:sp>
      <p:sp>
        <p:nvSpPr>
          <p:cNvPr id="139" name="PERFORM A SLIDING WINDOW(i.e. MOVE A WINDOW THROUGH THE WHOLE IMAGE AND AT DIFFERENT SCALES).…"/>
          <p:cNvSpPr/>
          <p:nvPr>
            <p:ph type="subTitle" sz="half" idx="1"/>
          </p:nvPr>
        </p:nvSpPr>
        <p:spPr>
          <a:xfrm>
            <a:off x="1061566" y="3471540"/>
            <a:ext cx="10881668" cy="3865067"/>
          </a:xfrm>
          <a:prstGeom prst="rect">
            <a:avLst/>
          </a:prstGeom>
        </p:spPr>
        <p:txBody>
          <a:bodyPr/>
          <a:lstStyle/>
          <a:p>
            <a:pPr marL="221262" indent="-221262" algn="l" defTabSz="327152">
              <a:lnSpc>
                <a:spcPct val="150000"/>
              </a:lnSpc>
              <a:buSzPct val="75000"/>
              <a:buChar char="•"/>
              <a:defRPr sz="2800"/>
            </a:pPr>
            <a:r>
              <a:t>PERFORM A SLIDING WINDOW(i.e. MOVE A WINDOW THROUGH THE WHOLE IMAGE AND AT DIFFERENT SCALES).</a:t>
            </a:r>
          </a:p>
          <a:p>
            <a:pPr marL="221262" indent="-221262" algn="l" defTabSz="327152">
              <a:lnSpc>
                <a:spcPct val="150000"/>
              </a:lnSpc>
              <a:buSzPct val="75000"/>
              <a:buChar char="•"/>
              <a:defRPr sz="2800"/>
            </a:pPr>
            <a:r>
              <a:t>FOR EACH WINDOW OF THE SLIDING WINDOW COMPUTE THE FEATURE AND CLASSIFY IT.</a:t>
            </a:r>
          </a:p>
          <a:p>
            <a:pPr marL="221262" indent="-221262" algn="l" defTabSz="327152">
              <a:lnSpc>
                <a:spcPct val="150000"/>
              </a:lnSpc>
              <a:buSzPct val="75000"/>
              <a:buChar char="•"/>
              <a:defRPr sz="2800"/>
            </a:pPr>
            <a:r>
              <a:t>ALL THE WINDOWS WITH A CONFIDENCE &gt; THRESHOLD WILL BE OUR REQUIRED IMAGE.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UMMARISING OUR BASELINE NETWORK STRUCTURE"/>
          <p:cNvSpPr/>
          <p:nvPr>
            <p:ph type="ctrTitle"/>
          </p:nvPr>
        </p:nvSpPr>
        <p:spPr>
          <a:xfrm>
            <a:off x="1270000" y="1122263"/>
            <a:ext cx="10464800" cy="1747937"/>
          </a:xfrm>
          <a:prstGeom prst="rect">
            <a:avLst/>
          </a:prstGeom>
        </p:spPr>
        <p:txBody>
          <a:bodyPr/>
          <a:lstStyle>
            <a:lvl1pPr defTabSz="490727">
              <a:defRPr sz="5376"/>
            </a:lvl1pPr>
          </a:lstStyle>
          <a:p>
            <a:pPr/>
            <a:r>
              <a:t>SUMMARISING OUR BASELINE NETWORK STRUCTURE</a:t>
            </a:r>
          </a:p>
        </p:txBody>
      </p:sp>
      <p:sp>
        <p:nvSpPr>
          <p:cNvPr id="142" name="1) Convolutional input layer, 32 feature maps with a size of 3×3, a rectifier activation function and a weight constraint of max norm set to 3.…"/>
          <p:cNvSpPr/>
          <p:nvPr>
            <p:ph type="subTitle" idx="1"/>
          </p:nvPr>
        </p:nvSpPr>
        <p:spPr>
          <a:xfrm>
            <a:off x="1270000" y="3365500"/>
            <a:ext cx="10464800" cy="5613698"/>
          </a:xfrm>
          <a:prstGeom prst="rect">
            <a:avLst/>
          </a:prstGeom>
        </p:spPr>
        <p:txBody>
          <a:bodyPr/>
          <a:lstStyle/>
          <a:p>
            <a:pPr marL="457200" indent="-457200" algn="l" defTabSz="457200">
              <a:lnSpc>
                <a:spcPct val="120000"/>
              </a:lnSpc>
              <a:tabLst>
                <a:tab pos="139700" algn="l"/>
                <a:tab pos="457200" algn="l"/>
              </a:tabLst>
              <a:defRPr sz="1500">
                <a:solidFill>
                  <a:srgbClr val="55555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</a:t>
            </a:r>
            <a:r>
              <a:rPr sz="2400">
                <a:solidFill>
                  <a:srgbClr val="000000"/>
                </a:solidFill>
              </a:rPr>
              <a:t>1)	Convolutional input layer, 32 feature maps with a size of 3×3, a rectifier activation function and a weight constraint of max norm set to 3.</a:t>
            </a:r>
            <a:endParaRPr sz="2400">
              <a:solidFill>
                <a:srgbClr val="000000"/>
              </a:solidFill>
            </a:endParaRPr>
          </a:p>
          <a:p>
            <a:pPr marL="457200" indent="-457200" algn="l" defTabSz="457200">
              <a:lnSpc>
                <a:spcPct val="120000"/>
              </a:lnSpc>
              <a:tabLst>
                <a:tab pos="139700" algn="l"/>
                <a:tab pos="457200" algn="l"/>
              </a:tabLst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2)	Dropout set to 20%.</a:t>
            </a:r>
          </a:p>
          <a:p>
            <a:pPr marL="457200" indent="-457200" algn="l" defTabSz="457200">
              <a:lnSpc>
                <a:spcPct val="120000"/>
              </a:lnSpc>
              <a:tabLst>
                <a:tab pos="139700" algn="l"/>
                <a:tab pos="457200" algn="l"/>
              </a:tabLst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3)	Convolutional layer, 32 feature maps with a size of 3×3, a rectifier activation function and a weight constraint of max norm set to 3.</a:t>
            </a:r>
          </a:p>
          <a:p>
            <a:pPr marL="457200" indent="-457200" algn="l" defTabSz="457200">
              <a:lnSpc>
                <a:spcPct val="120000"/>
              </a:lnSpc>
              <a:tabLst>
                <a:tab pos="139700" algn="l"/>
                <a:tab pos="457200" algn="l"/>
              </a:tabLst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4)	Max Pool layer with size 2×2.</a:t>
            </a:r>
          </a:p>
          <a:p>
            <a:pPr marL="457200" indent="-457200" algn="l" defTabSz="457200">
              <a:lnSpc>
                <a:spcPct val="120000"/>
              </a:lnSpc>
              <a:tabLst>
                <a:tab pos="139700" algn="l"/>
                <a:tab pos="457200" algn="l"/>
              </a:tabLst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5)	Flatten layer.</a:t>
            </a:r>
          </a:p>
          <a:p>
            <a:pPr marL="457200" indent="-457200" algn="l" defTabSz="457200">
              <a:lnSpc>
                <a:spcPct val="120000"/>
              </a:lnSpc>
              <a:tabLst>
                <a:tab pos="139700" algn="l"/>
                <a:tab pos="457200" algn="l"/>
              </a:tabLst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6)	Fully connected layer with 512 units and a rectifier activation function.</a:t>
            </a:r>
          </a:p>
          <a:p>
            <a:pPr marL="457200" indent="-457200" algn="l" defTabSz="457200">
              <a:lnSpc>
                <a:spcPct val="120000"/>
              </a:lnSpc>
              <a:tabLst>
                <a:tab pos="139700" algn="l"/>
                <a:tab pos="457200" algn="l"/>
              </a:tabLst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7)	Dropout set to 50%.</a:t>
            </a:r>
          </a:p>
          <a:p>
            <a:pPr marL="457200" indent="-457200" algn="l" defTabSz="457200">
              <a:lnSpc>
                <a:spcPct val="120000"/>
              </a:lnSpc>
              <a:tabLst>
                <a:tab pos="139700" algn="l"/>
                <a:tab pos="457200" algn="l"/>
              </a:tabLst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	8)	Fully connected output layer with 10 units and a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SOFTMAX</a:t>
            </a:r>
            <a:r>
              <a:t> activation function.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9)   We can fit this model with 25 epochs and a batch size of 32.…"/>
          <p:cNvSpPr/>
          <p:nvPr>
            <p:ph type="subTitle" idx="1"/>
          </p:nvPr>
        </p:nvSpPr>
        <p:spPr>
          <a:xfrm>
            <a:off x="1270000" y="757981"/>
            <a:ext cx="10464800" cy="5062638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20000"/>
              </a:lnSpc>
              <a:defRPr sz="2400"/>
            </a:pPr>
            <a:r>
              <a:t> 9)   We can fit this model with 25 epochs and a batch size of 32.</a:t>
            </a:r>
          </a:p>
          <a:p>
            <a:pPr algn="l">
              <a:lnSpc>
                <a:spcPct val="120000"/>
              </a:lnSpc>
              <a:defRPr sz="2400"/>
            </a:pPr>
            <a:r>
              <a:t>10)  A small number of epochs was chosen to help keep this tutorial </a:t>
            </a:r>
          </a:p>
          <a:p>
            <a:pPr algn="l">
              <a:lnSpc>
                <a:spcPct val="120000"/>
              </a:lnSpc>
              <a:defRPr sz="2400"/>
            </a:pPr>
            <a:r>
              <a:t>       moving. Normally the number of epochs would be one or two orders of </a:t>
            </a:r>
          </a:p>
          <a:p>
            <a:pPr algn="l">
              <a:lnSpc>
                <a:spcPct val="120000"/>
              </a:lnSpc>
              <a:defRPr sz="2400"/>
            </a:pPr>
            <a:r>
              <a:t>       magnitude larger for this problem.</a:t>
            </a:r>
          </a:p>
          <a:p>
            <a:pPr algn="l">
              <a:lnSpc>
                <a:spcPct val="120000"/>
              </a:lnSpc>
              <a:defRPr sz="2400"/>
            </a:pPr>
            <a:r>
              <a:t>11) Once the model is fit, we evaluate it on the test dataset and print out the</a:t>
            </a:r>
          </a:p>
          <a:p>
            <a:pPr algn="l">
              <a:lnSpc>
                <a:spcPct val="120000"/>
              </a:lnSpc>
              <a:defRPr sz="2400"/>
            </a:pPr>
            <a:r>
              <a:t>      classification accuracy.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