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73" r:id="rId5"/>
    <p:sldId id="271" r:id="rId6"/>
    <p:sldId id="272" r:id="rId7"/>
    <p:sldId id="280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76" r:id="rId16"/>
    <p:sldId id="281" r:id="rId17"/>
    <p:sldId id="275" r:id="rId18"/>
    <p:sldId id="274" r:id="rId19"/>
    <p:sldId id="278" r:id="rId20"/>
    <p:sldId id="277" r:id="rId21"/>
    <p:sldId id="282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5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0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2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3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183C7E-F227-4899-9ADD-501824ADC67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37CE6-9341-41DD-8A3B-94AACB33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7CCD7-6693-4441-9EBB-1CAC5E811566}"/>
              </a:ext>
            </a:extLst>
          </p:cNvPr>
          <p:cNvSpPr txBox="1"/>
          <p:nvPr/>
        </p:nvSpPr>
        <p:spPr>
          <a:xfrm>
            <a:off x="2364377" y="3859086"/>
            <a:ext cx="7667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Prediction Market Value of Premiership Player</a:t>
            </a:r>
          </a:p>
          <a:p>
            <a:pPr algn="ctr"/>
            <a:r>
              <a:rPr lang="en-US" sz="2800" b="1" dirty="0">
                <a:latin typeface="+mj-lt"/>
              </a:rPr>
              <a:t>2017/2018 Season </a:t>
            </a:r>
          </a:p>
          <a:p>
            <a:pPr algn="ctr"/>
            <a:r>
              <a:rPr lang="en-US" sz="2800" b="1" dirty="0">
                <a:latin typeface="+mj-lt"/>
              </a:rPr>
              <a:t>(Group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B4760-72D4-4A21-9F98-BB592CE2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2" y="132971"/>
            <a:ext cx="5882986" cy="37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6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02F831-CB42-499F-ABB4-C9A1968C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46" y="718458"/>
            <a:ext cx="10044761" cy="416308"/>
          </a:xfrm>
        </p:spPr>
        <p:txBody>
          <a:bodyPr>
            <a:noAutofit/>
          </a:bodyPr>
          <a:lstStyle/>
          <a:p>
            <a:r>
              <a:rPr lang="en-US" sz="3600" b="1" dirty="0"/>
              <a:t>Top 10 Players with Biggest Market value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814F683-5A96-418A-BD3E-FA94A83A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6" y="1371600"/>
            <a:ext cx="10293531" cy="47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1FC817-A10D-4CE4-BD54-10E8764A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731519"/>
            <a:ext cx="7563395" cy="3526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Market Value for Position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8C7720-A538-4110-9046-11F76D61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1294376"/>
            <a:ext cx="8493305" cy="48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61C08-987B-4DD2-9066-A52A2DEC6BC6}"/>
              </a:ext>
            </a:extLst>
          </p:cNvPr>
          <p:cNvSpPr/>
          <p:nvPr/>
        </p:nvSpPr>
        <p:spPr>
          <a:xfrm>
            <a:off x="9531729" y="2068931"/>
            <a:ext cx="415636" cy="2355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B3F17-5EEC-4D0E-BA06-DE95B9FBD23E}"/>
              </a:ext>
            </a:extLst>
          </p:cNvPr>
          <p:cNvSpPr/>
          <p:nvPr/>
        </p:nvSpPr>
        <p:spPr>
          <a:xfrm>
            <a:off x="9531729" y="2512276"/>
            <a:ext cx="415636" cy="23552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60B1-86E1-4356-AE8A-A002E2399C96}"/>
              </a:ext>
            </a:extLst>
          </p:cNvPr>
          <p:cNvSpPr/>
          <p:nvPr/>
        </p:nvSpPr>
        <p:spPr>
          <a:xfrm>
            <a:off x="9531729" y="2964328"/>
            <a:ext cx="415636" cy="23552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F080E-EDF0-4A88-BD87-A99A32EFB6D0}"/>
              </a:ext>
            </a:extLst>
          </p:cNvPr>
          <p:cNvSpPr txBox="1"/>
          <p:nvPr/>
        </p:nvSpPr>
        <p:spPr>
          <a:xfrm>
            <a:off x="10210800" y="1599502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Attackers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2C2D0-CAD8-4E15-AD0D-DABE8EF8BD1E}"/>
              </a:ext>
            </a:extLst>
          </p:cNvPr>
          <p:cNvSpPr txBox="1"/>
          <p:nvPr/>
        </p:nvSpPr>
        <p:spPr>
          <a:xfrm>
            <a:off x="10210800" y="2020869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Midfielders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12840-180E-4B97-A9F7-D0D94FD6C9A8}"/>
              </a:ext>
            </a:extLst>
          </p:cNvPr>
          <p:cNvSpPr txBox="1"/>
          <p:nvPr/>
        </p:nvSpPr>
        <p:spPr>
          <a:xfrm>
            <a:off x="10210799" y="2476150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Defenders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EBD94-D9F5-4DA2-A0D0-D68443947545}"/>
              </a:ext>
            </a:extLst>
          </p:cNvPr>
          <p:cNvSpPr txBox="1"/>
          <p:nvPr/>
        </p:nvSpPr>
        <p:spPr>
          <a:xfrm>
            <a:off x="10210799" y="2964328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Goalkeepers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92EB7-6711-411D-9E67-FCAD02BC8DB5}"/>
              </a:ext>
            </a:extLst>
          </p:cNvPr>
          <p:cNvSpPr/>
          <p:nvPr/>
        </p:nvSpPr>
        <p:spPr>
          <a:xfrm>
            <a:off x="9531729" y="1635626"/>
            <a:ext cx="415636" cy="23552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7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9DBC95-9DC9-45BA-8989-68EC4CC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2" y="757645"/>
            <a:ext cx="8867916" cy="209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Number of Player Position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5E1C31-57F5-4C17-979C-2A0C2E70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6" y="1187016"/>
            <a:ext cx="8589029" cy="50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C92EB7-6711-411D-9E67-FCAD02BC8DB5}"/>
              </a:ext>
            </a:extLst>
          </p:cNvPr>
          <p:cNvSpPr/>
          <p:nvPr/>
        </p:nvSpPr>
        <p:spPr>
          <a:xfrm>
            <a:off x="9808227" y="2105891"/>
            <a:ext cx="415636" cy="23552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B6374-3E51-4465-974C-32FD651A8C0B}"/>
              </a:ext>
            </a:extLst>
          </p:cNvPr>
          <p:cNvSpPr/>
          <p:nvPr/>
        </p:nvSpPr>
        <p:spPr>
          <a:xfrm>
            <a:off x="9795164" y="2473354"/>
            <a:ext cx="415636" cy="23552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00974-C093-4EC5-914D-5AA7A4EF85D3}"/>
              </a:ext>
            </a:extLst>
          </p:cNvPr>
          <p:cNvSpPr/>
          <p:nvPr/>
        </p:nvSpPr>
        <p:spPr>
          <a:xfrm>
            <a:off x="9795164" y="2937163"/>
            <a:ext cx="415636" cy="235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E9D41-34BD-4AF6-A970-BD5B97F48DDC}"/>
              </a:ext>
            </a:extLst>
          </p:cNvPr>
          <p:cNvSpPr/>
          <p:nvPr/>
        </p:nvSpPr>
        <p:spPr>
          <a:xfrm>
            <a:off x="9795164" y="3352799"/>
            <a:ext cx="415636" cy="23552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30B6C-F56F-4B4A-A0E1-85061089764F}"/>
              </a:ext>
            </a:extLst>
          </p:cNvPr>
          <p:cNvSpPr txBox="1"/>
          <p:nvPr/>
        </p:nvSpPr>
        <p:spPr>
          <a:xfrm>
            <a:off x="10398034" y="2045842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Attackers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FAAB1-A97C-4D6C-904B-629E16F56B91}"/>
              </a:ext>
            </a:extLst>
          </p:cNvPr>
          <p:cNvSpPr txBox="1"/>
          <p:nvPr/>
        </p:nvSpPr>
        <p:spPr>
          <a:xfrm>
            <a:off x="10398034" y="2453062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Midfielders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2F594-6300-437C-AF57-0A3010BE5FB7}"/>
              </a:ext>
            </a:extLst>
          </p:cNvPr>
          <p:cNvSpPr txBox="1"/>
          <p:nvPr/>
        </p:nvSpPr>
        <p:spPr>
          <a:xfrm>
            <a:off x="10398034" y="2901037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Defenders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BBA6-30DC-4ADC-805B-64038B694E9D}"/>
              </a:ext>
            </a:extLst>
          </p:cNvPr>
          <p:cNvSpPr txBox="1"/>
          <p:nvPr/>
        </p:nvSpPr>
        <p:spPr>
          <a:xfrm>
            <a:off x="10398034" y="3324658"/>
            <a:ext cx="11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Goalkeepers</a:t>
            </a:r>
          </a:p>
        </p:txBody>
      </p:sp>
    </p:spTree>
    <p:extLst>
      <p:ext uri="{BB962C8B-B14F-4D97-AF65-F5344CB8AC3E}">
        <p14:creationId xmlns:p14="http://schemas.microsoft.com/office/powerpoint/2010/main" val="100854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76F52B-04B5-4BF9-98B6-617F901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549" y="653143"/>
            <a:ext cx="8129451" cy="350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Players Age Distribution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56537DB-4769-43FA-96CF-06CE617B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57" y="1142885"/>
            <a:ext cx="8950035" cy="49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84A78-9F1D-4D99-A96D-37C12F41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76" y="653143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C7A8AB-2251-413A-8F2E-A284C11FF197}"/>
              </a:ext>
            </a:extLst>
          </p:cNvPr>
          <p:cNvSpPr txBox="1">
            <a:spLocks/>
          </p:cNvSpPr>
          <p:nvPr/>
        </p:nvSpPr>
        <p:spPr>
          <a:xfrm>
            <a:off x="1371599" y="783771"/>
            <a:ext cx="8948057" cy="555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Number of Player </a:t>
            </a:r>
            <a:r>
              <a:rPr lang="en-US" sz="3600" b="1" dirty="0" smtClean="0"/>
              <a:t>in every club &amp; Position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06" y="1338827"/>
            <a:ext cx="7284313" cy="49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0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7260769" cy="6507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Big Market Value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4" y="1632857"/>
            <a:ext cx="6383043" cy="45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396" y="812316"/>
            <a:ext cx="8828313" cy="807479"/>
          </a:xfrm>
        </p:spPr>
        <p:txBody>
          <a:bodyPr/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5" y="1959430"/>
            <a:ext cx="9523203" cy="27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6A2D7B-195C-4D02-BA9E-3DC6DA40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822" y="966651"/>
            <a:ext cx="4767943" cy="5617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</a:t>
            </a:r>
            <a:r>
              <a:rPr lang="en-US" b="1" dirty="0" smtClean="0"/>
              <a:t>Correlation</a:t>
            </a:r>
            <a:endParaRPr lang="en-US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F5BD6C-A08F-4086-86D2-B19661E3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58" y="1515291"/>
            <a:ext cx="7297190" cy="45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7FAC3-0741-4B64-9712-3DCA15E5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12" y="676059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332"/>
            <a:ext cx="6999512" cy="4441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Correlation </a:t>
            </a:r>
            <a:r>
              <a:rPr lang="en-US" b="1" dirty="0" err="1"/>
              <a:t>Heatmap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7" y="1198994"/>
            <a:ext cx="8464730" cy="50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41" y="600891"/>
            <a:ext cx="6949440" cy="5486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 Scatter Matrix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41" y="1149532"/>
            <a:ext cx="6498816" cy="48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87" y="1005840"/>
            <a:ext cx="9887315" cy="45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9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5" y="600891"/>
            <a:ext cx="9507581" cy="62701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Selected Features For Model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5" y="1227906"/>
            <a:ext cx="9601196" cy="47810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After necessary Exploratory Data Science (EDA) and feature selection plots; we were convinced to build our models using the following features: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osition category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age Views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Fpl</a:t>
            </a:r>
            <a:r>
              <a:rPr lang="en-US" dirty="0" smtClean="0"/>
              <a:t> Value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Fpl</a:t>
            </a:r>
            <a:r>
              <a:rPr lang="en-US" dirty="0" smtClean="0"/>
              <a:t> Points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Region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ge category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Big Club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</a:t>
            </a:r>
            <a:r>
              <a:rPr lang="en-US" dirty="0" smtClean="0"/>
              <a:t>ew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6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0" y="757646"/>
            <a:ext cx="7210697" cy="6270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Building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4" y="1384663"/>
            <a:ext cx="8462554" cy="45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551"/>
            <a:ext cx="8253549" cy="7614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Results &amp;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CC740-7ADC-4824-8B3B-E9F60928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09" y="746551"/>
            <a:ext cx="1041417" cy="1029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22" y="2907035"/>
            <a:ext cx="9692658" cy="219121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58622" y="1766293"/>
            <a:ext cx="9026633" cy="1372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smtClean="0"/>
              <a:t>The Gradient Boosting </a:t>
            </a:r>
            <a:r>
              <a:rPr lang="en-US" dirty="0" err="1" smtClean="0"/>
              <a:t>Regressor</a:t>
            </a:r>
            <a:r>
              <a:rPr lang="en-US" dirty="0" smtClean="0"/>
              <a:t> (GBR), Random Forest </a:t>
            </a:r>
            <a:r>
              <a:rPr lang="en-US" dirty="0" err="1" smtClean="0"/>
              <a:t>Regressor</a:t>
            </a:r>
            <a:r>
              <a:rPr lang="en-US" dirty="0" smtClean="0"/>
              <a:t> and Linear </a:t>
            </a:r>
            <a:r>
              <a:rPr lang="en-US" dirty="0" err="1" smtClean="0"/>
              <a:t>Regressor</a:t>
            </a:r>
            <a:r>
              <a:rPr lang="en-US" dirty="0" smtClean="0"/>
              <a:t> were implemented.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0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19001"/>
            <a:ext cx="7114902" cy="810532"/>
          </a:xfrm>
        </p:spPr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629533"/>
            <a:ext cx="8449490" cy="4274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From the results of the models implemented. We recommend the following:</a:t>
            </a:r>
          </a:p>
          <a:p>
            <a:pPr marL="0" indent="0" algn="just">
              <a:buNone/>
            </a:pPr>
            <a:r>
              <a:rPr lang="en-US" dirty="0" smtClean="0"/>
              <a:t>Based on the metrics used, the Gradient Boosting </a:t>
            </a:r>
            <a:r>
              <a:rPr lang="en-US" dirty="0" err="1" smtClean="0"/>
              <a:t>Regressor</a:t>
            </a:r>
            <a:r>
              <a:rPr lang="en-US" dirty="0" smtClean="0"/>
              <a:t> performed better, For example, it took GBR about </a:t>
            </a:r>
            <a:r>
              <a:rPr lang="en-US" b="1" dirty="0" smtClean="0"/>
              <a:t>0.36 seconds </a:t>
            </a:r>
            <a:r>
              <a:rPr lang="en-US" dirty="0" smtClean="0"/>
              <a:t>to train the model. </a:t>
            </a:r>
          </a:p>
          <a:p>
            <a:pPr marL="0" indent="0" algn="just">
              <a:buNone/>
            </a:pPr>
            <a:r>
              <a:rPr lang="en-US" dirty="0" smtClean="0"/>
              <a:t>Similarly, the GBR had an accuracy value of about </a:t>
            </a:r>
            <a:r>
              <a:rPr lang="en-US" b="1" dirty="0" smtClean="0"/>
              <a:t>76.7% (the highest amongst the three models used)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We </a:t>
            </a:r>
            <a:r>
              <a:rPr lang="en-US" dirty="0"/>
              <a:t>recommend the Gradient Boosting </a:t>
            </a:r>
            <a:r>
              <a:rPr lang="en-US" dirty="0" err="1"/>
              <a:t>Regressor</a:t>
            </a:r>
            <a:r>
              <a:rPr lang="en-US" dirty="0"/>
              <a:t> (GBR) which is an ensemble model; and thus, performs better than other regression model.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C740-7ADC-4824-8B3B-E9F60928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13" y="719451"/>
            <a:ext cx="1020824" cy="10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52ECB7D-1EB3-49B4-94B8-6861C9C1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757411"/>
            <a:ext cx="7615646" cy="770948"/>
          </a:xfrm>
        </p:spPr>
        <p:txBody>
          <a:bodyPr/>
          <a:lstStyle/>
          <a:p>
            <a:r>
              <a:rPr lang="en-US" b="1" dirty="0" smtClean="0"/>
              <a:t>Group 15 members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19EA-00DD-41ED-916B-AE700310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Ibrahim</a:t>
            </a:r>
          </a:p>
          <a:p>
            <a:r>
              <a:rPr lang="en-US" dirty="0">
                <a:latin typeface="+mj-lt"/>
              </a:rPr>
              <a:t>Samantha</a:t>
            </a:r>
          </a:p>
          <a:p>
            <a:r>
              <a:rPr lang="en-US" dirty="0">
                <a:latin typeface="+mj-lt"/>
              </a:rPr>
              <a:t>Olayinka</a:t>
            </a:r>
          </a:p>
          <a:p>
            <a:r>
              <a:rPr lang="en-US" dirty="0">
                <a:latin typeface="+mj-lt"/>
              </a:rPr>
              <a:t>Kunle</a:t>
            </a:r>
          </a:p>
          <a:p>
            <a:r>
              <a:rPr lang="en-US" dirty="0">
                <a:latin typeface="+mj-lt"/>
              </a:rPr>
              <a:t>Majeed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0374E-2987-4D56-B488-F2FE0A08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07" y="682740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528" y="982132"/>
            <a:ext cx="8710746" cy="1303867"/>
          </a:xfrm>
        </p:spPr>
        <p:txBody>
          <a:bodyPr/>
          <a:lstStyle/>
          <a:p>
            <a:r>
              <a:rPr lang="en-US" b="1" dirty="0" smtClean="0"/>
              <a:t>Dataset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dataset was sourced from an online data repository kaggle.com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dataset has 461 players and 17 features. </a:t>
            </a:r>
          </a:p>
          <a:p>
            <a:pPr marL="0" indent="0" algn="ctr">
              <a:buNone/>
            </a:pPr>
            <a:r>
              <a:rPr lang="en-US" b="1" dirty="0" smtClean="0"/>
              <a:t>Aim</a:t>
            </a:r>
          </a:p>
          <a:p>
            <a:pPr marL="0" indent="0" algn="ctr">
              <a:buNone/>
            </a:pPr>
            <a:r>
              <a:rPr lang="en-US" sz="3200" dirty="0" smtClean="0"/>
              <a:t>Build </a:t>
            </a:r>
            <a:r>
              <a:rPr lang="en-US" sz="3200" dirty="0"/>
              <a:t>a model for </a:t>
            </a:r>
            <a:r>
              <a:rPr lang="en-US" sz="3200" dirty="0" smtClean="0"/>
              <a:t>estimating a </a:t>
            </a:r>
            <a:r>
              <a:rPr lang="en-US" sz="3200" dirty="0"/>
              <a:t>player's market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374E-2987-4D56-B488-F2FE0A08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4" y="878683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57" y="613953"/>
            <a:ext cx="6074228" cy="54863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Describing 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058091"/>
            <a:ext cx="9373108" cy="5107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n</a:t>
            </a:r>
            <a:r>
              <a:rPr lang="en-US" sz="1400" b="1" dirty="0" smtClean="0">
                <a:latin typeface="Consolas" panose="020B0609020204030204" pitchFamily="49" charset="0"/>
              </a:rPr>
              <a:t>ame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Name of the player 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club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Club of the player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age 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Age of the player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position 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The usual position on the pitch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position_cat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1 for attackers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2 for midfielders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3 for defenders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4 for goalkeepers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market_value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As on transfermrkt.com on July 20th, 2017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page_views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Average daily Wikipedia page views from September 1, 2016 to May 1, 2017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fpl_value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Value in Fantasy Premier League as on July 20th, 2017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fpl_sel</a:t>
            </a:r>
            <a:r>
              <a:rPr lang="en-US" sz="1400" b="1" dirty="0">
                <a:latin typeface="Consolas" panose="020B0609020204030204" pitchFamily="49" charset="0"/>
              </a:rPr>
              <a:t> : </a:t>
            </a:r>
            <a:r>
              <a:rPr lang="en-US" sz="1400" dirty="0">
                <a:latin typeface="Consolas" panose="020B0609020204030204" pitchFamily="49" charset="0"/>
              </a:rPr>
              <a:t>% of FPL players who have selected that player in their team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fpl_points</a:t>
            </a:r>
            <a:r>
              <a:rPr lang="en-US" sz="1400" b="1" dirty="0">
                <a:latin typeface="Consolas" panose="020B0609020204030204" pitchFamily="49" charset="0"/>
              </a:rPr>
              <a:t> : </a:t>
            </a:r>
            <a:r>
              <a:rPr lang="en-US" sz="1400" dirty="0">
                <a:latin typeface="Consolas" panose="020B0609020204030204" pitchFamily="49" charset="0"/>
              </a:rPr>
              <a:t>FPL points accumulated over the previous </a:t>
            </a:r>
            <a:r>
              <a:rPr lang="en-US" sz="1400" dirty="0" smtClean="0">
                <a:latin typeface="Consolas" panose="020B0609020204030204" pitchFamily="49" charset="0"/>
              </a:rPr>
              <a:t>season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AD7C8-F613-460E-BA97-E5954044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71" y="763859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005" y="593725"/>
            <a:ext cx="5734595" cy="5617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Describing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8918915" cy="45042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region: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1 for England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2 for EU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3 for Americas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4 for Rest of 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nationality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new_foreign</a:t>
            </a:r>
            <a:r>
              <a:rPr lang="en-US" b="1" dirty="0">
                <a:latin typeface="Consolas" panose="020B0609020204030204" pitchFamily="49" charset="0"/>
              </a:rPr>
              <a:t> : </a:t>
            </a:r>
            <a:r>
              <a:rPr lang="en-US" dirty="0">
                <a:latin typeface="Consolas" panose="020B0609020204030204" pitchFamily="49" charset="0"/>
              </a:rPr>
              <a:t>Whether a new signing from a different league, for 2017/18 (till 20th July)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age_cat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club_id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big_club</a:t>
            </a:r>
            <a:r>
              <a:rPr lang="en-US" b="1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Whether one of the Top 6 clubs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new_signing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Whether a new signing for 2017/18 (till 20th July)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AD7C8-F613-460E-BA97-E5954044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16" y="800157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937" y="757646"/>
            <a:ext cx="7328263" cy="901338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1658984"/>
            <a:ext cx="5603967" cy="44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8101FD-A2A4-46A5-8EC7-99BAC45A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82" y="1142885"/>
            <a:ext cx="7633855" cy="40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B4A15F-76A3-4473-AC65-2AC6AFF2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0" y="640079"/>
            <a:ext cx="7386147" cy="502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Market Value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FABA5-00A9-4F9D-A3AA-90221CFE83BE}"/>
              </a:ext>
            </a:extLst>
          </p:cNvPr>
          <p:cNvSpPr txBox="1"/>
          <p:nvPr/>
        </p:nvSpPr>
        <p:spPr>
          <a:xfrm>
            <a:off x="1410789" y="5295863"/>
            <a:ext cx="862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not a normal distribution, but this was expected. Teams tend to have few elite players, and a large number of low + mid value players in their squads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D7C8-F613-460E-BA97-E5954044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48" y="769857"/>
            <a:ext cx="1155555" cy="1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048862-A0E7-4C86-BA3A-D0FC47F1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51" y="692330"/>
            <a:ext cx="7563395" cy="394979"/>
          </a:xfrm>
        </p:spPr>
        <p:txBody>
          <a:bodyPr>
            <a:noAutofit/>
          </a:bodyPr>
          <a:lstStyle/>
          <a:p>
            <a:r>
              <a:rPr lang="en-US" sz="3600" b="1" dirty="0"/>
              <a:t>Average Market Value in Every Club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B22D90-B1B9-4B79-8878-5AD0944B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" y="1260451"/>
            <a:ext cx="10398033" cy="50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7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</TotalTime>
  <Words>474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Garamond</vt:lpstr>
      <vt:lpstr>Wingdings</vt:lpstr>
      <vt:lpstr>Organic</vt:lpstr>
      <vt:lpstr>PowerPoint Presentation</vt:lpstr>
      <vt:lpstr>PowerPoint Presentation</vt:lpstr>
      <vt:lpstr>Group 15 members</vt:lpstr>
      <vt:lpstr>Dataset Overview</vt:lpstr>
      <vt:lpstr>Describing the Dataset</vt:lpstr>
      <vt:lpstr>Describing the Dataset</vt:lpstr>
      <vt:lpstr>Exploratory Data Analysis</vt:lpstr>
      <vt:lpstr>Market Value Distribution</vt:lpstr>
      <vt:lpstr>Average Market Value in Every Club</vt:lpstr>
      <vt:lpstr>Top 10 Players with Biggest Market value</vt:lpstr>
      <vt:lpstr>Average Market Value for Position</vt:lpstr>
      <vt:lpstr>Number of Player Position</vt:lpstr>
      <vt:lpstr>Players Age Distribution</vt:lpstr>
      <vt:lpstr>PowerPoint Presentation</vt:lpstr>
      <vt:lpstr>Big Market Value</vt:lpstr>
      <vt:lpstr>Feature Selection</vt:lpstr>
      <vt:lpstr>Feature Correlation</vt:lpstr>
      <vt:lpstr>Feature Correlation Heatmap</vt:lpstr>
      <vt:lpstr>Feature Scatter Matrix</vt:lpstr>
      <vt:lpstr>Selected Features For Model Building</vt:lpstr>
      <vt:lpstr>Model Building</vt:lpstr>
      <vt:lpstr>Model Results &amp; Selection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INVENTAR</dc:creator>
  <cp:lastModifiedBy>hp 2018</cp:lastModifiedBy>
  <cp:revision>59</cp:revision>
  <dcterms:created xsi:type="dcterms:W3CDTF">2019-06-07T13:53:58Z</dcterms:created>
  <dcterms:modified xsi:type="dcterms:W3CDTF">2019-06-08T15:10:17Z</dcterms:modified>
</cp:coreProperties>
</file>