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day everyone, my name is Simeon Vibbi, and this is my final capstone project for the AI Saturdays Lagos Machine Learning Flipped Cohort. My project focuses on applying machine </a:t>
            </a:r>
            <a:r>
              <a:rPr lang="en"/>
              <a:t>learning to understand customer behavior, specifically through segmentation using RFM analysis and K-means clustering. The goal is to help businesses identify their most valuable, at risk and potential customers through data.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9ee2b05b6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9ee2b05b6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his visualization shows the number of customers in each persona group based on our segmentation results.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 the chart, we can see that the largest customer segments are </a:t>
            </a:r>
            <a:r>
              <a:rPr b="1" lang="en">
                <a:solidFill>
                  <a:schemeClr val="dk1"/>
                </a:solidFill>
              </a:rPr>
              <a:t>At Risk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Promising</a:t>
            </a:r>
            <a:r>
              <a:rPr lang="en">
                <a:solidFill>
                  <a:schemeClr val="dk1"/>
                </a:solidFill>
              </a:rPr>
              <a:t>, followed by </a:t>
            </a:r>
            <a:r>
              <a:rPr b="1" lang="en">
                <a:solidFill>
                  <a:schemeClr val="dk1"/>
                </a:solidFill>
              </a:rPr>
              <a:t>Loyal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Champions</a:t>
            </a:r>
            <a:r>
              <a:rPr lang="en">
                <a:solidFill>
                  <a:schemeClr val="dk1"/>
                </a:solidFill>
              </a:rPr>
              <a:t>. This means that while we have a solid base of loyal and high-value customers, a significant portion of our customers are either showing early signs of disengagement (</a:t>
            </a:r>
            <a:r>
              <a:rPr i="1" lang="en">
                <a:solidFill>
                  <a:schemeClr val="dk1"/>
                </a:solidFill>
              </a:rPr>
              <a:t>At Risk</a:t>
            </a:r>
            <a:r>
              <a:rPr lang="en">
                <a:solidFill>
                  <a:schemeClr val="dk1"/>
                </a:solidFill>
              </a:rPr>
              <a:t>) or are still developing their relationship with the business (</a:t>
            </a:r>
            <a:r>
              <a:rPr i="1" lang="en">
                <a:solidFill>
                  <a:schemeClr val="dk1"/>
                </a:solidFill>
              </a:rPr>
              <a:t>Promising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smaller share of </a:t>
            </a:r>
            <a:r>
              <a:rPr b="1" lang="en">
                <a:solidFill>
                  <a:schemeClr val="dk1"/>
                </a:solidFill>
              </a:rPr>
              <a:t>Champions</a:t>
            </a:r>
            <a:r>
              <a:rPr lang="en">
                <a:solidFill>
                  <a:schemeClr val="dk1"/>
                </a:solidFill>
              </a:rPr>
              <a:t> indicates that only a few customers make frequent, high-value, and recent purchases — they represent our top-tier customers.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Having many </a:t>
            </a:r>
            <a:r>
              <a:rPr b="1" lang="en">
                <a:solidFill>
                  <a:schemeClr val="dk1"/>
                </a:solidFill>
              </a:rPr>
              <a:t>Promising</a:t>
            </a:r>
            <a:r>
              <a:rPr lang="en">
                <a:solidFill>
                  <a:schemeClr val="dk1"/>
                </a:solidFill>
              </a:rPr>
              <a:t> customers is actually a positive sign — it shows potential for growth if we can engage and convert them into more frequent buyers.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 the other hand, the </a:t>
            </a:r>
            <a:r>
              <a:rPr b="1" lang="en">
                <a:solidFill>
                  <a:schemeClr val="dk1"/>
                </a:solidFill>
              </a:rPr>
              <a:t>At Risk</a:t>
            </a:r>
            <a:r>
              <a:rPr lang="en">
                <a:solidFill>
                  <a:schemeClr val="dk1"/>
                </a:solidFill>
              </a:rPr>
              <a:t> group should be a priority for the marketing team because they’re on the verge of becoming inactive. If not re-engaged, they could move into the </a:t>
            </a:r>
            <a:r>
              <a:rPr b="1" lang="en">
                <a:solidFill>
                  <a:schemeClr val="dk1"/>
                </a:solidFill>
              </a:rPr>
              <a:t>Hibernating</a:t>
            </a:r>
            <a:r>
              <a:rPr lang="en">
                <a:solidFill>
                  <a:schemeClr val="dk1"/>
                </a:solidFill>
              </a:rPr>
              <a:t> segment over 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Overall, this chart provides a quick overview of our customer base structure and highlights where to focus retention and engagement efforts.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9ee2b05b6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9ee2b05b6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Chart shows that Champions and Loyal customers purchase more recently and spend significantly more than others.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Risk and Promising customers have similar purchase frequency but much higher recency, meaning they haven’t bought in a long time.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9ee2b05b6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9ee2b05b6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insights tell a clear story: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>
                <a:solidFill>
                  <a:schemeClr val="dk1"/>
                </a:solidFill>
              </a:rPr>
              <a:t>Champions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i="1" lang="en">
                <a:solidFill>
                  <a:schemeClr val="dk1"/>
                </a:solidFill>
              </a:rPr>
              <a:t>Loyal</a:t>
            </a:r>
            <a:r>
              <a:rPr lang="en">
                <a:solidFill>
                  <a:schemeClr val="dk1"/>
                </a:solidFill>
              </a:rPr>
              <a:t> are our main revenue drivers, we have to </a:t>
            </a:r>
            <a:r>
              <a:rPr lang="en">
                <a:solidFill>
                  <a:schemeClr val="dk1"/>
                </a:solidFill>
              </a:rPr>
              <a:t>k</a:t>
            </a:r>
            <a:r>
              <a:rPr lang="en">
                <a:solidFill>
                  <a:schemeClr val="dk1"/>
                </a:solidFill>
              </a:rPr>
              <a:t>eep them happy.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>
                <a:solidFill>
                  <a:schemeClr val="dk1"/>
                </a:solidFill>
              </a:rPr>
              <a:t>At Risk</a:t>
            </a:r>
            <a:r>
              <a:rPr lang="en">
                <a:solidFill>
                  <a:schemeClr val="dk1"/>
                </a:solidFill>
              </a:rPr>
              <a:t> customers are at a critical point , one campaign could bring them back.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>
                <a:solidFill>
                  <a:schemeClr val="dk1"/>
                </a:solidFill>
              </a:rPr>
              <a:t>Promising</a:t>
            </a:r>
            <a:r>
              <a:rPr lang="en">
                <a:solidFill>
                  <a:schemeClr val="dk1"/>
                </a:solidFill>
              </a:rPr>
              <a:t> customers need encouragement to buy again.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>
                <a:solidFill>
                  <a:schemeClr val="dk1"/>
                </a:solidFill>
              </a:rPr>
              <a:t>Hibernating</a:t>
            </a:r>
            <a:r>
              <a:rPr lang="en">
                <a:solidFill>
                  <a:schemeClr val="dk1"/>
                </a:solidFill>
              </a:rPr>
              <a:t> might require a win-back campaign or data audit.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This shows the power of segmentation , now we can take targeted action.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9ee2b05b6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9ee2b05b6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next step is turning insights into action: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Keep your best customers by rewarding them.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Reconnect with customers before they churn.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Turn first-time buyers into loyal ones.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And overall, increase repeat buying through loyalty programs or bundles.</a:t>
            </a:r>
            <a:br>
              <a:rPr lang="en"/>
            </a:br>
            <a:r>
              <a:rPr lang="en"/>
              <a:t> These are actionable, data-backed strategies any business can implement.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9ee2b05b6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9ee2b05b6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of this was implemented in Python using standard data science libraries.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 provided an environment for code, visuals, and documentation — making the analysis fully reproducible.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9ee2b05b6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9ee2b05b6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9ee2b05b6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9ee2b05b6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Looking ahead, this project can evolve into a real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plan to deploy it as a Streamlit dashboard where marketers can input customer data and see segment predictions.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also enhance the model with demographics or geographic data to make it even more powerful.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9ee2b05b6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9ee2b05b6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“I’d like to thank the AI Saturdays Lagos team for organizing such an impactful program, especially my facilitator Tejumade and all the mentors who guided 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reflects what I’ve learned..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9ee2b05b6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9ee2b05b6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 you all for your attention.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I’m happy to take any questions about the project, the data, or the process.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connect with me on LinkedIn to follow my journey.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was designed to demonstrate practical </a:t>
            </a:r>
            <a:r>
              <a:rPr lang="en"/>
              <a:t>application</a:t>
            </a:r>
            <a:r>
              <a:rPr lang="en"/>
              <a:t> of what we learned, using data to solve real business problems. Many retail business collect data but don’t use it </a:t>
            </a:r>
            <a:r>
              <a:rPr lang="en"/>
              <a:t>effectively. My project uses RFM metrics - Recency, Frequency, and Monetary, to segment customers, then applies K-Means clustering to group them into meaningful categories. The insights can be used by marketing or sales teams to focus on the right customers at the right time.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businesses treat all customers equally, everyone gets the same emails, the same offers.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leads to wasted marketing budget and lost opportunities.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i am solving is: How can a business use its data to identify who its top customers are, who might churn soon, and who can be re-engaged.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where the segmentation comes in.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used </a:t>
            </a:r>
            <a:r>
              <a:rPr lang="en"/>
              <a:t>simulates retails transactions, basically sales records with customer IDs, purchase amount and dates.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this, I derived key RFM features that summarize each customer’s behavior.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though it’s a generic dataset, the methods and insights apply directly to real-world businesses.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RFM stands for Recency, Frequency, and Monetary, three metrics that describe how customers behave.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Recency tells how recently they </a:t>
            </a:r>
            <a:r>
              <a:rPr lang="en"/>
              <a:t>bought, lower is better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tells how much they buy, higher is better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Monetary tells how mucg they spend, higher means more valuable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three features become the foundation for clustering customers into meaningful groups.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</a:t>
            </a:r>
            <a:r>
              <a:rPr lang="en"/>
              <a:t>applying</a:t>
            </a:r>
            <a:r>
              <a:rPr lang="en"/>
              <a:t> K-Means, I scaled the data to ensure that all RFM features contributed equally, since K-Means is sensitive to magnitude differences.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i tested multiple values for k, the number of clusters no longer improved performance significantly, and Silhouette Score helped me confirm which number of clusters produced the most well-separated groups.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9ee2b05b6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9ee2b05b6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gives numeric clusters, but numbers alone don’t tell a story.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the results business-friendly, i assigned each cluster a persona 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example: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Champions buy often, spend the most, and purchase recently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 Risk customers haven’t bought in a while.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Hibernating customers might be inactive entirely.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labels make it easier for non-technical stakeholders to understand and act on the insights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clustering, i conducted an Exploratory Data Analysis to better understand each group.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was to visualize how these cluster differ, in terms of renceny, spending, and purchase frequency and confirm that the segmentation made sense statistically and visually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distribution of the customer 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majority of customers are either Promising or at Risk.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tells us that while we have strong potential customers, larger portion of them are also slipping away, which highlights an opportunity for marketing to </a:t>
            </a:r>
            <a:r>
              <a:rPr lang="en"/>
              <a:t>focus</a:t>
            </a:r>
            <a:r>
              <a:rPr lang="en"/>
              <a:t> on retention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linkedin.com/in/simeon-nyakeh-vibbi-a7992b178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906600" y="209850"/>
            <a:ext cx="7353000" cy="20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10"/>
              <a:t>Customer Segmentation Using RFM and K-Means</a:t>
            </a:r>
            <a:endParaRPr sz="451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51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51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7100" y="3910575"/>
            <a:ext cx="4524600" cy="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Simeon Musa Nyakeh Vibbi</a:t>
            </a:r>
            <a:endParaRPr b="1" sz="3000"/>
          </a:p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2977650" y="2027950"/>
            <a:ext cx="60117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10"/>
              <a:t>Ai Saturdays Lagos- ML Flipped Cohort 9</a:t>
            </a:r>
            <a:endParaRPr sz="241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10"/>
          </a:p>
        </p:txBody>
      </p:sp>
      <p:sp>
        <p:nvSpPr>
          <p:cNvPr id="137" name="Google Shape;137;p13"/>
          <p:cNvSpPr txBox="1"/>
          <p:nvPr>
            <p:ph type="ctrTitle"/>
          </p:nvPr>
        </p:nvSpPr>
        <p:spPr>
          <a:xfrm>
            <a:off x="5696225" y="3118025"/>
            <a:ext cx="28884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10"/>
              <a:t>July - October 2025</a:t>
            </a:r>
            <a:endParaRPr sz="22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74950" y="1184200"/>
            <a:ext cx="3494400" cy="24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 u="sng">
                <a:solidFill>
                  <a:schemeClr val="dk2"/>
                </a:solidFill>
              </a:rPr>
              <a:t>Customer</a:t>
            </a:r>
            <a:r>
              <a:rPr b="1" lang="en" sz="3700" u="sng">
                <a:solidFill>
                  <a:schemeClr val="dk2"/>
                </a:solidFill>
              </a:rPr>
              <a:t> Count per Persona</a:t>
            </a:r>
            <a:endParaRPr b="1" sz="3700" u="sng">
              <a:solidFill>
                <a:schemeClr val="dk2"/>
              </a:solidFill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b="0" l="0" r="39660" t="0"/>
          <a:stretch/>
        </p:blipFill>
        <p:spPr>
          <a:xfrm>
            <a:off x="3569400" y="0"/>
            <a:ext cx="557459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 title="persona_distribu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400" y="0"/>
            <a:ext cx="55745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 title="average_rfm_by_persona.png"/>
          <p:cNvPicPr preferRelativeResize="0"/>
          <p:nvPr/>
        </p:nvPicPr>
        <p:blipFill rotWithShape="1">
          <a:blip r:embed="rId5">
            <a:alphaModFix/>
          </a:blip>
          <a:srcRect b="1460" l="14912" r="-8817" t="-1460"/>
          <a:stretch/>
        </p:blipFill>
        <p:spPr>
          <a:xfrm>
            <a:off x="3569400" y="-74950"/>
            <a:ext cx="6119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 title="customer_count_per_person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9400" y="0"/>
            <a:ext cx="5574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74950" y="1184200"/>
            <a:ext cx="3494400" cy="24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 u="sng">
                <a:solidFill>
                  <a:schemeClr val="dk2"/>
                </a:solidFill>
              </a:rPr>
              <a:t>Average RFM Persona</a:t>
            </a:r>
            <a:endParaRPr b="1" sz="3700" u="sng">
              <a:solidFill>
                <a:schemeClr val="dk2"/>
              </a:solidFill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0" l="0" r="39660" t="0"/>
          <a:stretch/>
        </p:blipFill>
        <p:spPr>
          <a:xfrm>
            <a:off x="3569400" y="0"/>
            <a:ext cx="557459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 title="persona_distribu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400" y="0"/>
            <a:ext cx="55745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 title="average_rfm_by_persona.png"/>
          <p:cNvPicPr preferRelativeResize="0"/>
          <p:nvPr/>
        </p:nvPicPr>
        <p:blipFill rotWithShape="1">
          <a:blip r:embed="rId5">
            <a:alphaModFix/>
          </a:blip>
          <a:srcRect b="1460" l="14912" r="-8817" t="-1460"/>
          <a:stretch/>
        </p:blipFill>
        <p:spPr>
          <a:xfrm>
            <a:off x="3569400" y="-74950"/>
            <a:ext cx="6119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212" name="Google Shape;212;p24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>
            <p:ph type="title"/>
          </p:nvPr>
        </p:nvSpPr>
        <p:spPr>
          <a:xfrm>
            <a:off x="524225" y="1151575"/>
            <a:ext cx="82452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Champions &amp; Loyal – Most valuable customers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At Risk – Need reactivation campaigns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Promising – High potential, need nurturing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Hibernating – Currently inactive or missing data</a:t>
            </a:r>
            <a:endParaRPr sz="3200"/>
          </a:p>
        </p:txBody>
      </p:sp>
      <p:sp>
        <p:nvSpPr>
          <p:cNvPr id="214" name="Google Shape;214;p24"/>
          <p:cNvSpPr txBox="1"/>
          <p:nvPr/>
        </p:nvSpPr>
        <p:spPr>
          <a:xfrm>
            <a:off x="1843775" y="104925"/>
            <a:ext cx="56061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Insights</a:t>
            </a:r>
            <a:endParaRPr sz="5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219" name="Google Shape;219;p25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/>
          <p:nvPr>
            <p:ph type="title"/>
          </p:nvPr>
        </p:nvSpPr>
        <p:spPr>
          <a:xfrm>
            <a:off x="621775" y="1271500"/>
            <a:ext cx="82452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Reward &amp; retain Champions &amp; Loyal customers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Re-engage At Risk customers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Nuture Promising customers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Reactivate Hibernating Customers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Encourage repeat purchase </a:t>
            </a:r>
            <a:r>
              <a:rPr lang="en" sz="3000"/>
              <a:t>across</a:t>
            </a:r>
            <a:r>
              <a:rPr lang="en" sz="3000"/>
              <a:t> all groups</a:t>
            </a:r>
            <a:endParaRPr sz="3000"/>
          </a:p>
        </p:txBody>
      </p:sp>
      <p:sp>
        <p:nvSpPr>
          <p:cNvPr id="221" name="Google Shape;221;p25"/>
          <p:cNvSpPr txBox="1"/>
          <p:nvPr/>
        </p:nvSpPr>
        <p:spPr>
          <a:xfrm>
            <a:off x="1768850" y="104925"/>
            <a:ext cx="58311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Recommendations</a:t>
            </a:r>
            <a:endParaRPr sz="4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/>
        </p:nvSpPr>
        <p:spPr>
          <a:xfrm>
            <a:off x="2683225" y="119950"/>
            <a:ext cx="45420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Tools and Libraries</a:t>
            </a:r>
            <a:endParaRPr sz="3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884375" y="1319150"/>
            <a:ext cx="6086100" cy="3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Lato"/>
              <a:buChar char="●"/>
            </a:pPr>
            <a:r>
              <a:rPr lang="en" sz="3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 (pandas, numpy, scikit-learn)</a:t>
            </a:r>
            <a:endParaRPr sz="3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Lato"/>
              <a:buChar char="●"/>
            </a:pPr>
            <a:r>
              <a:rPr lang="en" sz="3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Seaborn and Matplotlib for visualization</a:t>
            </a:r>
            <a:endParaRPr sz="3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Lato"/>
              <a:buChar char="●"/>
            </a:pPr>
            <a:r>
              <a:rPr lang="en" sz="3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Google Colab for development</a:t>
            </a:r>
            <a:endParaRPr sz="3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Lato"/>
              <a:buChar char="●"/>
            </a:pPr>
            <a:r>
              <a:rPr lang="en" sz="3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 from Kaggle</a:t>
            </a:r>
            <a:endParaRPr sz="3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/>
        </p:nvSpPr>
        <p:spPr>
          <a:xfrm>
            <a:off x="2863150" y="74950"/>
            <a:ext cx="38973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sz="5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269825" y="1319125"/>
            <a:ext cx="7195200" cy="3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ato"/>
              <a:buChar char="●"/>
            </a:pPr>
            <a:r>
              <a:rPr lang="en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RFM and K-Means = actionable segmentation</a:t>
            </a:r>
            <a:endParaRPr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ato"/>
              <a:buChar char="●"/>
            </a:pPr>
            <a:r>
              <a:rPr lang="en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Identified 5 customer groups with clear behaviors</a:t>
            </a:r>
            <a:endParaRPr sz="3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ato"/>
              <a:buChar char="●"/>
            </a:pPr>
            <a:r>
              <a:rPr lang="en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Framework helps guide marketing strategy and </a:t>
            </a:r>
            <a:r>
              <a:rPr lang="en" sz="3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retention</a:t>
            </a:r>
            <a:r>
              <a:rPr lang="e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/>
        </p:nvSpPr>
        <p:spPr>
          <a:xfrm>
            <a:off x="2863150" y="74950"/>
            <a:ext cx="38973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Next Steps</a:t>
            </a:r>
            <a:endParaRPr sz="5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269825" y="1319125"/>
            <a:ext cx="7195200" cy="3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●"/>
            </a:pPr>
            <a:r>
              <a:rPr lang="en" sz="3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Deploy model using Streamline </a:t>
            </a:r>
            <a:endParaRPr sz="3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ato"/>
              <a:buChar char="●"/>
            </a:pPr>
            <a:r>
              <a:rPr lang="en" sz="3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Integrate real-time customer data</a:t>
            </a:r>
            <a:endParaRPr sz="3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ato"/>
              <a:buChar char="●"/>
            </a:pPr>
            <a:r>
              <a:rPr lang="en" sz="3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new features (demographics, product type)</a:t>
            </a:r>
            <a:endParaRPr sz="3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959375" y="74950"/>
            <a:ext cx="66405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Acknowledgements</a:t>
            </a:r>
            <a:endParaRPr sz="5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269825" y="1319125"/>
            <a:ext cx="7195200" cy="3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ato"/>
              <a:buChar char="●"/>
            </a:pPr>
            <a:r>
              <a:rPr lang="en" sz="3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AI Saturdays Lagos - ML Flipped Cohort 9</a:t>
            </a:r>
            <a:endParaRPr sz="3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ato"/>
              <a:buChar char="●"/>
            </a:pPr>
            <a:r>
              <a:rPr lang="en" sz="3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Facilitators: Tejumade A, Yanmife</a:t>
            </a:r>
            <a:endParaRPr sz="3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ato"/>
              <a:buChar char="●"/>
            </a:pPr>
            <a:r>
              <a:rPr lang="en" sz="3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Mentors and community members</a:t>
            </a:r>
            <a:endParaRPr sz="3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194875" y="866775"/>
            <a:ext cx="59811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YOU/Q&amp;A</a:t>
            </a:r>
            <a:endParaRPr sz="5000"/>
          </a:p>
        </p:txBody>
      </p:sp>
      <p:sp>
        <p:nvSpPr>
          <p:cNvPr id="251" name="Google Shape;251;p30"/>
          <p:cNvSpPr txBox="1"/>
          <p:nvPr/>
        </p:nvSpPr>
        <p:spPr>
          <a:xfrm>
            <a:off x="1214200" y="4047350"/>
            <a:ext cx="65658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LinkedIn</a:t>
            </a:r>
            <a:endParaRPr sz="5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43" name="Google Shape;143;p14"/>
          <p:cNvSpPr txBox="1"/>
          <p:nvPr>
            <p:ph idx="4294967295" type="title"/>
          </p:nvPr>
        </p:nvSpPr>
        <p:spPr>
          <a:xfrm>
            <a:off x="415850" y="1309800"/>
            <a:ext cx="75438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Lato"/>
              <a:buChar char="●"/>
            </a:pPr>
            <a:r>
              <a:rPr b="1" lang="en" sz="3300">
                <a:latin typeface="Lato"/>
                <a:ea typeface="Lato"/>
                <a:cs typeface="Lato"/>
                <a:sym typeface="Lato"/>
              </a:rPr>
              <a:t>Objective</a:t>
            </a:r>
            <a:r>
              <a:rPr lang="en" sz="3300">
                <a:latin typeface="Lato"/>
                <a:ea typeface="Lato"/>
                <a:cs typeface="Lato"/>
                <a:sym typeface="Lato"/>
              </a:rPr>
              <a:t>: Identify and group customers by </a:t>
            </a:r>
            <a:r>
              <a:rPr lang="en" sz="3300">
                <a:latin typeface="Lato"/>
                <a:ea typeface="Lato"/>
                <a:cs typeface="Lato"/>
                <a:sym typeface="Lato"/>
              </a:rPr>
              <a:t>purchasing</a:t>
            </a:r>
            <a:r>
              <a:rPr lang="en" sz="3300">
                <a:latin typeface="Lato"/>
                <a:ea typeface="Lato"/>
                <a:cs typeface="Lato"/>
                <a:sym typeface="Lato"/>
              </a:rPr>
              <a:t> patterns</a:t>
            </a:r>
            <a:endParaRPr sz="3300">
              <a:latin typeface="Lato"/>
              <a:ea typeface="Lato"/>
              <a:cs typeface="Lato"/>
              <a:sym typeface="Lato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Lato"/>
              <a:buChar char="●"/>
            </a:pPr>
            <a:r>
              <a:rPr b="1" lang="en" sz="3300">
                <a:latin typeface="Lato"/>
                <a:ea typeface="Lato"/>
                <a:cs typeface="Lato"/>
                <a:sym typeface="Lato"/>
              </a:rPr>
              <a:t>Methods</a:t>
            </a:r>
            <a:r>
              <a:rPr lang="en" sz="3300">
                <a:latin typeface="Lato"/>
                <a:ea typeface="Lato"/>
                <a:cs typeface="Lato"/>
                <a:sym typeface="Lato"/>
              </a:rPr>
              <a:t>: RFM and K-Means clustering</a:t>
            </a:r>
            <a:endParaRPr sz="3300">
              <a:latin typeface="Lato"/>
              <a:ea typeface="Lato"/>
              <a:cs typeface="Lato"/>
              <a:sym typeface="Lato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Lato"/>
              <a:buChar char="●"/>
            </a:pPr>
            <a:r>
              <a:rPr b="1" lang="en" sz="3300">
                <a:latin typeface="Lato"/>
                <a:ea typeface="Lato"/>
                <a:cs typeface="Lato"/>
                <a:sym typeface="Lato"/>
              </a:rPr>
              <a:t>Value</a:t>
            </a:r>
            <a:r>
              <a:rPr lang="en" sz="3300">
                <a:latin typeface="Lato"/>
                <a:ea typeface="Lato"/>
                <a:cs typeface="Lato"/>
                <a:sym typeface="Lato"/>
              </a:rPr>
              <a:t>: Enables targeted marketing and improved customer retention</a:t>
            </a:r>
            <a:endParaRPr sz="3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>
            <p:ph idx="4294967295" type="title"/>
          </p:nvPr>
        </p:nvSpPr>
        <p:spPr>
          <a:xfrm>
            <a:off x="800100" y="380225"/>
            <a:ext cx="75438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000" u="sng">
                <a:latin typeface="Lato"/>
                <a:ea typeface="Lato"/>
                <a:cs typeface="Lato"/>
                <a:sym typeface="Lato"/>
              </a:rPr>
              <a:t>PROJECT OVERVIEW</a:t>
            </a:r>
            <a:endParaRPr b="1" sz="40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256200" y="1401700"/>
            <a:ext cx="86316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Char char="●"/>
            </a:pPr>
            <a:r>
              <a:rPr lang="en" sz="3500">
                <a:solidFill>
                  <a:schemeClr val="accent5"/>
                </a:solidFill>
              </a:rPr>
              <a:t>Businesses lack actionable insight from customers data</a:t>
            </a:r>
            <a:endParaRPr sz="3500">
              <a:solidFill>
                <a:schemeClr val="accent5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Char char="●"/>
            </a:pPr>
            <a:r>
              <a:rPr lang="en" sz="3500">
                <a:solidFill>
                  <a:schemeClr val="accent5"/>
                </a:solidFill>
              </a:rPr>
              <a:t>Marketing campaigns are often broad and ineffective</a:t>
            </a:r>
            <a:endParaRPr sz="3500">
              <a:solidFill>
                <a:schemeClr val="accent5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Char char="●"/>
            </a:pPr>
            <a:r>
              <a:rPr lang="en" sz="3500">
                <a:solidFill>
                  <a:schemeClr val="accent5"/>
                </a:solidFill>
              </a:rPr>
              <a:t>Need: Identify customer groups based on behaviors</a:t>
            </a:r>
            <a:endParaRPr sz="3500">
              <a:solidFill>
                <a:schemeClr val="accent5"/>
              </a:solidFill>
            </a:endParaRPr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977100" y="59975"/>
            <a:ext cx="66678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chemeClr val="accent5"/>
                </a:solidFill>
              </a:rPr>
              <a:t>Problem Statement</a:t>
            </a:r>
            <a:endParaRPr b="1" sz="4800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40925" y="1341775"/>
            <a:ext cx="8622300" cy="3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b="1" lang="en" sz="3400"/>
              <a:t>Source</a:t>
            </a:r>
            <a:r>
              <a:rPr lang="en" sz="3400"/>
              <a:t>: Kaggle- Retail Sales Dataset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b="1" lang="en" sz="3400"/>
              <a:t>Columns</a:t>
            </a:r>
            <a:r>
              <a:rPr lang="en" sz="3400"/>
              <a:t>: Customer ID, Order ID, Order Date, Quantity, Unit Price, Amount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b="1" lang="en" sz="3400"/>
              <a:t>Objective</a:t>
            </a:r>
            <a:r>
              <a:rPr lang="en" sz="3400"/>
              <a:t>: Generate RFM features for each customer</a:t>
            </a:r>
            <a:endParaRPr sz="3400"/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1237675" y="0"/>
            <a:ext cx="70518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4300" u="sng"/>
              <a:t>DATASET DESCRIPTION</a:t>
            </a:r>
            <a:endParaRPr b="1" sz="43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929400" y="164900"/>
            <a:ext cx="70302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</a:t>
            </a:r>
            <a:r>
              <a:rPr b="1" lang="en" sz="4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Engineering (RFM Model)</a:t>
            </a:r>
            <a:endParaRPr b="1" sz="42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577050" y="1725600"/>
            <a:ext cx="7734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Lato"/>
              <a:buChar char="●"/>
            </a:pPr>
            <a:r>
              <a:rPr b="1" lang="en" sz="3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Recency</a:t>
            </a:r>
            <a:r>
              <a:rPr lang="en" sz="3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Days since last purchase</a:t>
            </a:r>
            <a:endParaRPr sz="3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Lato"/>
              <a:buChar char="●"/>
            </a:pPr>
            <a:r>
              <a:rPr b="1" lang="en" sz="3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Frequency </a:t>
            </a:r>
            <a:r>
              <a:rPr lang="en" sz="3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Number of purchases</a:t>
            </a:r>
            <a:endParaRPr sz="3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Lato"/>
              <a:buChar char="●"/>
            </a:pPr>
            <a:r>
              <a:rPr b="1" lang="en" sz="3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Monetary</a:t>
            </a:r>
            <a:r>
              <a:rPr lang="en" sz="3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Total spending</a:t>
            </a:r>
            <a:endParaRPr sz="3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Lato"/>
              <a:buChar char="●"/>
            </a:pPr>
            <a:r>
              <a:rPr lang="en" sz="3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Aggregated by customers ID</a:t>
            </a:r>
            <a:endParaRPr sz="3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5329" l="0" r="11111" t="0"/>
          <a:stretch/>
        </p:blipFill>
        <p:spPr>
          <a:xfrm>
            <a:off x="0" y="-899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2308475" y="254825"/>
            <a:ext cx="5231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Modeling Approach</a:t>
            </a:r>
            <a:endParaRPr b="1" sz="50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944350" y="1364150"/>
            <a:ext cx="7000500" cy="3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Char char="●"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Scaled RFM features using RobustScaler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Char char="●"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Tested different cluster number (k = 2-8)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Char char="●"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Evaluated using: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Char char="○"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Elbow Method (inertia)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Char char="○"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Silhouette Score (cluster separation)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5329" l="0" r="11111" t="0"/>
          <a:stretch/>
        </p:blipFill>
        <p:spPr>
          <a:xfrm>
            <a:off x="0" y="-899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2308475" y="254825"/>
            <a:ext cx="5231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Persona Mapping</a:t>
            </a:r>
            <a:endParaRPr b="1" sz="50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944350" y="1364150"/>
            <a:ext cx="7000500" cy="3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●"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Assigned intuitive labels to each cluster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○"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Champions 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○"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Loyal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○"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Promising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○"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 Risk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○"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Hibernating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Lato"/>
              <a:buChar char="●"/>
            </a:pPr>
            <a:r>
              <a:rPr lang="en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Based on Recency, Frequency, and Monetary averages</a:t>
            </a:r>
            <a:endParaRPr sz="2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>
            <p:ph type="title"/>
          </p:nvPr>
        </p:nvSpPr>
        <p:spPr>
          <a:xfrm>
            <a:off x="621775" y="1271500"/>
            <a:ext cx="82452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Purpose: Validate clustering results and visualize customer patterns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Visualized:</a:t>
            </a:r>
            <a:endParaRPr sz="3400"/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Char char="○"/>
            </a:pPr>
            <a:r>
              <a:rPr lang="en" sz="3400"/>
              <a:t>Segment distribution</a:t>
            </a:r>
            <a:endParaRPr sz="3400"/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Char char="○"/>
            </a:pPr>
            <a:r>
              <a:rPr lang="en" sz="3400"/>
              <a:t>Average RFM metrics</a:t>
            </a:r>
            <a:endParaRPr sz="3400"/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Char char="○"/>
            </a:pPr>
            <a:r>
              <a:rPr lang="en" sz="3400"/>
              <a:t>Correlations among features</a:t>
            </a:r>
            <a:endParaRPr sz="3400"/>
          </a:p>
        </p:txBody>
      </p:sp>
      <p:sp>
        <p:nvSpPr>
          <p:cNvPr id="183" name="Google Shape;183;p20"/>
          <p:cNvSpPr txBox="1"/>
          <p:nvPr/>
        </p:nvSpPr>
        <p:spPr>
          <a:xfrm>
            <a:off x="764500" y="104925"/>
            <a:ext cx="77199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Exploratory Data Analysis (EDA)</a:t>
            </a:r>
            <a:endParaRPr sz="4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74950" y="1184200"/>
            <a:ext cx="3494400" cy="24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 u="sng">
                <a:solidFill>
                  <a:schemeClr val="dk2"/>
                </a:solidFill>
              </a:rPr>
              <a:t>Segment Distribution</a:t>
            </a:r>
            <a:endParaRPr b="1" sz="3700" u="sng">
              <a:solidFill>
                <a:schemeClr val="dk2"/>
              </a:solidFill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39660" t="0"/>
          <a:stretch/>
        </p:blipFill>
        <p:spPr>
          <a:xfrm>
            <a:off x="3569400" y="0"/>
            <a:ext cx="557459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 title="persona_distribu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400" y="0"/>
            <a:ext cx="55745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