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64" r:id="rId3"/>
    <p:sldId id="267" r:id="rId4"/>
    <p:sldId id="269" r:id="rId5"/>
    <p:sldId id="270" r:id="rId6"/>
    <p:sldId id="276" r:id="rId7"/>
    <p:sldId id="271" r:id="rId8"/>
    <p:sldId id="272" r:id="rId9"/>
    <p:sldId id="27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257809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62168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A653A9-A7DB-479F-97EB-5D41840A3E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425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418595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A653A9-A7DB-479F-97EB-5D41840A3E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8622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380704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2556260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6874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17835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00D66-0B55-4E7B-90C9-44030F57B300}"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166817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409401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00D66-0B55-4E7B-90C9-44030F57B300}"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5119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600D66-0B55-4E7B-90C9-44030F57B300}"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312685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00D66-0B55-4E7B-90C9-44030F57B300}"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81742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121173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600D66-0B55-4E7B-90C9-44030F57B300}"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A653A9-A7DB-479F-97EB-5D41840A3E32}" type="slidenum">
              <a:rPr lang="en-US" smtClean="0"/>
              <a:t>‹#›</a:t>
            </a:fld>
            <a:endParaRPr lang="en-US"/>
          </a:p>
        </p:txBody>
      </p:sp>
    </p:spTree>
    <p:extLst>
      <p:ext uri="{BB962C8B-B14F-4D97-AF65-F5344CB8AC3E}">
        <p14:creationId xmlns:p14="http://schemas.microsoft.com/office/powerpoint/2010/main" val="103725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600D66-0B55-4E7B-90C9-44030F57B300}" type="datetimeFigureOut">
              <a:rPr lang="en-US" smtClean="0"/>
              <a:t>12/16/2023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A653A9-A7DB-479F-97EB-5D41840A3E32}" type="slidenum">
              <a:rPr lang="en-US" smtClean="0"/>
              <a:t>‹#›</a:t>
            </a:fld>
            <a:endParaRPr lang="en-US"/>
          </a:p>
        </p:txBody>
      </p:sp>
    </p:spTree>
    <p:extLst>
      <p:ext uri="{BB962C8B-B14F-4D97-AF65-F5344CB8AC3E}">
        <p14:creationId xmlns:p14="http://schemas.microsoft.com/office/powerpoint/2010/main" val="420494991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atasets/danielpark/MQuAD-v1/tree/main" TargetMode="External"/><Relationship Id="rId2" Type="http://schemas.openxmlformats.org/officeDocument/2006/relationships/hyperlink" Target="https://huggingface.co/datasets/alan-23/HealthAssistant115/tree/main" TargetMode="External"/><Relationship Id="rId1" Type="http://schemas.openxmlformats.org/officeDocument/2006/relationships/slideLayout" Target="../slideLayouts/slideLayout2.xml"/><Relationship Id="rId6" Type="http://schemas.openxmlformats.org/officeDocument/2006/relationships/hyperlink" Target="https://www.kaggle.com/datasets/jpmiller/layoutlm" TargetMode="External"/><Relationship Id="rId5" Type="http://schemas.openxmlformats.org/officeDocument/2006/relationships/hyperlink" Target="https://www.kaggle.com/datasets/elvis23/mental-health-conversational-data" TargetMode="External"/><Relationship Id="rId4" Type="http://schemas.openxmlformats.org/officeDocument/2006/relationships/hyperlink" Target="https://huggingface.co/datasets/heliosbrahma/mental_health_conversational_dataset/tree/main/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1E43-4D60-7F02-6B98-891C773192E9}"/>
              </a:ext>
            </a:extLst>
          </p:cNvPr>
          <p:cNvSpPr>
            <a:spLocks noGrp="1"/>
          </p:cNvSpPr>
          <p:nvPr>
            <p:ph type="ctrTitle"/>
          </p:nvPr>
        </p:nvSpPr>
        <p:spPr>
          <a:xfrm rot="10800000" flipV="1">
            <a:off x="3962398" y="3753678"/>
            <a:ext cx="8208061" cy="513522"/>
          </a:xfrm>
        </p:spPr>
        <p:txBody>
          <a:bodyPr>
            <a:normAutofit fontScale="90000"/>
          </a:bodyPr>
          <a:lstStyle/>
          <a:p>
            <a:r>
              <a:rPr lang="en-US" sz="4000" b="1" dirty="0"/>
              <a:t>MEDICAL</a:t>
            </a:r>
            <a:r>
              <a:rPr lang="en-US" sz="3600" b="1" dirty="0"/>
              <a:t> FAQ BOT</a:t>
            </a:r>
          </a:p>
        </p:txBody>
      </p:sp>
      <p:sp>
        <p:nvSpPr>
          <p:cNvPr id="3" name="Subtitle 2">
            <a:extLst>
              <a:ext uri="{FF2B5EF4-FFF2-40B4-BE49-F238E27FC236}">
                <a16:creationId xmlns:a16="http://schemas.microsoft.com/office/drawing/2014/main" id="{F911ED6F-FAB0-3B11-5FC0-9E983383F307}"/>
              </a:ext>
            </a:extLst>
          </p:cNvPr>
          <p:cNvSpPr>
            <a:spLocks noGrp="1"/>
          </p:cNvSpPr>
          <p:nvPr>
            <p:ph type="subTitle" idx="1"/>
          </p:nvPr>
        </p:nvSpPr>
        <p:spPr>
          <a:xfrm>
            <a:off x="3962398" y="4267201"/>
            <a:ext cx="7682947" cy="513522"/>
          </a:xfrm>
        </p:spPr>
        <p:txBody>
          <a:bodyPr>
            <a:normAutofit/>
          </a:bodyPr>
          <a:lstStyle/>
          <a:p>
            <a:r>
              <a:rPr lang="en-US" sz="2400" dirty="0"/>
              <a:t>BY TEAM BOURGUIBA</a:t>
            </a:r>
          </a:p>
          <a:p>
            <a:endParaRPr lang="en-US" sz="2800" dirty="0"/>
          </a:p>
          <a:p>
            <a:endParaRPr lang="en-US" sz="2800" dirty="0"/>
          </a:p>
        </p:txBody>
      </p:sp>
    </p:spTree>
    <p:extLst>
      <p:ext uri="{BB962C8B-B14F-4D97-AF65-F5344CB8AC3E}">
        <p14:creationId xmlns:p14="http://schemas.microsoft.com/office/powerpoint/2010/main" val="319941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B6C1-D252-F1C5-D815-8A89A354A515}"/>
              </a:ext>
            </a:extLst>
          </p:cNvPr>
          <p:cNvSpPr>
            <a:spLocks noGrp="1"/>
          </p:cNvSpPr>
          <p:nvPr>
            <p:ph type="title"/>
          </p:nvPr>
        </p:nvSpPr>
        <p:spPr>
          <a:xfrm>
            <a:off x="1815548" y="2173356"/>
            <a:ext cx="9689063" cy="2120348"/>
          </a:xfrm>
        </p:spPr>
        <p:txBody>
          <a:bodyPr/>
          <a:lstStyle/>
          <a:p>
            <a:pPr algn="ctr"/>
            <a:br>
              <a:rPr lang="en-US" b="1" dirty="0"/>
            </a:br>
            <a:r>
              <a:rPr lang="en-US" b="1" dirty="0"/>
              <a:t>Thank You!</a:t>
            </a:r>
          </a:p>
        </p:txBody>
      </p:sp>
    </p:spTree>
    <p:extLst>
      <p:ext uri="{BB962C8B-B14F-4D97-AF65-F5344CB8AC3E}">
        <p14:creationId xmlns:p14="http://schemas.microsoft.com/office/powerpoint/2010/main" val="129223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DC3E-1C91-CD0F-4A0A-4F4CE0A06780}"/>
              </a:ext>
            </a:extLst>
          </p:cNvPr>
          <p:cNvSpPr>
            <a:spLocks noGrp="1"/>
          </p:cNvSpPr>
          <p:nvPr>
            <p:ph type="title"/>
          </p:nvPr>
        </p:nvSpPr>
        <p:spPr>
          <a:xfrm>
            <a:off x="2592925" y="2146852"/>
            <a:ext cx="8353371" cy="331305"/>
          </a:xfrm>
        </p:spPr>
        <p:txBody>
          <a:bodyPr>
            <a:normAutofit fontScale="90000"/>
          </a:bodyPr>
          <a:lstStyle/>
          <a:p>
            <a:pPr algn="ctr"/>
            <a:r>
              <a:rPr lang="en-US" dirty="0"/>
              <a:t>Problem Statement</a:t>
            </a:r>
          </a:p>
        </p:txBody>
      </p:sp>
      <p:sp>
        <p:nvSpPr>
          <p:cNvPr id="3" name="Content Placeholder 2">
            <a:extLst>
              <a:ext uri="{FF2B5EF4-FFF2-40B4-BE49-F238E27FC236}">
                <a16:creationId xmlns:a16="http://schemas.microsoft.com/office/drawing/2014/main" id="{7FB1B769-FD8B-C719-8F67-D01E75F68081}"/>
              </a:ext>
            </a:extLst>
          </p:cNvPr>
          <p:cNvSpPr>
            <a:spLocks noGrp="1"/>
          </p:cNvSpPr>
          <p:nvPr>
            <p:ph idx="1"/>
          </p:nvPr>
        </p:nvSpPr>
        <p:spPr>
          <a:xfrm>
            <a:off x="2589212" y="2146852"/>
            <a:ext cx="8915400" cy="3764370"/>
          </a:xfrm>
        </p:spPr>
        <p:txBody>
          <a:bodyPr>
            <a:normAutofit/>
          </a:bodyPr>
          <a:lstStyle/>
          <a:p>
            <a:pPr marL="0" indent="0">
              <a:buNone/>
            </a:pPr>
            <a:endParaRPr lang="en-US" sz="2000" dirty="0"/>
          </a:p>
          <a:p>
            <a:pPr marL="0" indent="0">
              <a:buNone/>
            </a:pPr>
            <a:endParaRPr lang="en-US" sz="2000" dirty="0"/>
          </a:p>
          <a:p>
            <a:pPr marL="0" indent="0">
              <a:buNone/>
            </a:pPr>
            <a:r>
              <a:rPr lang="en-US" sz="2000" dirty="0"/>
              <a:t>The decreasing doctor-patient ratio in Nigeria is leading to overburdened healthcare providers, resulting in inadequate public access to accurate medical information.</a:t>
            </a:r>
          </a:p>
          <a:p>
            <a:pPr marL="0" indent="0">
              <a:buNone/>
            </a:pPr>
            <a:endParaRPr lang="en-US" sz="2000" dirty="0"/>
          </a:p>
        </p:txBody>
      </p:sp>
    </p:spTree>
    <p:extLst>
      <p:ext uri="{BB962C8B-B14F-4D97-AF65-F5344CB8AC3E}">
        <p14:creationId xmlns:p14="http://schemas.microsoft.com/office/powerpoint/2010/main" val="141806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FA77-BEEB-DCB8-1563-0613E4D8D2CE}"/>
              </a:ext>
            </a:extLst>
          </p:cNvPr>
          <p:cNvSpPr>
            <a:spLocks noGrp="1"/>
          </p:cNvSpPr>
          <p:nvPr>
            <p:ph type="title"/>
          </p:nvPr>
        </p:nvSpPr>
        <p:spPr>
          <a:xfrm>
            <a:off x="2592926" y="1859280"/>
            <a:ext cx="8313614" cy="45719"/>
          </a:xfrm>
        </p:spPr>
        <p:txBody>
          <a:bodyPr>
            <a:normAutofit fontScale="90000"/>
          </a:bodyPr>
          <a:lstStyle/>
          <a:p>
            <a:pPr algn="ctr"/>
            <a:r>
              <a:rPr lang="en-US" dirty="0"/>
              <a:t>Our Solution </a:t>
            </a:r>
          </a:p>
        </p:txBody>
      </p:sp>
      <p:sp>
        <p:nvSpPr>
          <p:cNvPr id="3" name="Content Placeholder 2">
            <a:extLst>
              <a:ext uri="{FF2B5EF4-FFF2-40B4-BE49-F238E27FC236}">
                <a16:creationId xmlns:a16="http://schemas.microsoft.com/office/drawing/2014/main" id="{5C25B7A4-0497-9555-8899-AFEFF960CA61}"/>
              </a:ext>
            </a:extLst>
          </p:cNvPr>
          <p:cNvSpPr>
            <a:spLocks noGrp="1"/>
          </p:cNvSpPr>
          <p:nvPr>
            <p:ph idx="1"/>
          </p:nvPr>
        </p:nvSpPr>
        <p:spPr>
          <a:xfrm>
            <a:off x="2589212" y="2849216"/>
            <a:ext cx="8915400" cy="3062005"/>
          </a:xfrm>
        </p:spPr>
        <p:txBody>
          <a:bodyPr>
            <a:normAutofit/>
          </a:bodyPr>
          <a:lstStyle/>
          <a:p>
            <a:pPr marL="0" indent="0">
              <a:buNone/>
            </a:pPr>
            <a:r>
              <a:rPr lang="en-US" sz="2000" dirty="0"/>
              <a:t>A medical FAQ bot that provides the public with answers to frequently asked medical questions to relief overburdened health care providers and delayed patients.</a:t>
            </a:r>
          </a:p>
        </p:txBody>
      </p:sp>
    </p:spTree>
    <p:extLst>
      <p:ext uri="{BB962C8B-B14F-4D97-AF65-F5344CB8AC3E}">
        <p14:creationId xmlns:p14="http://schemas.microsoft.com/office/powerpoint/2010/main" val="125085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E314-9F37-9D19-AEA8-752E65BBE147}"/>
              </a:ext>
            </a:extLst>
          </p:cNvPr>
          <p:cNvSpPr>
            <a:spLocks noGrp="1"/>
          </p:cNvSpPr>
          <p:nvPr>
            <p:ph type="title"/>
          </p:nvPr>
        </p:nvSpPr>
        <p:spPr>
          <a:xfrm>
            <a:off x="2592925" y="1364974"/>
            <a:ext cx="8911687" cy="540025"/>
          </a:xfrm>
        </p:spPr>
        <p:txBody>
          <a:bodyPr>
            <a:normAutofit fontScale="90000"/>
          </a:bodyPr>
          <a:lstStyle/>
          <a:p>
            <a:pPr algn="ctr"/>
            <a:r>
              <a:rPr lang="en-US" dirty="0"/>
              <a:t>Data Sources</a:t>
            </a:r>
            <a:br>
              <a:rPr lang="en-US" dirty="0"/>
            </a:br>
            <a:endParaRPr lang="en-US" dirty="0"/>
          </a:p>
        </p:txBody>
      </p:sp>
      <p:sp>
        <p:nvSpPr>
          <p:cNvPr id="3" name="Content Placeholder 2">
            <a:extLst>
              <a:ext uri="{FF2B5EF4-FFF2-40B4-BE49-F238E27FC236}">
                <a16:creationId xmlns:a16="http://schemas.microsoft.com/office/drawing/2014/main" id="{EF7AAEF1-DC19-D86B-DB1C-A0F2BBD6ABD1}"/>
              </a:ext>
            </a:extLst>
          </p:cNvPr>
          <p:cNvSpPr>
            <a:spLocks noGrp="1"/>
          </p:cNvSpPr>
          <p:nvPr>
            <p:ph idx="1"/>
          </p:nvPr>
        </p:nvSpPr>
        <p:spPr/>
        <p:txBody>
          <a:bodyPr>
            <a:normAutofit/>
          </a:bodyPr>
          <a:lstStyle/>
          <a:p>
            <a:pPr marL="0" indent="0">
              <a:buNone/>
            </a:pPr>
            <a:r>
              <a:rPr lang="en-US" dirty="0"/>
              <a:t>Data sources we considered are:</a:t>
            </a:r>
          </a:p>
          <a:p>
            <a:r>
              <a:rPr lang="en-US" dirty="0"/>
              <a:t> </a:t>
            </a:r>
            <a:r>
              <a:rPr lang="en-US" dirty="0">
                <a:hlinkClick r:id="rId2"/>
              </a:rPr>
              <a:t>Health Assistant dataset  </a:t>
            </a:r>
            <a:endParaRPr lang="en-US" dirty="0"/>
          </a:p>
          <a:p>
            <a:r>
              <a:rPr lang="en-US" dirty="0">
                <a:hlinkClick r:id="rId3"/>
              </a:rPr>
              <a:t>Question and Answer dataset </a:t>
            </a:r>
            <a:endParaRPr lang="en-US" dirty="0"/>
          </a:p>
          <a:p>
            <a:r>
              <a:rPr lang="en-US" dirty="0">
                <a:hlinkClick r:id="rId4"/>
              </a:rPr>
              <a:t> Mental Health Conversational dataset </a:t>
            </a:r>
            <a:endParaRPr lang="en-US" dirty="0"/>
          </a:p>
          <a:p>
            <a:r>
              <a:rPr lang="en-US" dirty="0">
                <a:hlinkClick r:id="rId5"/>
              </a:rPr>
              <a:t>Mental Health Conversational dataset </a:t>
            </a:r>
            <a:endParaRPr lang="en-US" dirty="0"/>
          </a:p>
          <a:p>
            <a:r>
              <a:rPr lang="en-US" dirty="0">
                <a:hlinkClick r:id="rId6"/>
              </a:rPr>
              <a:t>Medical Question Answering</a:t>
            </a:r>
            <a:endParaRPr lang="en-US" dirty="0"/>
          </a:p>
          <a:p>
            <a:endParaRPr lang="en-US" dirty="0"/>
          </a:p>
          <a:p>
            <a:pPr marL="0" indent="0">
              <a:buNone/>
            </a:pPr>
            <a:r>
              <a:rPr lang="en-US" dirty="0"/>
              <a:t>We reviewed samples from different data sources to confirm that they align with project’s requirement of medical related question and answer pairs</a:t>
            </a:r>
          </a:p>
        </p:txBody>
      </p:sp>
    </p:spTree>
    <p:extLst>
      <p:ext uri="{BB962C8B-B14F-4D97-AF65-F5344CB8AC3E}">
        <p14:creationId xmlns:p14="http://schemas.microsoft.com/office/powerpoint/2010/main" val="122508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264-50D5-C3E9-E165-D20DDD0BACF2}"/>
              </a:ext>
            </a:extLst>
          </p:cNvPr>
          <p:cNvSpPr>
            <a:spLocks noGrp="1"/>
          </p:cNvSpPr>
          <p:nvPr>
            <p:ph type="title"/>
          </p:nvPr>
        </p:nvSpPr>
        <p:spPr>
          <a:xfrm>
            <a:off x="2592925" y="1550504"/>
            <a:ext cx="8911687" cy="354496"/>
          </a:xfrm>
        </p:spPr>
        <p:txBody>
          <a:bodyPr>
            <a:normAutofit fontScale="90000"/>
          </a:bodyPr>
          <a:lstStyle/>
          <a:p>
            <a:pPr algn="ctr"/>
            <a:r>
              <a:rPr lang="en-US" dirty="0"/>
              <a:t>Modelling Approaches</a:t>
            </a:r>
          </a:p>
        </p:txBody>
      </p:sp>
      <p:sp>
        <p:nvSpPr>
          <p:cNvPr id="3" name="Content Placeholder 2">
            <a:extLst>
              <a:ext uri="{FF2B5EF4-FFF2-40B4-BE49-F238E27FC236}">
                <a16:creationId xmlns:a16="http://schemas.microsoft.com/office/drawing/2014/main" id="{4532BEC3-37F6-6DD1-1EAD-0F46ABAD3C0F}"/>
              </a:ext>
            </a:extLst>
          </p:cNvPr>
          <p:cNvSpPr>
            <a:spLocks noGrp="1"/>
          </p:cNvSpPr>
          <p:nvPr>
            <p:ph idx="1"/>
          </p:nvPr>
        </p:nvSpPr>
        <p:spPr/>
        <p:txBody>
          <a:bodyPr>
            <a:normAutofit/>
          </a:bodyPr>
          <a:lstStyle/>
          <a:p>
            <a:pPr marL="0" indent="0">
              <a:buNone/>
            </a:pPr>
            <a:endParaRPr lang="en-US" dirty="0"/>
          </a:p>
          <a:p>
            <a:pPr marL="0" indent="0">
              <a:buNone/>
            </a:pPr>
            <a:r>
              <a:rPr lang="en-US" dirty="0"/>
              <a:t>Fine-tuning with pre-trained Language models:</a:t>
            </a:r>
          </a:p>
          <a:p>
            <a:r>
              <a:rPr lang="en-US" dirty="0"/>
              <a:t>GPT-2 </a:t>
            </a:r>
          </a:p>
          <a:p>
            <a:r>
              <a:rPr lang="en-US" dirty="0" err="1"/>
              <a:t>XLNet</a:t>
            </a:r>
            <a:endParaRPr lang="en-US" dirty="0"/>
          </a:p>
          <a:p>
            <a:r>
              <a:rPr lang="en-US" dirty="0"/>
              <a:t>BERT</a:t>
            </a:r>
          </a:p>
          <a:p>
            <a:pPr marL="0" indent="0">
              <a:buNone/>
            </a:pPr>
            <a:r>
              <a:rPr lang="en-US" dirty="0"/>
              <a:t>Retrieval-Augmented Generation:</a:t>
            </a:r>
          </a:p>
          <a:p>
            <a:r>
              <a:rPr lang="en-US" dirty="0"/>
              <a:t>Facebook RAG Token model</a:t>
            </a:r>
          </a:p>
          <a:p>
            <a:r>
              <a:rPr lang="en-US" dirty="0"/>
              <a:t>Open AI GPT 3.5 with </a:t>
            </a:r>
            <a:r>
              <a:rPr lang="en-US" dirty="0" err="1"/>
              <a:t>Langchain</a:t>
            </a:r>
            <a:endParaRPr lang="en-US" dirty="0"/>
          </a:p>
          <a:p>
            <a:r>
              <a:rPr lang="en-US" dirty="0"/>
              <a:t>Llama2 with </a:t>
            </a:r>
            <a:r>
              <a:rPr lang="en-US" dirty="0" err="1"/>
              <a:t>Langchain</a:t>
            </a:r>
            <a:endParaRPr lang="en-US" dirty="0"/>
          </a:p>
          <a:p>
            <a:pPr marL="0" indent="0">
              <a:buNone/>
            </a:pPr>
            <a:endParaRPr lang="en-US" dirty="0"/>
          </a:p>
        </p:txBody>
      </p:sp>
    </p:spTree>
    <p:extLst>
      <p:ext uri="{BB962C8B-B14F-4D97-AF65-F5344CB8AC3E}">
        <p14:creationId xmlns:p14="http://schemas.microsoft.com/office/powerpoint/2010/main" val="141670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1AEE-AACB-257C-C6AA-D88921AAC13A}"/>
              </a:ext>
            </a:extLst>
          </p:cNvPr>
          <p:cNvSpPr>
            <a:spLocks noGrp="1"/>
          </p:cNvSpPr>
          <p:nvPr>
            <p:ph type="title"/>
          </p:nvPr>
        </p:nvSpPr>
        <p:spPr>
          <a:xfrm>
            <a:off x="2592925" y="946778"/>
            <a:ext cx="8911687" cy="958222"/>
          </a:xfrm>
        </p:spPr>
        <p:txBody>
          <a:bodyPr/>
          <a:lstStyle/>
          <a:p>
            <a:pPr algn="ctr"/>
            <a:r>
              <a:rPr lang="en-US" dirty="0"/>
              <a:t>SAMPLE RESULT</a:t>
            </a:r>
          </a:p>
        </p:txBody>
      </p:sp>
      <p:sp>
        <p:nvSpPr>
          <p:cNvPr id="3" name="Content Placeholder 2">
            <a:extLst>
              <a:ext uri="{FF2B5EF4-FFF2-40B4-BE49-F238E27FC236}">
                <a16:creationId xmlns:a16="http://schemas.microsoft.com/office/drawing/2014/main" id="{B1F48401-7739-5C22-423C-C68C612560C2}"/>
              </a:ext>
            </a:extLst>
          </p:cNvPr>
          <p:cNvSpPr>
            <a:spLocks noGrp="1"/>
          </p:cNvSpPr>
          <p:nvPr>
            <p:ph idx="1"/>
          </p:nvPr>
        </p:nvSpPr>
        <p:spPr>
          <a:xfrm>
            <a:off x="2589212" y="2133600"/>
            <a:ext cx="8915400" cy="4439478"/>
          </a:xfrm>
        </p:spPr>
        <p:txBody>
          <a:bodyPr>
            <a:normAutofit fontScale="85000" lnSpcReduction="20000"/>
          </a:bodyPr>
          <a:lstStyle/>
          <a:p>
            <a:pPr marL="0" indent="0">
              <a:buNone/>
            </a:pPr>
            <a:r>
              <a:rPr lang="en-US" dirty="0"/>
              <a:t>Question: What are some effective techniques for managing and reducing anxiety and stress levels?</a:t>
            </a:r>
          </a:p>
          <a:p>
            <a:pPr marL="0" indent="0">
              <a:buNone/>
            </a:pPr>
            <a:endParaRPr lang="en-US" dirty="0"/>
          </a:p>
          <a:p>
            <a:pPr marL="0" indent="0">
              <a:buNone/>
            </a:pPr>
            <a:r>
              <a:rPr lang="en-US" dirty="0"/>
              <a:t>Answer:</a:t>
            </a:r>
          </a:p>
          <a:p>
            <a:pPr marL="0" indent="0">
              <a:buNone/>
            </a:pPr>
            <a:r>
              <a:rPr lang="en-US" dirty="0"/>
              <a:t>1. Seek out sources of self-help; they can be helpful in the prevention, diagnosis, treatment, or relief of anxiety, stress, depression, or other psychological disorders.</a:t>
            </a:r>
          </a:p>
          <a:p>
            <a:pPr marL="0" indent="0">
              <a:buNone/>
            </a:pPr>
            <a:endParaRPr lang="en-US" dirty="0"/>
          </a:p>
          <a:p>
            <a:pPr marL="0" indent="0">
              <a:buNone/>
            </a:pPr>
            <a:r>
              <a:rPr lang="en-US" dirty="0"/>
              <a:t>2. Exercise regularly and don’t smoke. Be as physically active as you are and practice relaxation techniques such as deep breathing and meditation.</a:t>
            </a:r>
          </a:p>
          <a:p>
            <a:pPr marL="0" indent="0">
              <a:buNone/>
            </a:pPr>
            <a:endParaRPr lang="en-US" dirty="0"/>
          </a:p>
          <a:p>
            <a:pPr marL="0" indent="0">
              <a:buNone/>
            </a:pPr>
            <a:r>
              <a:rPr lang="en-US" dirty="0"/>
              <a:t>3. If you’re stressed, don’t be afraid to seek help for help if you are stressed. This can help improve your mood and anxiety level and help you cope with your triggers.</a:t>
            </a:r>
          </a:p>
          <a:p>
            <a:pPr marL="0" indent="0">
              <a:buNone/>
            </a:pPr>
            <a:endParaRPr lang="en-US" dirty="0"/>
          </a:p>
          <a:p>
            <a:pPr marL="0" indent="0">
              <a:buNone/>
            </a:pPr>
            <a:r>
              <a:rPr lang="en-US" dirty="0"/>
              <a:t>4. If needed, use relaxation techniques like yoga, tai chi, or guided relaxation programs.</a:t>
            </a:r>
          </a:p>
          <a:p>
            <a:pPr marL="0" indent="0">
              <a:buNone/>
            </a:pPr>
            <a:endParaRPr lang="en-US" dirty="0"/>
          </a:p>
          <a:p>
            <a:pPr marL="0" indent="0">
              <a:buNone/>
            </a:pPr>
            <a:r>
              <a:rPr lang="en-US" dirty="0"/>
              <a:t>5. Get enough sleep and stay hydrated throughout the day</a:t>
            </a:r>
          </a:p>
          <a:p>
            <a:endParaRPr lang="en-US" dirty="0"/>
          </a:p>
        </p:txBody>
      </p:sp>
    </p:spTree>
    <p:extLst>
      <p:ext uri="{BB962C8B-B14F-4D97-AF65-F5344CB8AC3E}">
        <p14:creationId xmlns:p14="http://schemas.microsoft.com/office/powerpoint/2010/main" val="100669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2F57-5215-2247-75A6-682F86D5E80D}"/>
              </a:ext>
            </a:extLst>
          </p:cNvPr>
          <p:cNvSpPr>
            <a:spLocks noGrp="1"/>
          </p:cNvSpPr>
          <p:nvPr>
            <p:ph type="title"/>
          </p:nvPr>
        </p:nvSpPr>
        <p:spPr>
          <a:xfrm>
            <a:off x="2592926" y="808383"/>
            <a:ext cx="8271578" cy="702365"/>
          </a:xfrm>
        </p:spPr>
        <p:txBody>
          <a:bodyPr>
            <a:normAutofit/>
          </a:bodyPr>
          <a:lstStyle/>
          <a:p>
            <a:pPr algn="ctr"/>
            <a:r>
              <a:rPr lang="en-US" dirty="0"/>
              <a:t>Result</a:t>
            </a:r>
          </a:p>
        </p:txBody>
      </p:sp>
      <p:sp>
        <p:nvSpPr>
          <p:cNvPr id="3" name="Content Placeholder 2">
            <a:extLst>
              <a:ext uri="{FF2B5EF4-FFF2-40B4-BE49-F238E27FC236}">
                <a16:creationId xmlns:a16="http://schemas.microsoft.com/office/drawing/2014/main" id="{341F83F9-00FB-9F96-6DD1-F978B7AE67CE}"/>
              </a:ext>
            </a:extLst>
          </p:cNvPr>
          <p:cNvSpPr>
            <a:spLocks noGrp="1"/>
          </p:cNvSpPr>
          <p:nvPr>
            <p:ph idx="1"/>
          </p:nvPr>
        </p:nvSpPr>
        <p:spPr>
          <a:xfrm>
            <a:off x="2589212" y="1722783"/>
            <a:ext cx="8915400" cy="4188439"/>
          </a:xfrm>
        </p:spPr>
        <p:txBody>
          <a:bodyPr/>
          <a:lstStyle/>
          <a:p>
            <a:pPr marL="0" indent="0">
              <a:buNone/>
            </a:pPr>
            <a:r>
              <a:rPr lang="en-US" dirty="0"/>
              <a:t>We successfully fine-tuned GPT2 language model on datasets of over 17 thousand plus medical question and answer pairs by training it for 5 hours 30 minutes on a Tesla T4 GPU via </a:t>
            </a:r>
            <a:r>
              <a:rPr lang="en-US" dirty="0" err="1"/>
              <a:t>colab</a:t>
            </a:r>
            <a:r>
              <a:rPr lang="en-US" dirty="0"/>
              <a:t>.</a:t>
            </a:r>
          </a:p>
        </p:txBody>
      </p:sp>
      <p:pic>
        <p:nvPicPr>
          <p:cNvPr id="11" name="Picture 10">
            <a:extLst>
              <a:ext uri="{FF2B5EF4-FFF2-40B4-BE49-F238E27FC236}">
                <a16:creationId xmlns:a16="http://schemas.microsoft.com/office/drawing/2014/main" id="{CB294ACB-3BD4-5375-A367-882573870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2756452"/>
            <a:ext cx="7975530" cy="3555310"/>
          </a:xfrm>
          <a:prstGeom prst="rect">
            <a:avLst/>
          </a:prstGeom>
        </p:spPr>
      </p:pic>
    </p:spTree>
    <p:extLst>
      <p:ext uri="{BB962C8B-B14F-4D97-AF65-F5344CB8AC3E}">
        <p14:creationId xmlns:p14="http://schemas.microsoft.com/office/powerpoint/2010/main" val="289395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66F-CE4F-C9EA-8480-119C936351DD}"/>
              </a:ext>
            </a:extLst>
          </p:cNvPr>
          <p:cNvSpPr>
            <a:spLocks noGrp="1"/>
          </p:cNvSpPr>
          <p:nvPr>
            <p:ph type="title"/>
          </p:nvPr>
        </p:nvSpPr>
        <p:spPr>
          <a:xfrm>
            <a:off x="2592925" y="1577009"/>
            <a:ext cx="8911687" cy="327990"/>
          </a:xfrm>
        </p:spPr>
        <p:txBody>
          <a:bodyPr>
            <a:normAutofit fontScale="90000"/>
          </a:bodyPr>
          <a:lstStyle/>
          <a:p>
            <a:pPr algn="ctr"/>
            <a:r>
              <a:rPr lang="en-US" dirty="0"/>
              <a:t>Limitations</a:t>
            </a:r>
          </a:p>
        </p:txBody>
      </p:sp>
      <p:sp>
        <p:nvSpPr>
          <p:cNvPr id="3" name="Content Placeholder 2">
            <a:extLst>
              <a:ext uri="{FF2B5EF4-FFF2-40B4-BE49-F238E27FC236}">
                <a16:creationId xmlns:a16="http://schemas.microsoft.com/office/drawing/2014/main" id="{ECF86AB6-FEB4-5D9D-E45A-A9F4B93C78B3}"/>
              </a:ext>
            </a:extLst>
          </p:cNvPr>
          <p:cNvSpPr>
            <a:spLocks noGrp="1"/>
          </p:cNvSpPr>
          <p:nvPr>
            <p:ph idx="1"/>
          </p:nvPr>
        </p:nvSpPr>
        <p:spPr>
          <a:xfrm>
            <a:off x="2589212" y="2584174"/>
            <a:ext cx="8915400" cy="3327048"/>
          </a:xfrm>
        </p:spPr>
        <p:txBody>
          <a:bodyPr>
            <a:normAutofit/>
          </a:bodyPr>
          <a:lstStyle/>
          <a:p>
            <a:r>
              <a:rPr lang="en-US" sz="2000" b="0" i="0" dirty="0">
                <a:solidFill>
                  <a:srgbClr val="222222"/>
                </a:solidFill>
                <a:effectLst/>
                <a:latin typeface="Arial" panose="020B0604020202020204" pitchFamily="34" charset="0"/>
              </a:rPr>
              <a:t>Insufficient data</a:t>
            </a:r>
          </a:p>
          <a:p>
            <a:r>
              <a:rPr lang="en-US" sz="2000" b="0" i="0" dirty="0">
                <a:solidFill>
                  <a:srgbClr val="222222"/>
                </a:solidFill>
                <a:effectLst/>
                <a:latin typeface="Arial" panose="020B0604020202020204" pitchFamily="34" charset="0"/>
              </a:rPr>
              <a:t>Insufficient computational resources for training</a:t>
            </a:r>
          </a:p>
          <a:p>
            <a:r>
              <a:rPr lang="en-US" sz="2000" dirty="0">
                <a:solidFill>
                  <a:srgbClr val="222222"/>
                </a:solidFill>
                <a:latin typeface="Arial" panose="020B0604020202020204" pitchFamily="34" charset="0"/>
              </a:rPr>
              <a:t>H</a:t>
            </a:r>
            <a:r>
              <a:rPr lang="en-US" sz="2000" b="0" i="0" dirty="0">
                <a:solidFill>
                  <a:srgbClr val="222222"/>
                </a:solidFill>
                <a:effectLst/>
                <a:latin typeface="Arial" panose="020B0604020202020204" pitchFamily="34" charset="0"/>
              </a:rPr>
              <a:t>igh learning curves</a:t>
            </a:r>
          </a:p>
          <a:p>
            <a:r>
              <a:rPr lang="en-US" sz="2000" dirty="0">
                <a:solidFill>
                  <a:srgbClr val="222222"/>
                </a:solidFill>
                <a:latin typeface="Arial" panose="020B0604020202020204" pitchFamily="34" charset="0"/>
              </a:rPr>
              <a:t>Unavailable group members</a:t>
            </a:r>
          </a:p>
          <a:p>
            <a:r>
              <a:rPr lang="en-US" sz="2000" dirty="0">
                <a:solidFill>
                  <a:srgbClr val="222222"/>
                </a:solidFill>
                <a:latin typeface="Arial" panose="020B0604020202020204" pitchFamily="34" charset="0"/>
              </a:rPr>
              <a:t>Insufficient experimentation time</a:t>
            </a:r>
            <a:endParaRPr lang="en-US" sz="2000" dirty="0"/>
          </a:p>
        </p:txBody>
      </p:sp>
    </p:spTree>
    <p:extLst>
      <p:ext uri="{BB962C8B-B14F-4D97-AF65-F5344CB8AC3E}">
        <p14:creationId xmlns:p14="http://schemas.microsoft.com/office/powerpoint/2010/main" val="257923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ABF8-4FEA-DC30-1AAA-B6818A5AC741}"/>
              </a:ext>
            </a:extLst>
          </p:cNvPr>
          <p:cNvSpPr>
            <a:spLocks noGrp="1"/>
          </p:cNvSpPr>
          <p:nvPr>
            <p:ph type="title"/>
          </p:nvPr>
        </p:nvSpPr>
        <p:spPr>
          <a:xfrm>
            <a:off x="2592925" y="1205948"/>
            <a:ext cx="8911687" cy="699051"/>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D1557859-4D45-AC69-5DE1-9C68FA716DEE}"/>
              </a:ext>
            </a:extLst>
          </p:cNvPr>
          <p:cNvSpPr>
            <a:spLocks noGrp="1"/>
          </p:cNvSpPr>
          <p:nvPr>
            <p:ph idx="1"/>
          </p:nvPr>
        </p:nvSpPr>
        <p:spPr>
          <a:xfrm>
            <a:off x="2589212" y="2133600"/>
            <a:ext cx="8915400" cy="3777622"/>
          </a:xfrm>
        </p:spPr>
        <p:txBody>
          <a:bodyPr>
            <a:normAutofit/>
          </a:bodyPr>
          <a:lstStyle/>
          <a:p>
            <a:pPr marL="0" indent="0">
              <a:buNone/>
            </a:pPr>
            <a:r>
              <a:rPr lang="en-US" sz="2000" dirty="0"/>
              <a:t>We successfully trained a model to answer frequently asked medical questions using </a:t>
            </a:r>
            <a:r>
              <a:rPr lang="en-US" sz="2000" dirty="0" err="1"/>
              <a:t>PyTorch</a:t>
            </a:r>
            <a:r>
              <a:rPr lang="en-US" sz="2000" dirty="0"/>
              <a:t> and Hugging Face. In the process, we learned to experiment with different models and methods for building question answering systems.</a:t>
            </a:r>
          </a:p>
          <a:p>
            <a:pPr marL="0" indent="0">
              <a:buNone/>
            </a:pPr>
            <a:r>
              <a:rPr lang="en-US" sz="2000" dirty="0"/>
              <a:t>While we plan to create a demo using the model, we also believe that before a model like this can be released, its output would need to be reviewed by medical professionals. Also, with more resources, advanced models like GPT3.5 or GPT4 can be used for the same task.</a:t>
            </a:r>
          </a:p>
        </p:txBody>
      </p:sp>
    </p:spTree>
    <p:extLst>
      <p:ext uri="{BB962C8B-B14F-4D97-AF65-F5344CB8AC3E}">
        <p14:creationId xmlns:p14="http://schemas.microsoft.com/office/powerpoint/2010/main" val="15382499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621</TotalTime>
  <Words>430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MEDICAL FAQ BOT</vt:lpstr>
      <vt:lpstr>Problem Statement</vt:lpstr>
      <vt:lpstr>Our Solution </vt:lpstr>
      <vt:lpstr>Data Sources </vt:lpstr>
      <vt:lpstr>Modelling Approaches</vt:lpstr>
      <vt:lpstr>SAMPLE RESULT</vt:lpstr>
      <vt:lpstr>Result</vt:lpstr>
      <vt:lpstr>Limitations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FREQUENTLY ASKED QUESTIONS BOT</dc:title>
  <dc:creator>Bisola Ariyo</dc:creator>
  <cp:lastModifiedBy>Bisola Ariyo</cp:lastModifiedBy>
  <cp:revision>20</cp:revision>
  <dcterms:created xsi:type="dcterms:W3CDTF">2023-12-16T00:01:40Z</dcterms:created>
  <dcterms:modified xsi:type="dcterms:W3CDTF">2023-12-16T10:22:55Z</dcterms:modified>
</cp:coreProperties>
</file>