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matic SC"/>
      <p:regular r:id="rId34"/>
      <p:bold r:id="rId35"/>
    </p:embeddedFont>
    <p:embeddedFont>
      <p:font typeface="Source Code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bold.fntdata"/><Relationship Id="rId12" Type="http://schemas.openxmlformats.org/officeDocument/2006/relationships/slide" Target="slides/slide7.xml"/><Relationship Id="rId34" Type="http://schemas.openxmlformats.org/officeDocument/2006/relationships/font" Target="fonts/AmaticSC-regular.fntdata"/><Relationship Id="rId15" Type="http://schemas.openxmlformats.org/officeDocument/2006/relationships/slide" Target="slides/slide10.xml"/><Relationship Id="rId37" Type="http://schemas.openxmlformats.org/officeDocument/2006/relationships/font" Target="fonts/SourceCodePro-bold.fntdata"/><Relationship Id="rId14" Type="http://schemas.openxmlformats.org/officeDocument/2006/relationships/slide" Target="slides/slide9.xml"/><Relationship Id="rId36" Type="http://schemas.openxmlformats.org/officeDocument/2006/relationships/font" Target="fonts/SourceCodePro-regular.fntdata"/><Relationship Id="rId17" Type="http://schemas.openxmlformats.org/officeDocument/2006/relationships/slide" Target="slides/slide12.xml"/><Relationship Id="rId39" Type="http://schemas.openxmlformats.org/officeDocument/2006/relationships/font" Target="fonts/SourceCodePro-boldItalic.fntdata"/><Relationship Id="rId16" Type="http://schemas.openxmlformats.org/officeDocument/2006/relationships/slide" Target="slides/slide11.xml"/><Relationship Id="rId38" Type="http://schemas.openxmlformats.org/officeDocument/2006/relationships/font" Target="fonts/SourceCode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54181e151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54181e1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A0C10"/>
                </a:solidFill>
                <a:latin typeface="Source Code Pro"/>
                <a:ea typeface="Source Code Pro"/>
                <a:cs typeface="Source Code Pro"/>
                <a:sym typeface="Source Code Pro"/>
              </a:rPr>
              <a:t>'More' was mostly present in texts that were too long, so they were cut short on the TripAdvisor website. Unfortunately, it was not avoidable when scraping.</a:t>
            </a:r>
            <a:endParaRPr sz="1200">
              <a:solidFill>
                <a:srgbClr val="0A0C10"/>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55cd65c6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55cd65c6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54181e151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54181e1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54181e15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54181e15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histogram shows a leftly skewed distribution with most of the scraped ratings being from 4.0 upwards. However, there are really few restaurants on TripAdvisor with lower than 3.0 ratings. Out of what was scraped, only 10 restaurants were rated negatively, 13 neutral and 132 positively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54181e15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54181e1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“Chaotic</a:t>
            </a:r>
            <a:r>
              <a:rPr lang="en"/>
              <a:t>", “Terrible”, "Spoilt", "Poor", "Basic", "Disappointing", "Overpriced" and "Inefficient" are some of the common words used for the negative ratings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54181e15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54181e15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seems most of our visitors with positive ratings used "Good", "Great", "Best", "Beautiful", "Excellent", "Amazing", "Great service", “Lovely” and "Nice" in their review titles!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6bd36e4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6bd36e4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6bd36e42a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6bd36e4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bd36e42a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bd36e4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histogram shows a leftly skewed distribution with most of the scraped ratings being from 3.5 to 4.5. However, there are really few hotels on TripAdvisor with lower than 3.0 ratings.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6bd36e42a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6bd36e4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"Uncomfortable", "Smelly", "Annoying", "Horrible", "Worst", are some of the common words used for the negative ratings. However, there are some anomalies like "Perfection, "Stunning", "Excellent Services". Perhaps, the author's selected the wrong stars.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6bd36e42a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6bd36e4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seems most of our visitors with positive ratings used "Good", "Great", "Awesome", "Fantastic", and "Excellent" in their review titles!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6f59039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6f5903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54181e151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54181e15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0A0C10"/>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54181e151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54181e15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0A0C10"/>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f59039d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f5903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5cd65c6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5cd65c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55cd65c60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55cd65c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0A0C10"/>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55cd65c60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55cd65c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0A0C10"/>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6bd36e42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6bd36e4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0A0C10"/>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b8ed33b23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b8ed33b2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54181e15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54181e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54181e15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54181e1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59039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5903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54181e151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54181e1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linkedin.com/in/orevaoghene-ahia/" TargetMode="External"/><Relationship Id="rId4" Type="http://schemas.openxmlformats.org/officeDocument/2006/relationships/hyperlink" Target="https://www.linkedin.com/in/otulagun/" TargetMode="External"/><Relationship Id="rId5" Type="http://schemas.openxmlformats.org/officeDocument/2006/relationships/hyperlink" Target="https://www.linkedin.com/in/ogunboyejo-olatunde/" TargetMode="External"/><Relationship Id="rId6" Type="http://schemas.openxmlformats.org/officeDocument/2006/relationships/hyperlink" Target="https://www.linkedin.com/in/sarah-akinkun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s://github.com/cjhutto/vaderSentim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lag-rest.streamlit.app/" TargetMode="External"/><Relationship Id="rId4" Type="http://schemas.openxmlformats.org/officeDocument/2006/relationships/hyperlink" Target="https://lag-hotel.streamlit.ap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github.com/AISaturdaysLagos/Cohort8-Kapwepwe/blob/main/Restaurants_TripAdvisor/Data%20Cleaning%20and%20Exploration/Data%20dictionary.txt" TargetMode="External"/><Relationship Id="rId4" Type="http://schemas.openxmlformats.org/officeDocument/2006/relationships/hyperlink" Target="https://github.com/AISaturdaysLagos/Cohort8-Kapwepwe/blob/main/Hotels_TripAdvisor/Data%20Cleaning%20and%20Exploration/Data%20Dictionary.t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TEAM KAPWEPWE</a:t>
            </a:r>
            <a:endParaRPr>
              <a:solidFill>
                <a:srgbClr val="000000"/>
              </a:solidFill>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ANALYSING </a:t>
            </a:r>
            <a:r>
              <a:rPr lang="en"/>
              <a:t>REVIEWS OF HOTELS AND RESTAURANTS IN NIGERIA TO DETERMINE CUSTOMER SENTIMENT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490250" y="1124575"/>
            <a:ext cx="8074500" cy="36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The files were not readable at first, so we checked the character encoding and passed that into the pd.read_csv() function.</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In Colab, we </a:t>
            </a:r>
            <a:r>
              <a:rPr b="0" lang="en" sz="1800">
                <a:solidFill>
                  <a:srgbClr val="0A0C10"/>
                </a:solidFill>
                <a:latin typeface="Source Code Pro"/>
                <a:ea typeface="Source Code Pro"/>
                <a:cs typeface="Source Code Pro"/>
                <a:sym typeface="Source Code Pro"/>
              </a:rPr>
              <a:t>converted</a:t>
            </a:r>
            <a:r>
              <a:rPr b="0" lang="en" sz="1800">
                <a:solidFill>
                  <a:srgbClr val="0A0C10"/>
                </a:solidFill>
                <a:latin typeface="Source Code Pro"/>
                <a:ea typeface="Source Code Pro"/>
                <a:cs typeface="Source Code Pro"/>
                <a:sym typeface="Source Code Pro"/>
              </a:rPr>
              <a:t> the author ratings to a 5-star system because each rating in the html file was recorded as “10, 20, 30, 40, or 50” (unavoidable due to the scraping).</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Other cleaning steps we carried out were changing</a:t>
            </a:r>
            <a:r>
              <a:rPr b="0" lang="en" sz="1800">
                <a:solidFill>
                  <a:srgbClr val="0A0C10"/>
                </a:solidFill>
                <a:latin typeface="Source Code Pro"/>
                <a:ea typeface="Source Code Pro"/>
                <a:cs typeface="Source Code Pro"/>
                <a:sym typeface="Source Code Pro"/>
              </a:rPr>
              <a:t> the character encoding of the `review_title` and `review_text` columns to UTF-8 and removing 'More' from the review_text column. </a:t>
            </a:r>
            <a:endParaRPr b="0" sz="1800">
              <a:solidFill>
                <a:srgbClr val="0A0C10"/>
              </a:solidFill>
              <a:latin typeface="Source Code Pro"/>
              <a:ea typeface="Source Code Pro"/>
              <a:cs typeface="Source Code Pro"/>
              <a:sym typeface="Source Code Pro"/>
            </a:endParaRPr>
          </a:p>
        </p:txBody>
      </p:sp>
      <p:sp>
        <p:nvSpPr>
          <p:cNvPr id="109" name="Google Shape;109;p22"/>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9FC5E8"/>
                </a:highlight>
                <a:latin typeface="Amatic SC"/>
                <a:ea typeface="Amatic SC"/>
                <a:cs typeface="Amatic SC"/>
                <a:sym typeface="Amatic SC"/>
              </a:rPr>
              <a:t>CLEANING</a:t>
            </a:r>
            <a:r>
              <a:rPr b="1" lang="en" sz="4800">
                <a:solidFill>
                  <a:srgbClr val="0A0C10"/>
                </a:solidFill>
                <a:latin typeface="Amatic SC"/>
                <a:ea typeface="Amatic SC"/>
                <a:cs typeface="Amatic SC"/>
                <a:sym typeface="Amatic SC"/>
              </a:rPr>
              <a:t> </a:t>
            </a:r>
            <a:endParaRPr b="1" sz="4800">
              <a:solidFill>
                <a:srgbClr val="0A0C10"/>
              </a:solidFill>
              <a:latin typeface="Amatic SC"/>
              <a:ea typeface="Amatic SC"/>
              <a:cs typeface="Amatic SC"/>
              <a:sym typeface="Amatic S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rotWithShape="1">
          <a:blip r:embed="rId3">
            <a:alphaModFix amt="51000"/>
          </a:blip>
          <a:srcRect b="15732" l="0" r="0" t="0"/>
          <a:stretch/>
        </p:blipFill>
        <p:spPr>
          <a:xfrm>
            <a:off x="0" y="0"/>
            <a:ext cx="9144000" cy="5143500"/>
          </a:xfrm>
          <a:prstGeom prst="rect">
            <a:avLst/>
          </a:prstGeom>
          <a:noFill/>
          <a:ln>
            <a:noFill/>
          </a:ln>
        </p:spPr>
      </p:pic>
      <p:sp>
        <p:nvSpPr>
          <p:cNvPr id="115" name="Google Shape;115;p23"/>
          <p:cNvSpPr/>
          <p:nvPr/>
        </p:nvSpPr>
        <p:spPr>
          <a:xfrm>
            <a:off x="121000" y="1700775"/>
            <a:ext cx="8902000" cy="1741951"/>
          </a:xfrm>
          <a:prstGeom prst="rect">
            <a:avLst/>
          </a:prstGeom>
        </p:spPr>
        <p:txBody>
          <a:bodyPr>
            <a:prstTxWarp prst="textPlain"/>
          </a:bodyPr>
          <a:lstStyle/>
          <a:p>
            <a:pPr lvl="0" algn="ctr"/>
            <a:r>
              <a:rPr b="1" i="0">
                <a:ln cap="flat" cmpd="sng" w="9525">
                  <a:solidFill>
                    <a:srgbClr val="DE721F"/>
                  </a:solidFill>
                  <a:prstDash val="solid"/>
                  <a:round/>
                  <a:headEnd len="sm" w="sm" type="none"/>
                  <a:tailEnd len="sm" w="sm" type="none"/>
                </a:ln>
                <a:solidFill>
                  <a:srgbClr val="0A0C10"/>
                </a:solidFill>
                <a:latin typeface="Amatic SC"/>
              </a:rPr>
              <a:t>RESTAURANTS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Getting the descriptive analysis of the `author_rating` and `overall_rating` columns </a:t>
            </a:r>
            <a:r>
              <a:rPr b="0" lang="en" sz="1900">
                <a:solidFill>
                  <a:srgbClr val="0A0C10"/>
                </a:solidFill>
                <a:latin typeface="Source Code Pro"/>
                <a:ea typeface="Source Code Pro"/>
                <a:cs typeface="Source Code Pro"/>
                <a:sym typeface="Source Code Pro"/>
              </a:rPr>
              <a:t>⇓</a:t>
            </a:r>
            <a:endParaRPr b="0" sz="19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21" name="Google Shape;121;p24"/>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D5A6BD"/>
                </a:highlight>
                <a:latin typeface="Amatic SC"/>
                <a:ea typeface="Amatic SC"/>
                <a:cs typeface="Amatic SC"/>
                <a:sym typeface="Amatic SC"/>
              </a:rPr>
              <a:t>EDA</a:t>
            </a:r>
            <a:endParaRPr b="1" sz="4800">
              <a:solidFill>
                <a:srgbClr val="0A0C10"/>
              </a:solidFill>
              <a:highlight>
                <a:srgbClr val="D5A6BD"/>
              </a:highlight>
              <a:latin typeface="Amatic SC"/>
              <a:ea typeface="Amatic SC"/>
              <a:cs typeface="Amatic SC"/>
              <a:sym typeface="Amatic SC"/>
            </a:endParaRPr>
          </a:p>
        </p:txBody>
      </p:sp>
      <p:pic>
        <p:nvPicPr>
          <p:cNvPr id="122" name="Google Shape;122;p24"/>
          <p:cNvPicPr preferRelativeResize="0"/>
          <p:nvPr/>
        </p:nvPicPr>
        <p:blipFill>
          <a:blip r:embed="rId3">
            <a:alphaModFix/>
          </a:blip>
          <a:stretch>
            <a:fillRect/>
          </a:stretch>
        </p:blipFill>
        <p:spPr>
          <a:xfrm>
            <a:off x="3111075" y="1993000"/>
            <a:ext cx="2867025"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0" sz="19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28" name="Google Shape;128;p25"/>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D5A6BD"/>
                </a:highlight>
                <a:latin typeface="Amatic SC"/>
                <a:ea typeface="Amatic SC"/>
                <a:cs typeface="Amatic SC"/>
                <a:sym typeface="Amatic SC"/>
              </a:rPr>
              <a:t>EDA</a:t>
            </a:r>
            <a:endParaRPr b="1" sz="4800">
              <a:solidFill>
                <a:srgbClr val="0A0C10"/>
              </a:solidFill>
              <a:highlight>
                <a:srgbClr val="D5A6BD"/>
              </a:highlight>
              <a:latin typeface="Amatic SC"/>
              <a:ea typeface="Amatic SC"/>
              <a:cs typeface="Amatic SC"/>
              <a:sym typeface="Amatic SC"/>
            </a:endParaRPr>
          </a:p>
        </p:txBody>
      </p:sp>
      <p:pic>
        <p:nvPicPr>
          <p:cNvPr id="129" name="Google Shape;129;p25"/>
          <p:cNvPicPr preferRelativeResize="0"/>
          <p:nvPr/>
        </p:nvPicPr>
        <p:blipFill>
          <a:blip r:embed="rId3">
            <a:alphaModFix/>
          </a:blip>
          <a:stretch>
            <a:fillRect/>
          </a:stretch>
        </p:blipFill>
        <p:spPr>
          <a:xfrm>
            <a:off x="1768250" y="837275"/>
            <a:ext cx="5524500" cy="414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35" name="Google Shape;135;p26"/>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D5A6BD"/>
                </a:highlight>
                <a:latin typeface="Amatic SC"/>
                <a:ea typeface="Amatic SC"/>
                <a:cs typeface="Amatic SC"/>
                <a:sym typeface="Amatic SC"/>
              </a:rPr>
              <a:t>EDA</a:t>
            </a:r>
            <a:endParaRPr b="1" sz="4800">
              <a:solidFill>
                <a:srgbClr val="0A0C10"/>
              </a:solidFill>
              <a:highlight>
                <a:srgbClr val="D5A6BD"/>
              </a:highlight>
              <a:latin typeface="Amatic SC"/>
              <a:ea typeface="Amatic SC"/>
              <a:cs typeface="Amatic SC"/>
              <a:sym typeface="Amatic SC"/>
            </a:endParaRPr>
          </a:p>
        </p:txBody>
      </p:sp>
      <p:pic>
        <p:nvPicPr>
          <p:cNvPr id="136" name="Google Shape;136;p26"/>
          <p:cNvPicPr preferRelativeResize="0"/>
          <p:nvPr/>
        </p:nvPicPr>
        <p:blipFill>
          <a:blip r:embed="rId3">
            <a:alphaModFix/>
          </a:blip>
          <a:stretch>
            <a:fillRect/>
          </a:stretch>
        </p:blipFill>
        <p:spPr>
          <a:xfrm>
            <a:off x="1420300" y="1190625"/>
            <a:ext cx="6220393" cy="350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0" sz="19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42" name="Google Shape;142;p27"/>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D5A6BD"/>
                </a:highlight>
                <a:latin typeface="Amatic SC"/>
                <a:ea typeface="Amatic SC"/>
                <a:cs typeface="Amatic SC"/>
                <a:sym typeface="Amatic SC"/>
              </a:rPr>
              <a:t>EDA</a:t>
            </a:r>
            <a:endParaRPr b="1" sz="4800">
              <a:solidFill>
                <a:srgbClr val="0A0C10"/>
              </a:solidFill>
              <a:highlight>
                <a:srgbClr val="D5A6BD"/>
              </a:highlight>
              <a:latin typeface="Amatic SC"/>
              <a:ea typeface="Amatic SC"/>
              <a:cs typeface="Amatic SC"/>
              <a:sym typeface="Amatic SC"/>
            </a:endParaRPr>
          </a:p>
        </p:txBody>
      </p:sp>
      <p:pic>
        <p:nvPicPr>
          <p:cNvPr id="143" name="Google Shape;143;p27"/>
          <p:cNvPicPr preferRelativeResize="0"/>
          <p:nvPr/>
        </p:nvPicPr>
        <p:blipFill>
          <a:blip r:embed="rId3">
            <a:alphaModFix/>
          </a:blip>
          <a:stretch>
            <a:fillRect/>
          </a:stretch>
        </p:blipFill>
        <p:spPr>
          <a:xfrm>
            <a:off x="1403156" y="1124575"/>
            <a:ext cx="6337681" cy="356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rotWithShape="1">
          <a:blip r:embed="rId3">
            <a:alphaModFix amt="25000"/>
          </a:blip>
          <a:srcRect b="0" l="8147" r="0" t="0"/>
          <a:stretch/>
        </p:blipFill>
        <p:spPr>
          <a:xfrm>
            <a:off x="0" y="0"/>
            <a:ext cx="9144000" cy="5143500"/>
          </a:xfrm>
          <a:prstGeom prst="rect">
            <a:avLst/>
          </a:prstGeom>
          <a:noFill/>
          <a:ln>
            <a:noFill/>
          </a:ln>
        </p:spPr>
      </p:pic>
      <p:sp>
        <p:nvSpPr>
          <p:cNvPr id="149" name="Google Shape;149;p28"/>
          <p:cNvSpPr/>
          <p:nvPr/>
        </p:nvSpPr>
        <p:spPr>
          <a:xfrm>
            <a:off x="1149063" y="1699687"/>
            <a:ext cx="6845867" cy="1744125"/>
          </a:xfrm>
          <a:prstGeom prst="rect">
            <a:avLst/>
          </a:prstGeom>
        </p:spPr>
        <p:txBody>
          <a:bodyPr>
            <a:prstTxWarp prst="textPlain"/>
          </a:bodyPr>
          <a:lstStyle/>
          <a:p>
            <a:pPr lvl="0" algn="ctr"/>
            <a:r>
              <a:rPr b="1" i="0">
                <a:ln cap="flat" cmpd="sng" w="9525">
                  <a:solidFill>
                    <a:srgbClr val="80591D"/>
                  </a:solidFill>
                  <a:prstDash val="solid"/>
                  <a:round/>
                  <a:headEnd len="sm" w="sm" type="none"/>
                  <a:tailEnd len="sm" w="sm" type="none"/>
                </a:ln>
                <a:solidFill>
                  <a:srgbClr val="000000"/>
                </a:solidFill>
                <a:latin typeface="Amatic SC"/>
              </a:rPr>
              <a:t>H O T E L 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Getting the descriptive analysis of the `author_rating` and `overall_rating` columns </a:t>
            </a:r>
            <a:r>
              <a:rPr b="0" lang="en" sz="1900">
                <a:solidFill>
                  <a:srgbClr val="0A0C10"/>
                </a:solidFill>
                <a:latin typeface="Source Code Pro"/>
                <a:ea typeface="Source Code Pro"/>
                <a:cs typeface="Source Code Pro"/>
                <a:sym typeface="Source Code Pro"/>
              </a:rPr>
              <a:t>⇓</a:t>
            </a:r>
            <a:endParaRPr b="0" sz="19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55" name="Google Shape;155;p29"/>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B4A7D6"/>
                </a:highlight>
                <a:latin typeface="Amatic SC"/>
                <a:ea typeface="Amatic SC"/>
                <a:cs typeface="Amatic SC"/>
                <a:sym typeface="Amatic SC"/>
              </a:rPr>
              <a:t>EDA</a:t>
            </a:r>
            <a:endParaRPr b="1" sz="4800">
              <a:solidFill>
                <a:srgbClr val="0A0C10"/>
              </a:solidFill>
              <a:highlight>
                <a:srgbClr val="B4A7D6"/>
              </a:highlight>
              <a:latin typeface="Amatic SC"/>
              <a:ea typeface="Amatic SC"/>
              <a:cs typeface="Amatic SC"/>
              <a:sym typeface="Amatic SC"/>
            </a:endParaRPr>
          </a:p>
        </p:txBody>
      </p:sp>
      <p:pic>
        <p:nvPicPr>
          <p:cNvPr id="156" name="Google Shape;156;p29"/>
          <p:cNvPicPr preferRelativeResize="0"/>
          <p:nvPr/>
        </p:nvPicPr>
        <p:blipFill rotWithShape="1">
          <a:blip r:embed="rId3">
            <a:alphaModFix/>
          </a:blip>
          <a:srcRect b="1370" l="0" r="0" t="0"/>
          <a:stretch/>
        </p:blipFill>
        <p:spPr>
          <a:xfrm>
            <a:off x="3138488" y="2037925"/>
            <a:ext cx="2867025"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30"/>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B4A7D6"/>
                </a:highlight>
                <a:latin typeface="Amatic SC"/>
                <a:ea typeface="Amatic SC"/>
                <a:cs typeface="Amatic SC"/>
                <a:sym typeface="Amatic SC"/>
              </a:rPr>
              <a:t>EDA</a:t>
            </a:r>
            <a:endParaRPr b="1" sz="4800">
              <a:solidFill>
                <a:srgbClr val="0A0C10"/>
              </a:solidFill>
              <a:highlight>
                <a:srgbClr val="B4A7D6"/>
              </a:highlight>
              <a:latin typeface="Amatic SC"/>
              <a:ea typeface="Amatic SC"/>
              <a:cs typeface="Amatic SC"/>
              <a:sym typeface="Amatic SC"/>
            </a:endParaRPr>
          </a:p>
        </p:txBody>
      </p:sp>
      <p:pic>
        <p:nvPicPr>
          <p:cNvPr id="162" name="Google Shape;162;p30"/>
          <p:cNvPicPr preferRelativeResize="0"/>
          <p:nvPr/>
        </p:nvPicPr>
        <p:blipFill>
          <a:blip r:embed="rId3">
            <a:alphaModFix/>
          </a:blip>
          <a:stretch>
            <a:fillRect/>
          </a:stretch>
        </p:blipFill>
        <p:spPr>
          <a:xfrm>
            <a:off x="1985138" y="1032200"/>
            <a:ext cx="5173733" cy="388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31"/>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68" name="Google Shape;168;p31"/>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B4A7D6"/>
                </a:highlight>
                <a:latin typeface="Amatic SC"/>
                <a:ea typeface="Amatic SC"/>
                <a:cs typeface="Amatic SC"/>
                <a:sym typeface="Amatic SC"/>
              </a:rPr>
              <a:t>EDA</a:t>
            </a:r>
            <a:endParaRPr b="1" sz="4800">
              <a:solidFill>
                <a:srgbClr val="0A0C10"/>
              </a:solidFill>
              <a:highlight>
                <a:srgbClr val="B4A7D6"/>
              </a:highlight>
              <a:latin typeface="Amatic SC"/>
              <a:ea typeface="Amatic SC"/>
              <a:cs typeface="Amatic SC"/>
              <a:sym typeface="Amatic SC"/>
            </a:endParaRPr>
          </a:p>
        </p:txBody>
      </p:sp>
      <p:pic>
        <p:nvPicPr>
          <p:cNvPr id="169" name="Google Shape;169;p31"/>
          <p:cNvPicPr preferRelativeResize="0"/>
          <p:nvPr/>
        </p:nvPicPr>
        <p:blipFill>
          <a:blip r:embed="rId3">
            <a:alphaModFix/>
          </a:blip>
          <a:stretch>
            <a:fillRect/>
          </a:stretch>
        </p:blipFill>
        <p:spPr>
          <a:xfrm>
            <a:off x="1495762" y="1200088"/>
            <a:ext cx="6069475" cy="341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0C10"/>
                </a:solidFill>
              </a:rPr>
              <a:t>MEET THE TEAM</a:t>
            </a:r>
            <a:endParaRPr>
              <a:solidFill>
                <a:srgbClr val="0A0C10"/>
              </a:solidFill>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u="sng">
                <a:solidFill>
                  <a:schemeClr val="hlink"/>
                </a:solidFill>
                <a:hlinkClick r:id="rId3"/>
              </a:rPr>
              <a:t>Orevaoghene Ahia</a:t>
            </a:r>
            <a:r>
              <a:rPr lang="en"/>
              <a:t> - </a:t>
            </a:r>
            <a:r>
              <a:rPr b="1" lang="en">
                <a:solidFill>
                  <a:srgbClr val="000000"/>
                </a:solidFill>
              </a:rPr>
              <a:t>Mentor</a:t>
            </a:r>
            <a:endParaRPr b="1">
              <a:solidFill>
                <a:srgbClr val="000000"/>
              </a:solidFill>
            </a:endParaRPr>
          </a:p>
          <a:p>
            <a:pPr indent="0" lvl="0" marL="457200" rtl="0" algn="l">
              <a:spcBef>
                <a:spcPts val="1600"/>
              </a:spcBef>
              <a:spcAft>
                <a:spcPts val="0"/>
              </a:spcAft>
              <a:buNone/>
            </a:pPr>
            <a:r>
              <a:rPr lang="en" u="sng">
                <a:solidFill>
                  <a:schemeClr val="hlink"/>
                </a:solidFill>
                <a:hlinkClick r:id="rId4"/>
              </a:rPr>
              <a:t>Daniel Otulagun</a:t>
            </a:r>
            <a:r>
              <a:rPr lang="en"/>
              <a:t> </a:t>
            </a:r>
            <a:r>
              <a:rPr lang="en">
                <a:solidFill>
                  <a:srgbClr val="0A0C10"/>
                </a:solidFill>
              </a:rPr>
              <a:t>- Member</a:t>
            </a:r>
            <a:endParaRPr>
              <a:solidFill>
                <a:srgbClr val="0A0C10"/>
              </a:solidFill>
            </a:endParaRPr>
          </a:p>
          <a:p>
            <a:pPr indent="0" lvl="0" marL="457200" rtl="0" algn="l">
              <a:spcBef>
                <a:spcPts val="1600"/>
              </a:spcBef>
              <a:spcAft>
                <a:spcPts val="0"/>
              </a:spcAft>
              <a:buNone/>
            </a:pPr>
            <a:r>
              <a:rPr lang="en" u="sng">
                <a:solidFill>
                  <a:schemeClr val="hlink"/>
                </a:solidFill>
                <a:hlinkClick r:id="rId5"/>
              </a:rPr>
              <a:t>Olatunde Ogunboyejo</a:t>
            </a:r>
            <a:r>
              <a:rPr lang="en"/>
              <a:t> </a:t>
            </a:r>
            <a:r>
              <a:rPr lang="en">
                <a:solidFill>
                  <a:srgbClr val="0A0C10"/>
                </a:solidFill>
              </a:rPr>
              <a:t>- Member</a:t>
            </a:r>
            <a:endParaRPr>
              <a:solidFill>
                <a:srgbClr val="0A0C10"/>
              </a:solidFill>
            </a:endParaRPr>
          </a:p>
          <a:p>
            <a:pPr indent="0" lvl="0" marL="457200" rtl="0" algn="l">
              <a:spcBef>
                <a:spcPts val="1600"/>
              </a:spcBef>
              <a:spcAft>
                <a:spcPts val="1600"/>
              </a:spcAft>
              <a:buNone/>
            </a:pPr>
            <a:r>
              <a:rPr lang="en" u="sng">
                <a:solidFill>
                  <a:schemeClr val="hlink"/>
                </a:solidFill>
                <a:hlinkClick r:id="rId6"/>
              </a:rPr>
              <a:t>Sarah Akinkunmi</a:t>
            </a:r>
            <a:r>
              <a:rPr lang="en"/>
              <a:t> </a:t>
            </a:r>
            <a:r>
              <a:rPr lang="en">
                <a:solidFill>
                  <a:srgbClr val="0A0C10"/>
                </a:solidFill>
              </a:rPr>
              <a:t>- Member</a:t>
            </a:r>
            <a:endParaRPr>
              <a:solidFill>
                <a:srgbClr val="0A0C1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32"/>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0" sz="19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75" name="Google Shape;175;p32"/>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B4A7D6"/>
                </a:highlight>
                <a:latin typeface="Amatic SC"/>
                <a:ea typeface="Amatic SC"/>
                <a:cs typeface="Amatic SC"/>
                <a:sym typeface="Amatic SC"/>
              </a:rPr>
              <a:t>EDA</a:t>
            </a:r>
            <a:endParaRPr b="1" sz="4800">
              <a:solidFill>
                <a:srgbClr val="0A0C10"/>
              </a:solidFill>
              <a:highlight>
                <a:srgbClr val="B4A7D6"/>
              </a:highlight>
              <a:latin typeface="Amatic SC"/>
              <a:ea typeface="Amatic SC"/>
              <a:cs typeface="Amatic SC"/>
              <a:sym typeface="Amatic SC"/>
            </a:endParaRPr>
          </a:p>
        </p:txBody>
      </p:sp>
      <p:pic>
        <p:nvPicPr>
          <p:cNvPr id="176" name="Google Shape;176;p32"/>
          <p:cNvPicPr preferRelativeResize="0"/>
          <p:nvPr/>
        </p:nvPicPr>
        <p:blipFill>
          <a:blip r:embed="rId3">
            <a:alphaModFix/>
          </a:blip>
          <a:stretch>
            <a:fillRect/>
          </a:stretch>
        </p:blipFill>
        <p:spPr>
          <a:xfrm>
            <a:off x="1403154" y="1124575"/>
            <a:ext cx="6337697" cy="356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idx="1" type="body"/>
          </p:nvPr>
        </p:nvSpPr>
        <p:spPr>
          <a:xfrm>
            <a:off x="60425" y="1845450"/>
            <a:ext cx="4782000" cy="1452600"/>
          </a:xfrm>
          <a:prstGeom prst="rect">
            <a:avLst/>
          </a:prstGeom>
          <a:solidFill>
            <a:srgbClr val="EFEFE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4900"/>
              <a:t>METHODOLOGY/ FRAMEWORK</a:t>
            </a:r>
            <a:endParaRPr sz="4900"/>
          </a:p>
        </p:txBody>
      </p:sp>
      <p:pic>
        <p:nvPicPr>
          <p:cNvPr id="182" name="Google Shape;182;p33"/>
          <p:cNvPicPr preferRelativeResize="0"/>
          <p:nvPr/>
        </p:nvPicPr>
        <p:blipFill>
          <a:blip r:embed="rId3">
            <a:alphaModFix/>
          </a:blip>
          <a:stretch>
            <a:fillRect/>
          </a:stretch>
        </p:blipFill>
        <p:spPr>
          <a:xfrm>
            <a:off x="4920875" y="0"/>
            <a:ext cx="4223125"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34"/>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After manually trying to calculate the TF-IDF and running into some issues, we went with using the VADER (Valence Aware Dictionary and sEntiment Reasoner) package which is attuned to social media language and used it for the sentiment analysis.</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This package gives scores on the percentage of positive, neutral and negative words as well as the </a:t>
            </a:r>
            <a:r>
              <a:rPr b="0" lang="en" sz="1800">
                <a:solidFill>
                  <a:srgbClr val="0A0C10"/>
                </a:solidFill>
                <a:latin typeface="Source Code Pro"/>
                <a:ea typeface="Source Code Pro"/>
                <a:cs typeface="Source Code Pro"/>
                <a:sym typeface="Source Code Pro"/>
              </a:rPr>
              <a:t>compound</a:t>
            </a:r>
            <a:r>
              <a:rPr b="0" lang="en" sz="1800">
                <a:solidFill>
                  <a:srgbClr val="0A0C10"/>
                </a:solidFill>
                <a:latin typeface="Source Code Pro"/>
                <a:ea typeface="Source Code Pro"/>
                <a:cs typeface="Source Code Pro"/>
                <a:sym typeface="Source Code Pro"/>
              </a:rPr>
              <a:t> score. Using the threshold cited in the </a:t>
            </a:r>
            <a:r>
              <a:rPr b="0" lang="en" sz="1800" u="sng">
                <a:solidFill>
                  <a:schemeClr val="hlink"/>
                </a:solidFill>
                <a:latin typeface="Source Code Pro"/>
                <a:ea typeface="Source Code Pro"/>
                <a:cs typeface="Source Code Pro"/>
                <a:sym typeface="Source Code Pro"/>
                <a:hlinkClick r:id="rId3"/>
              </a:rPr>
              <a:t>github docs</a:t>
            </a:r>
            <a:r>
              <a:rPr b="0" lang="en" sz="1800">
                <a:solidFill>
                  <a:srgbClr val="0A0C10"/>
                </a:solidFill>
                <a:latin typeface="Source Code Pro"/>
                <a:ea typeface="Source Code Pro"/>
                <a:cs typeface="Source Code Pro"/>
                <a:sym typeface="Source Code Pro"/>
              </a:rPr>
              <a:t>, we were able to get the overall sentiment of each record.</a:t>
            </a:r>
            <a:endParaRPr b="0" sz="1800">
              <a:solidFill>
                <a:srgbClr val="0A0C10"/>
              </a:solidFill>
              <a:latin typeface="Source Code Pro"/>
              <a:ea typeface="Source Code Pro"/>
              <a:cs typeface="Source Code Pro"/>
              <a:sym typeface="Source Code Pro"/>
            </a:endParaRPr>
          </a:p>
        </p:txBody>
      </p:sp>
      <p:sp>
        <p:nvSpPr>
          <p:cNvPr id="188" name="Google Shape;188;p34"/>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EFEFEF"/>
                </a:highlight>
                <a:latin typeface="Amatic SC"/>
                <a:ea typeface="Amatic SC"/>
                <a:cs typeface="Amatic SC"/>
                <a:sym typeface="Amatic SC"/>
              </a:rPr>
              <a:t>FRAMEWORK</a:t>
            </a:r>
            <a:endParaRPr b="1" sz="4800">
              <a:solidFill>
                <a:srgbClr val="0A0C10"/>
              </a:solidFill>
              <a:highlight>
                <a:srgbClr val="EFEFEF"/>
              </a:highlight>
              <a:latin typeface="Amatic SC"/>
              <a:ea typeface="Amatic SC"/>
              <a:cs typeface="Amatic SC"/>
              <a:sym typeface="Amatic S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35"/>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Thereafter, we grouped the records by the restaurant name and selected the sentiment. We chose the overall sentiment as the maximum between negative, neutral and positive counts.</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Our restaurant model has an accuracy score of 87.7%.</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94" name="Google Shape;194;p35"/>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EFEFEF"/>
                </a:highlight>
                <a:latin typeface="Amatic SC"/>
                <a:ea typeface="Amatic SC"/>
                <a:cs typeface="Amatic SC"/>
                <a:sym typeface="Amatic SC"/>
              </a:rPr>
              <a:t>FRAMEWORK</a:t>
            </a:r>
            <a:endParaRPr b="1" sz="4800">
              <a:solidFill>
                <a:srgbClr val="0A0C10"/>
              </a:solidFill>
              <a:highlight>
                <a:srgbClr val="EFEFEF"/>
              </a:highlight>
              <a:latin typeface="Amatic SC"/>
              <a:ea typeface="Amatic SC"/>
              <a:cs typeface="Amatic SC"/>
              <a:sym typeface="Amatic SC"/>
            </a:endParaRPr>
          </a:p>
        </p:txBody>
      </p:sp>
      <p:pic>
        <p:nvPicPr>
          <p:cNvPr id="195" name="Google Shape;195;p35"/>
          <p:cNvPicPr preferRelativeResize="0"/>
          <p:nvPr/>
        </p:nvPicPr>
        <p:blipFill rotWithShape="1">
          <a:blip r:embed="rId3">
            <a:alphaModFix/>
          </a:blip>
          <a:srcRect b="0" l="0" r="45825" t="0"/>
          <a:stretch/>
        </p:blipFill>
        <p:spPr>
          <a:xfrm>
            <a:off x="2162238" y="3245563"/>
            <a:ext cx="4819524" cy="1209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504900" y="302275"/>
            <a:ext cx="4067100" cy="7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highlight>
                  <a:srgbClr val="F9CB9C"/>
                </a:highlight>
              </a:rPr>
              <a:t>DEMO</a:t>
            </a:r>
            <a:endParaRPr sz="4800">
              <a:highlight>
                <a:srgbClr val="F9CB9C"/>
              </a:highlight>
            </a:endParaRPr>
          </a:p>
        </p:txBody>
      </p:sp>
      <p:sp>
        <p:nvSpPr>
          <p:cNvPr id="201" name="Google Shape;201;p36"/>
          <p:cNvSpPr txBox="1"/>
          <p:nvPr>
            <p:ph idx="1" type="body"/>
          </p:nvPr>
        </p:nvSpPr>
        <p:spPr>
          <a:xfrm>
            <a:off x="2361875" y="1611700"/>
            <a:ext cx="39819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hlink"/>
                </a:solidFill>
                <a:hlinkClick r:id="rId3"/>
              </a:rPr>
              <a:t>https://lag-rest.streamlit.app/</a:t>
            </a:r>
            <a:endParaRPr sz="1400">
              <a:solidFill>
                <a:srgbClr val="0A0C10"/>
              </a:solidFill>
            </a:endParaRPr>
          </a:p>
        </p:txBody>
      </p:sp>
      <p:sp>
        <p:nvSpPr>
          <p:cNvPr id="202" name="Google Shape;202;p36"/>
          <p:cNvSpPr txBox="1"/>
          <p:nvPr>
            <p:ph idx="1" type="body"/>
          </p:nvPr>
        </p:nvSpPr>
        <p:spPr>
          <a:xfrm>
            <a:off x="2361875" y="2994625"/>
            <a:ext cx="4100700" cy="1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hlink"/>
                </a:solidFill>
                <a:hlinkClick r:id="rId4"/>
              </a:rPr>
              <a:t>https://lag-hotel.streamlit.app/</a:t>
            </a:r>
            <a:endParaRPr sz="1400">
              <a:solidFill>
                <a:srgbClr val="0A0C1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206" name="Shape 206"/>
        <p:cNvGrpSpPr/>
        <p:nvPr/>
      </p:nvGrpSpPr>
      <p:grpSpPr>
        <a:xfrm>
          <a:off x="0" y="0"/>
          <a:ext cx="0" cy="0"/>
          <a:chOff x="0" y="0"/>
          <a:chExt cx="0" cy="0"/>
        </a:xfrm>
      </p:grpSpPr>
      <p:sp>
        <p:nvSpPr>
          <p:cNvPr id="207" name="Google Shape;207;p37"/>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8"/>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While there were some challenges faced such as:</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Scraping reviews from Google. There are more restaurants reviewed with Google than TripAdvisor and also more people reviewing on Google, since TripAdvisor needs creating an account. This limited our scope to just TripAdvisor. </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The sentiment analysis seemed more accurate with the review titles, because some of the review texts came off as sarcastic.</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213" name="Google Shape;213;p38"/>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latin typeface="Amatic SC"/>
                <a:ea typeface="Amatic SC"/>
                <a:cs typeface="Amatic SC"/>
                <a:sym typeface="Amatic SC"/>
              </a:rPr>
              <a:t>SUMMARY</a:t>
            </a:r>
            <a:endParaRPr b="1" sz="4800">
              <a:solidFill>
                <a:srgbClr val="0A0C10"/>
              </a:solidFill>
              <a:latin typeface="Amatic SC"/>
              <a:ea typeface="Amatic SC"/>
              <a:cs typeface="Amatic SC"/>
              <a:sym typeface="Amatic S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39"/>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VADER sentiment does not accurately detect sarcasm in Nigerian English as some of the obviously negative titles with sarcastic review texts were rated positive.</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Deploying with Streamlit. Worked fine on local machine and then gave many issues during deployment.</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219" name="Google Shape;219;p39"/>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latin typeface="Amatic SC"/>
                <a:ea typeface="Amatic SC"/>
                <a:cs typeface="Amatic SC"/>
                <a:sym typeface="Amatic SC"/>
              </a:rPr>
              <a:t>SUMMARY</a:t>
            </a:r>
            <a:endParaRPr b="1" sz="4800">
              <a:solidFill>
                <a:srgbClr val="0A0C10"/>
              </a:solidFill>
              <a:latin typeface="Amatic SC"/>
              <a:ea typeface="Amatic SC"/>
              <a:cs typeface="Amatic SC"/>
              <a:sym typeface="Amatic S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40"/>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In all, t</a:t>
            </a:r>
            <a:r>
              <a:rPr b="0" lang="en" sz="1800">
                <a:solidFill>
                  <a:srgbClr val="0A0C10"/>
                </a:solidFill>
                <a:latin typeface="Source Code Pro"/>
                <a:ea typeface="Source Code Pro"/>
                <a:cs typeface="Source Code Pro"/>
                <a:sym typeface="Source Code Pro"/>
              </a:rPr>
              <a:t>here’s great potential for this project.</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Ease of expansion into other domain areas in the hospitality and tourism industry.</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Incorporating Nigerian English, pidgin and slangs to have higher accuracy on the sentiment analysis.</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225" name="Google Shape;225;p40"/>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latin typeface="Amatic SC"/>
                <a:ea typeface="Amatic SC"/>
                <a:cs typeface="Amatic SC"/>
                <a:sym typeface="Amatic SC"/>
              </a:rPr>
              <a:t>SUMMARY</a:t>
            </a:r>
            <a:endParaRPr b="1" sz="4800">
              <a:solidFill>
                <a:srgbClr val="0A0C10"/>
              </a:solidFill>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0C10"/>
                </a:solidFill>
              </a:rPr>
              <a:t>CONTENT</a:t>
            </a:r>
            <a:endParaRPr>
              <a:solidFill>
                <a:srgbClr val="0A0C10"/>
              </a:solidFill>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A0C10"/>
              </a:buClr>
              <a:buSzPts val="1800"/>
              <a:buChar char="-"/>
            </a:pPr>
            <a:r>
              <a:rPr lang="en">
                <a:solidFill>
                  <a:srgbClr val="0A0C10"/>
                </a:solidFill>
              </a:rPr>
              <a:t>I</a:t>
            </a:r>
            <a:r>
              <a:rPr lang="en">
                <a:solidFill>
                  <a:srgbClr val="0A0C10"/>
                </a:solidFill>
              </a:rPr>
              <a:t>ntroduction and Problem statement</a:t>
            </a:r>
            <a:endParaRPr>
              <a:solidFill>
                <a:srgbClr val="0A0C10"/>
              </a:solidFill>
            </a:endParaRPr>
          </a:p>
          <a:p>
            <a:pPr indent="-342900" lvl="0" marL="457200" rtl="0" algn="l">
              <a:lnSpc>
                <a:spcPct val="150000"/>
              </a:lnSpc>
              <a:spcBef>
                <a:spcPts val="0"/>
              </a:spcBef>
              <a:spcAft>
                <a:spcPts val="0"/>
              </a:spcAft>
              <a:buClr>
                <a:srgbClr val="0A0C10"/>
              </a:buClr>
              <a:buSzPts val="1800"/>
              <a:buChar char="-"/>
            </a:pPr>
            <a:r>
              <a:rPr lang="en">
                <a:solidFill>
                  <a:srgbClr val="0A0C10"/>
                </a:solidFill>
              </a:rPr>
              <a:t>Dataset description </a:t>
            </a:r>
            <a:endParaRPr>
              <a:solidFill>
                <a:srgbClr val="0A0C10"/>
              </a:solidFill>
            </a:endParaRPr>
          </a:p>
          <a:p>
            <a:pPr indent="-342900" lvl="0" marL="457200" rtl="0" algn="l">
              <a:lnSpc>
                <a:spcPct val="150000"/>
              </a:lnSpc>
              <a:spcBef>
                <a:spcPts val="0"/>
              </a:spcBef>
              <a:spcAft>
                <a:spcPts val="0"/>
              </a:spcAft>
              <a:buClr>
                <a:srgbClr val="0A0C10"/>
              </a:buClr>
              <a:buSzPts val="1800"/>
              <a:buChar char="-"/>
            </a:pPr>
            <a:r>
              <a:rPr lang="en">
                <a:solidFill>
                  <a:srgbClr val="0A0C10"/>
                </a:solidFill>
              </a:rPr>
              <a:t>Methodology/ Framework employed</a:t>
            </a:r>
            <a:endParaRPr>
              <a:solidFill>
                <a:srgbClr val="0A0C10"/>
              </a:solidFill>
            </a:endParaRPr>
          </a:p>
          <a:p>
            <a:pPr indent="-342900" lvl="0" marL="457200" rtl="0" algn="l">
              <a:lnSpc>
                <a:spcPct val="150000"/>
              </a:lnSpc>
              <a:spcBef>
                <a:spcPts val="0"/>
              </a:spcBef>
              <a:spcAft>
                <a:spcPts val="0"/>
              </a:spcAft>
              <a:buClr>
                <a:srgbClr val="0A0C10"/>
              </a:buClr>
              <a:buSzPts val="1800"/>
              <a:buChar char="-"/>
            </a:pPr>
            <a:r>
              <a:rPr lang="en">
                <a:solidFill>
                  <a:srgbClr val="0A0C10"/>
                </a:solidFill>
              </a:rPr>
              <a:t>Solution presentation</a:t>
            </a:r>
            <a:endParaRPr>
              <a:solidFill>
                <a:srgbClr val="0A0C10"/>
              </a:solidFill>
            </a:endParaRPr>
          </a:p>
          <a:p>
            <a:pPr indent="-342900" lvl="0" marL="457200" rtl="0" algn="l">
              <a:lnSpc>
                <a:spcPct val="150000"/>
              </a:lnSpc>
              <a:spcBef>
                <a:spcPts val="0"/>
              </a:spcBef>
              <a:spcAft>
                <a:spcPts val="0"/>
              </a:spcAft>
              <a:buClr>
                <a:srgbClr val="0A0C10"/>
              </a:buClr>
              <a:buSzPts val="1800"/>
              <a:buChar char="-"/>
            </a:pPr>
            <a:r>
              <a:rPr lang="en">
                <a:solidFill>
                  <a:srgbClr val="0A0C10"/>
                </a:solidFill>
              </a:rPr>
              <a:t>Summary</a:t>
            </a:r>
            <a:endParaRPr>
              <a:solidFill>
                <a:srgbClr val="0A0C1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A0C10"/>
                </a:solidFill>
              </a:rPr>
              <a:t>INTRODUCTION</a:t>
            </a:r>
            <a:endParaRPr>
              <a:solidFill>
                <a:srgbClr val="0A0C1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0C10"/>
                </a:solidFill>
                <a:highlight>
                  <a:srgbClr val="EA9999"/>
                </a:highlight>
              </a:rPr>
              <a:t>INTRODUCTION</a:t>
            </a:r>
            <a:endParaRPr>
              <a:solidFill>
                <a:srgbClr val="0A0C10"/>
              </a:solidFill>
              <a:highlight>
                <a:srgbClr val="EA9999"/>
              </a:highlight>
            </a:endParaRPr>
          </a:p>
        </p:txBody>
      </p:sp>
      <p:sp>
        <p:nvSpPr>
          <p:cNvPr id="80" name="Google Shape;80;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a:solidFill>
                  <a:srgbClr val="0A0C10"/>
                </a:solidFill>
              </a:rPr>
              <a:t>Choosing hotels and restaurants is a time-consuming process, often involving weeks of deliberation. To make informed decisions, prospective guests increasingly rely on online reviews, which sometimes contain huge volume of comments - some of which may be manipulated. </a:t>
            </a:r>
            <a:endParaRPr>
              <a:solidFill>
                <a:srgbClr val="0A0C1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0C10"/>
                </a:solidFill>
                <a:highlight>
                  <a:srgbClr val="EA9999"/>
                </a:highlight>
              </a:rPr>
              <a:t>INTRODUCTION (contd.)</a:t>
            </a:r>
            <a:endParaRPr>
              <a:solidFill>
                <a:srgbClr val="0A0C10"/>
              </a:solidFill>
              <a:highlight>
                <a:srgbClr val="EA9999"/>
              </a:highlight>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0A0C10"/>
                </a:solidFill>
              </a:rPr>
              <a:t>Our goal is to empower Nigerians in making better informed choices and help restaurants and hotels improve their services by leveraging guest feedback. This study's potential extends to diverse areas within the hospitality industry, such as tourism, travel, recreation, and entertainment.</a:t>
            </a:r>
            <a:endParaRPr>
              <a:solidFill>
                <a:srgbClr val="0A0C10"/>
              </a:solidFill>
            </a:endParaRPr>
          </a:p>
          <a:p>
            <a:pPr indent="0" lvl="0" marL="0" rtl="0" algn="just">
              <a:lnSpc>
                <a:spcPct val="150000"/>
              </a:lnSpc>
              <a:spcBef>
                <a:spcPts val="1600"/>
              </a:spcBef>
              <a:spcAft>
                <a:spcPts val="1600"/>
              </a:spcAft>
              <a:buNone/>
            </a:pPr>
            <a:r>
              <a:t/>
            </a:r>
            <a:endParaRPr>
              <a:solidFill>
                <a:srgbClr val="0A0C1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457700" y="1975050"/>
            <a:ext cx="34860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A0C10"/>
                </a:solidFill>
              </a:rPr>
              <a:t>DATASET DESCRIPTION</a:t>
            </a:r>
            <a:endParaRPr>
              <a:solidFill>
                <a:srgbClr val="0A0C10"/>
              </a:solidFill>
            </a:endParaRPr>
          </a:p>
        </p:txBody>
      </p:sp>
      <p:pic>
        <p:nvPicPr>
          <p:cNvPr id="92" name="Google Shape;92;p19"/>
          <p:cNvPicPr preferRelativeResize="0"/>
          <p:nvPr/>
        </p:nvPicPr>
        <p:blipFill rotWithShape="1">
          <a:blip r:embed="rId3">
            <a:alphaModFix/>
          </a:blip>
          <a:srcRect b="0" l="5555" r="5555" t="0"/>
          <a:stretch/>
        </p:blipFill>
        <p:spPr>
          <a:xfrm>
            <a:off x="4571996" y="0"/>
            <a:ext cx="4571997" cy="51435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490250" y="602550"/>
            <a:ext cx="8080500" cy="4090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The data was scraped from TripAdvisor’s website, restricting our query to restaurants and hotels in Lagos, Nigeria.</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Reviews on 155 restaurants and 110 hotels were obtained. In total, there were 8294 reviews for the restaurants and 10066 reviews for the hotels.</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rPr b="0" lang="en" sz="1800">
                <a:solidFill>
                  <a:srgbClr val="0A0C10"/>
                </a:solidFill>
                <a:latin typeface="Source Code Pro"/>
                <a:ea typeface="Source Code Pro"/>
                <a:cs typeface="Source Code Pro"/>
                <a:sym typeface="Source Code Pro"/>
              </a:rPr>
              <a:t>The full data dictionary for the restaurants is linked </a:t>
            </a:r>
            <a:r>
              <a:rPr b="0" lang="en" sz="1800" u="sng">
                <a:solidFill>
                  <a:schemeClr val="hlink"/>
                </a:solidFill>
                <a:latin typeface="Source Code Pro"/>
                <a:ea typeface="Source Code Pro"/>
                <a:cs typeface="Source Code Pro"/>
                <a:sym typeface="Source Code Pro"/>
                <a:hlinkClick r:id="rId3"/>
              </a:rPr>
              <a:t>here</a:t>
            </a:r>
            <a:r>
              <a:rPr b="0" lang="en" sz="1800">
                <a:solidFill>
                  <a:srgbClr val="0A0C10"/>
                </a:solidFill>
                <a:latin typeface="Source Code Pro"/>
                <a:ea typeface="Source Code Pro"/>
                <a:cs typeface="Source Code Pro"/>
                <a:sym typeface="Source Code Pro"/>
              </a:rPr>
              <a:t> and for the hotels is linked </a:t>
            </a:r>
            <a:r>
              <a:rPr b="0" lang="en" sz="1800" u="sng">
                <a:solidFill>
                  <a:schemeClr val="hlink"/>
                </a:solidFill>
                <a:latin typeface="Source Code Pro"/>
                <a:ea typeface="Source Code Pro"/>
                <a:cs typeface="Source Code Pro"/>
                <a:sym typeface="Source Code Pro"/>
                <a:hlinkClick r:id="rId4"/>
              </a:rPr>
              <a:t>here</a:t>
            </a:r>
            <a:r>
              <a:rPr b="0" lang="en" sz="1800">
                <a:solidFill>
                  <a:srgbClr val="0A0C10"/>
                </a:solidFill>
                <a:latin typeface="Source Code Pro"/>
                <a:ea typeface="Source Code Pro"/>
                <a:cs typeface="Source Code Pro"/>
                <a:sym typeface="Source Code Pro"/>
              </a:rPr>
              <a:t>.</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490250" y="1124575"/>
            <a:ext cx="8080500" cy="3568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After scraping all the files, they were merged in the command prompt before proceeding to cleaning</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Since the header of each file was merged, we manually removed them from the merged files in Microsoft Excel.</a:t>
            </a:r>
            <a:endParaRPr b="0" sz="1800">
              <a:solidFill>
                <a:srgbClr val="0A0C10"/>
              </a:solidFill>
              <a:latin typeface="Source Code Pro"/>
              <a:ea typeface="Source Code Pro"/>
              <a:cs typeface="Source Code Pro"/>
              <a:sym typeface="Source Code Pro"/>
            </a:endParaRPr>
          </a:p>
          <a:p>
            <a:pPr indent="0" lvl="0" marL="45720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a:p>
            <a:pPr indent="-342900" lvl="0" marL="457200" rtl="0" algn="just">
              <a:spcBef>
                <a:spcPts val="0"/>
              </a:spcBef>
              <a:spcAft>
                <a:spcPts val="0"/>
              </a:spcAft>
              <a:buClr>
                <a:srgbClr val="0A0C10"/>
              </a:buClr>
              <a:buSzPts val="1800"/>
              <a:buFont typeface="Source Code Pro"/>
              <a:buChar char="-"/>
            </a:pPr>
            <a:r>
              <a:rPr b="0" lang="en" sz="1800">
                <a:solidFill>
                  <a:srgbClr val="0A0C10"/>
                </a:solidFill>
                <a:latin typeface="Source Code Pro"/>
                <a:ea typeface="Source Code Pro"/>
                <a:cs typeface="Source Code Pro"/>
                <a:sym typeface="Source Code Pro"/>
              </a:rPr>
              <a:t>We also converted the `visit_date` column for the restaurants and `stay_date` column for the hotels to date columns before proceeding to further cleaning in Google Colab.</a:t>
            </a:r>
            <a:endParaRPr b="0" sz="1800">
              <a:solidFill>
                <a:srgbClr val="0A0C10"/>
              </a:solidFill>
              <a:latin typeface="Source Code Pro"/>
              <a:ea typeface="Source Code Pro"/>
              <a:cs typeface="Source Code Pro"/>
              <a:sym typeface="Source Code Pro"/>
            </a:endParaRPr>
          </a:p>
          <a:p>
            <a:pPr indent="0" lvl="0" marL="0" rtl="0" algn="just">
              <a:spcBef>
                <a:spcPts val="0"/>
              </a:spcBef>
              <a:spcAft>
                <a:spcPts val="0"/>
              </a:spcAft>
              <a:buNone/>
            </a:pPr>
            <a:r>
              <a:t/>
            </a:r>
            <a:endParaRPr b="0" sz="1800">
              <a:solidFill>
                <a:srgbClr val="0A0C10"/>
              </a:solidFill>
              <a:latin typeface="Source Code Pro"/>
              <a:ea typeface="Source Code Pro"/>
              <a:cs typeface="Source Code Pro"/>
              <a:sym typeface="Source Code Pro"/>
            </a:endParaRPr>
          </a:p>
        </p:txBody>
      </p:sp>
      <p:sp>
        <p:nvSpPr>
          <p:cNvPr id="103" name="Google Shape;103;p21"/>
          <p:cNvSpPr txBox="1"/>
          <p:nvPr/>
        </p:nvSpPr>
        <p:spPr>
          <a:xfrm>
            <a:off x="507350" y="172400"/>
            <a:ext cx="80745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A0C10"/>
                </a:solidFill>
                <a:highlight>
                  <a:srgbClr val="9FC5E8"/>
                </a:highlight>
                <a:latin typeface="Amatic SC"/>
                <a:ea typeface="Amatic SC"/>
                <a:cs typeface="Amatic SC"/>
                <a:sym typeface="Amatic SC"/>
              </a:rPr>
              <a:t>CLEANING </a:t>
            </a:r>
            <a:endParaRPr b="1" sz="4800">
              <a:solidFill>
                <a:srgbClr val="0A0C10"/>
              </a:solidFill>
              <a:highlight>
                <a:srgbClr val="9FC5E8"/>
              </a:highlight>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