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Foutse Yuehgo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5T20:14:38.515">
    <p:pos x="1501" y="831"/>
    <p:text>You should also give the name of your project and perhaps in a next slide present the team members with pictures as requested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16T07:42:13.457">
    <p:pos x="231" y="80"/>
    <p:text>add your presentation plan here</p:text>
  </p:cm>
  <p:cm authorId="0" idx="3" dt="2023-12-16T07:42:13.457">
    <p:pos x="231" y="80"/>
    <p:text>In your plan you should have motivation and project goals, then project steps, then under it you enumerate what you have put here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15T20:20:30.168">
    <p:pos x="196" y="304"/>
    <p:text>present some data visualisation that gives an idea of the kind of data you had, some important statistics about the data</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2-15T20:25:29.292">
    <p:pos x="291" y="772"/>
    <p:text>what is the title of this slide, it could all be mention in the previous slide on feature selection and you talk more about them verbally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76e4d5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76e4d5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75a5cbfb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75a5cbfb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75a5cbfb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75a5cbfb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75a5cbfb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75a5cbfb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75a5cbfb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75a5cbfb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75a5cbfb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75a5cbfb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75a5cbf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75a5cbf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75a5cbfb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75a5cbfb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75a5cbfbb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75a5cbfbb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76e4d56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76e4d56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76f750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76f750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75a5cbf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75a5cbf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75a5cbfb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75a5cbfb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75a5cbfb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75a5cbfb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76e4d56f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76e4d56f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75a5cbfb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75a5cbfb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6e4d56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76e4d56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2F2F2"/>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28650" y="473299"/>
            <a:ext cx="4150200" cy="2049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rgbClr val="3F3F3F"/>
              </a:buClr>
              <a:buSzPts val="4500"/>
              <a:buFont typeface="Trebuchet MS"/>
              <a:buNone/>
              <a:defRPr sz="4500">
                <a:solidFill>
                  <a:srgbClr val="3F3F3F"/>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 name="Google Shape;17;p2"/>
          <p:cNvSpPr txBox="1"/>
          <p:nvPr>
            <p:ph idx="1" type="subTitle"/>
          </p:nvPr>
        </p:nvSpPr>
        <p:spPr>
          <a:xfrm>
            <a:off x="628650" y="2791175"/>
            <a:ext cx="41502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SzPts val="1800"/>
              <a:buNone/>
              <a:defRPr sz="1800">
                <a:solidFill>
                  <a:srgbClr val="595959"/>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 name="Google Shape;18;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 name="Google Shape;20;p2"/>
          <p:cNvSpPr txBox="1"/>
          <p:nvPr/>
        </p:nvSpPr>
        <p:spPr>
          <a:xfrm>
            <a:off x="628650" y="2800796"/>
            <a:ext cx="4150200" cy="1241700"/>
          </a:xfrm>
          <a:prstGeom prst="rect">
            <a:avLst/>
          </a:prstGeom>
          <a:noFill/>
          <a:ln>
            <a:noFill/>
          </a:ln>
        </p:spPr>
        <p:txBody>
          <a:bodyPr anchorCtr="0" anchor="t" bIns="34275" lIns="68575" spcFirstLastPara="1" rIns="68575" wrap="square" tIns="34275">
            <a:noAutofit/>
          </a:bodyPr>
          <a:lstStyle/>
          <a:p>
            <a:pPr indent="-361950" lvl="0" marL="457200" marR="0" rtl="0" algn="ctr">
              <a:lnSpc>
                <a:spcPct val="90000"/>
              </a:lnSpc>
              <a:spcBef>
                <a:spcPts val="800"/>
              </a:spcBef>
              <a:spcAft>
                <a:spcPts val="0"/>
              </a:spcAft>
              <a:buClr>
                <a:schemeClr val="accent2"/>
              </a:buClr>
              <a:buSzPts val="1800"/>
              <a:buFont typeface="Arial"/>
              <a:buNone/>
            </a:pPr>
            <a:r>
              <a:rPr b="0" i="0" lang="en" sz="1800" u="none" cap="none" strike="noStrike">
                <a:solidFill>
                  <a:srgbClr val="595959"/>
                </a:solidFill>
                <a:latin typeface="Calibri"/>
                <a:ea typeface="Calibri"/>
                <a:cs typeface="Calibri"/>
                <a:sym typeface="Calibri"/>
              </a:rPr>
              <a:t> </a:t>
            </a:r>
            <a:endParaRPr b="0" i="0" sz="1800" u="none" cap="none" strike="noStrike">
              <a:solidFill>
                <a:srgbClr val="595959"/>
              </a:solidFill>
              <a:latin typeface="Calibri"/>
              <a:ea typeface="Calibri"/>
              <a:cs typeface="Calibri"/>
              <a:sym typeface="Calibri"/>
            </a:endParaRPr>
          </a:p>
        </p:txBody>
      </p:sp>
      <p:pic>
        <p:nvPicPr>
          <p:cNvPr id="21" name="Google Shape;21;p2"/>
          <p:cNvPicPr preferRelativeResize="0"/>
          <p:nvPr/>
        </p:nvPicPr>
        <p:blipFill rotWithShape="1">
          <a:blip r:embed="rId2">
            <a:alphaModFix/>
          </a:blip>
          <a:srcRect b="0" l="0" r="0" t="0"/>
          <a:stretch/>
        </p:blipFill>
        <p:spPr>
          <a:xfrm>
            <a:off x="5214416" y="0"/>
            <a:ext cx="3929584"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p:nvPr>
            <p:ph idx="2" type="pic"/>
          </p:nvPr>
        </p:nvSpPr>
        <p:spPr>
          <a:xfrm>
            <a:off x="3887391" y="740569"/>
            <a:ext cx="4629000" cy="3655200"/>
          </a:xfrm>
          <a:prstGeom prst="rect">
            <a:avLst/>
          </a:prstGeom>
          <a:noFill/>
          <a:ln>
            <a:noFill/>
          </a:ln>
        </p:spPr>
      </p:sp>
      <p:sp>
        <p:nvSpPr>
          <p:cNvPr id="74" name="Google Shape;74;p1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5" name="Google Shape;75;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 name="Shape 90"/>
        <p:cNvGrpSpPr/>
        <p:nvPr/>
      </p:nvGrpSpPr>
      <p:grpSpPr>
        <a:xfrm>
          <a:off x="0" y="0"/>
          <a:ext cx="0" cy="0"/>
          <a:chOff x="0" y="0"/>
          <a:chExt cx="0" cy="0"/>
        </a:xfrm>
      </p:grpSpPr>
      <p:sp>
        <p:nvSpPr>
          <p:cNvPr id="91" name="Google Shape;91;p1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2" name="Google Shape;92;p1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93" name="Google Shape;93;p1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367853" y="128236"/>
            <a:ext cx="7886700" cy="6444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2"/>
              </a:buClr>
              <a:buSzPts val="2700"/>
              <a:buFont typeface="Trebuchet MS"/>
              <a:buNone/>
              <a:defRPr sz="27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 type="body"/>
          </p:nvPr>
        </p:nvSpPr>
        <p:spPr>
          <a:xfrm>
            <a:off x="367853" y="1138246"/>
            <a:ext cx="7886700" cy="3263400"/>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SzPts val="2100"/>
              <a:buChar char="•"/>
              <a:defRPr>
                <a:latin typeface="Trebuchet MS"/>
                <a:ea typeface="Trebuchet MS"/>
                <a:cs typeface="Trebuchet MS"/>
                <a:sym typeface="Trebuchet MS"/>
              </a:defRPr>
            </a:lvl1pPr>
            <a:lvl2pPr indent="-342900" lvl="1" marL="914400" algn="l">
              <a:lnSpc>
                <a:spcPct val="90000"/>
              </a:lnSpc>
              <a:spcBef>
                <a:spcPts val="400"/>
              </a:spcBef>
              <a:spcAft>
                <a:spcPts val="0"/>
              </a:spcAft>
              <a:buSzPts val="1800"/>
              <a:buChar char="•"/>
              <a:defRPr>
                <a:latin typeface="Trebuchet MS"/>
                <a:ea typeface="Trebuchet MS"/>
                <a:cs typeface="Trebuchet MS"/>
                <a:sym typeface="Trebuchet MS"/>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4"/>
          <p:cNvSpPr/>
          <p:nvPr/>
        </p:nvSpPr>
        <p:spPr>
          <a:xfrm>
            <a:off x="0" y="1"/>
            <a:ext cx="4539900" cy="5143500"/>
          </a:xfrm>
          <a:prstGeom prst="rect">
            <a:avLst/>
          </a:prstGeom>
          <a:solidFill>
            <a:srgbClr val="3F3F3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 name="Google Shape;30;p4"/>
          <p:cNvSpPr txBox="1"/>
          <p:nvPr>
            <p:ph type="title"/>
          </p:nvPr>
        </p:nvSpPr>
        <p:spPr>
          <a:xfrm>
            <a:off x="536486" y="554681"/>
            <a:ext cx="3466800" cy="40341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lt1"/>
              </a:buClr>
              <a:buSzPts val="4500"/>
              <a:buFont typeface="Trebuchet MS"/>
              <a:buNone/>
              <a:defRPr b="0" sz="4500" cap="none">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4"/>
          <p:cNvSpPr/>
          <p:nvPr/>
        </p:nvSpPr>
        <p:spPr>
          <a:xfrm>
            <a:off x="4539803" y="1"/>
            <a:ext cx="4604100" cy="51435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32" name="Google Shape;32;p4"/>
          <p:cNvPicPr preferRelativeResize="0"/>
          <p:nvPr/>
        </p:nvPicPr>
        <p:blipFill rotWithShape="1">
          <a:blip r:embed="rId2">
            <a:alphaModFix/>
          </a:blip>
          <a:srcRect b="0" l="0" r="0" t="0"/>
          <a:stretch/>
        </p:blipFill>
        <p:spPr>
          <a:xfrm>
            <a:off x="5458519" y="1216325"/>
            <a:ext cx="2759260" cy="27108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2"/>
              </a:buClr>
              <a:buSzPts val="4100"/>
              <a:buFont typeface="Trebuchet MS"/>
              <a:buNone/>
              <a:defRPr sz="41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sz="1800">
                <a:solidFill>
                  <a:srgbClr val="888888"/>
                </a:solidFill>
              </a:defRPr>
            </a:lvl1pPr>
            <a:lvl2pPr indent="-228600" lvl="1" marL="914400" algn="l">
              <a:lnSpc>
                <a:spcPct val="90000"/>
              </a:lnSpc>
              <a:spcBef>
                <a:spcPts val="400"/>
              </a:spcBef>
              <a:spcAft>
                <a:spcPts val="0"/>
              </a:spcAft>
              <a:buSzPts val="1500"/>
              <a:buNone/>
              <a:defRPr sz="1500">
                <a:solidFill>
                  <a:srgbClr val="888888"/>
                </a:solidFill>
              </a:defRPr>
            </a:lvl2pPr>
            <a:lvl3pPr indent="-228600" lvl="2" marL="1371600" algn="l">
              <a:lnSpc>
                <a:spcPct val="90000"/>
              </a:lnSpc>
              <a:spcBef>
                <a:spcPts val="400"/>
              </a:spcBef>
              <a:spcAft>
                <a:spcPts val="0"/>
              </a:spcAft>
              <a:buSzPts val="1400"/>
              <a:buNone/>
              <a:defRPr sz="1400">
                <a:solidFill>
                  <a:srgbClr val="888888"/>
                </a:solidFill>
              </a:defRPr>
            </a:lvl3pPr>
            <a:lvl4pPr indent="-228600" lvl="3" marL="1828800" algn="l">
              <a:lnSpc>
                <a:spcPct val="90000"/>
              </a:lnSpc>
              <a:spcBef>
                <a:spcPts val="400"/>
              </a:spcBef>
              <a:spcAft>
                <a:spcPts val="0"/>
              </a:spcAft>
              <a:buSzPts val="1200"/>
              <a:buNone/>
              <a:defRPr sz="1200">
                <a:solidFill>
                  <a:srgbClr val="888888"/>
                </a:solidFill>
              </a:defRPr>
            </a:lvl4pPr>
            <a:lvl5pPr indent="-228600" lvl="4" marL="2286000" algn="l">
              <a:lnSpc>
                <a:spcPct val="9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6" name="Google Shape;36;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9" name="Google Shape;49;p7"/>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0" name="Google Shape;50;p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1" name="Google Shape;51;p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2" name="Google Shape;52;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SzPts val="2400"/>
              <a:buChar char="•"/>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7" name="Google Shape;67;p1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8" name="Google Shape;68;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accent2"/>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accent2"/>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8265226" y="4259499"/>
            <a:ext cx="482765" cy="474295"/>
          </a:xfrm>
          <a:prstGeom prst="rect">
            <a:avLst/>
          </a:prstGeom>
          <a:noFill/>
          <a:ln>
            <a:noFill/>
          </a:ln>
        </p:spPr>
      </p:pic>
      <p:sp>
        <p:nvSpPr>
          <p:cNvPr id="12" name="Google Shape;12;p1"/>
          <p:cNvSpPr/>
          <p:nvPr/>
        </p:nvSpPr>
        <p:spPr>
          <a:xfrm>
            <a:off x="122330" y="814678"/>
            <a:ext cx="134100" cy="1081800"/>
          </a:xfrm>
          <a:prstGeom prst="rect">
            <a:avLst/>
          </a:prstGeom>
          <a:solidFill>
            <a:srgbClr val="F7942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 name="Google Shape;13;p1"/>
          <p:cNvSpPr/>
          <p:nvPr/>
        </p:nvSpPr>
        <p:spPr>
          <a:xfrm>
            <a:off x="122330" y="273844"/>
            <a:ext cx="134100" cy="10818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14" name="Google Shape;14;p1"/>
          <p:cNvPicPr preferRelativeResize="0"/>
          <p:nvPr/>
        </p:nvPicPr>
        <p:blipFill rotWithShape="1">
          <a:blip r:embed="rId2">
            <a:alphaModFix/>
          </a:blip>
          <a:srcRect b="0" l="0" r="0" t="0"/>
          <a:stretch/>
        </p:blipFill>
        <p:spPr>
          <a:xfrm>
            <a:off x="7019192" y="1834802"/>
            <a:ext cx="2133600" cy="3327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9.jp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leaps.analyttica.com/home" TargetMode="External"/><Relationship Id="rId4" Type="http://schemas.openxmlformats.org/officeDocument/2006/relationships/hyperlink" Target="https://leaps.analyttica.com/ho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a:blip r:embed="rId3">
            <a:alphaModFix/>
          </a:blip>
          <a:stretch>
            <a:fillRect/>
          </a:stretch>
        </p:blipFill>
        <p:spPr>
          <a:xfrm>
            <a:off x="296600" y="832975"/>
            <a:ext cx="7577025" cy="3888175"/>
          </a:xfrm>
          <a:prstGeom prst="rect">
            <a:avLst/>
          </a:prstGeom>
          <a:noFill/>
          <a:ln>
            <a:noFill/>
          </a:ln>
        </p:spPr>
      </p:pic>
      <p:sp>
        <p:nvSpPr>
          <p:cNvPr id="99" name="Google Shape;99;p15"/>
          <p:cNvSpPr txBox="1"/>
          <p:nvPr>
            <p:ph type="title"/>
          </p:nvPr>
        </p:nvSpPr>
        <p:spPr>
          <a:xfrm>
            <a:off x="338678" y="18858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t>Customer churn prediction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135750"/>
            <a:ext cx="8520600" cy="723900"/>
          </a:xfrm>
          <a:prstGeom prst="rect">
            <a:avLst/>
          </a:prstGeom>
        </p:spPr>
        <p:txBody>
          <a:bodyPr anchorCtr="0" anchor="ctr" bIns="34275" lIns="68575" spcFirstLastPara="1" rIns="68575" wrap="square" tIns="34275">
            <a:noAutofit/>
          </a:bodyPr>
          <a:lstStyle/>
          <a:p>
            <a:pPr indent="0" lvl="0" marL="457200" rtl="0" algn="l">
              <a:spcBef>
                <a:spcPts val="800"/>
              </a:spcBef>
              <a:spcAft>
                <a:spcPts val="0"/>
              </a:spcAft>
              <a:buNone/>
            </a:pPr>
            <a:r>
              <a:rPr b="1" lang="en" sz="2500">
                <a:solidFill>
                  <a:schemeClr val="accent2"/>
                </a:solidFill>
              </a:rPr>
              <a:t>Data Cleaning and Preprocessing</a:t>
            </a:r>
            <a:endParaRPr b="1" sz="2500">
              <a:solidFill>
                <a:schemeClr val="accent2"/>
              </a:solidFill>
            </a:endParaRPr>
          </a:p>
          <a:p>
            <a:pPr indent="0" lvl="0" marL="0" rtl="0" algn="l">
              <a:spcBef>
                <a:spcPts val="0"/>
              </a:spcBef>
              <a:spcAft>
                <a:spcPts val="0"/>
              </a:spcAft>
              <a:buNone/>
            </a:pPr>
            <a:r>
              <a:t/>
            </a:r>
            <a:endParaRPr b="1"/>
          </a:p>
        </p:txBody>
      </p:sp>
      <p:sp>
        <p:nvSpPr>
          <p:cNvPr id="156" name="Google Shape;156;p24"/>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406400" lvl="0" marL="457200" rtl="0" algn="l">
              <a:spcBef>
                <a:spcPts val="800"/>
              </a:spcBef>
              <a:spcAft>
                <a:spcPts val="0"/>
              </a:spcAft>
              <a:buSzPts val="2800"/>
              <a:buChar char="-"/>
            </a:pPr>
            <a:r>
              <a:rPr lang="en" sz="1800">
                <a:solidFill>
                  <a:srgbClr val="252525"/>
                </a:solidFill>
                <a:latin typeface="Arial"/>
                <a:ea typeface="Arial"/>
                <a:cs typeface="Arial"/>
                <a:sym typeface="Arial"/>
              </a:rPr>
              <a:t>Renaming of long column names to shorten their names and for proper tabular str</a:t>
            </a:r>
            <a:r>
              <a:rPr lang="en" sz="1800">
                <a:solidFill>
                  <a:srgbClr val="252525"/>
                </a:solidFill>
                <a:latin typeface="Arial"/>
                <a:ea typeface="Arial"/>
                <a:cs typeface="Arial"/>
                <a:sym typeface="Arial"/>
              </a:rPr>
              <a:t>ucture.</a:t>
            </a:r>
            <a:endParaRPr sz="1800">
              <a:solidFill>
                <a:srgbClr val="252525"/>
              </a:solidFill>
              <a:latin typeface="Arial"/>
              <a:ea typeface="Arial"/>
              <a:cs typeface="Arial"/>
              <a:sym typeface="Arial"/>
            </a:endParaRPr>
          </a:p>
          <a:p>
            <a:pPr indent="0" lvl="0" marL="457200" rtl="0" algn="l">
              <a:spcBef>
                <a:spcPts val="800"/>
              </a:spcBef>
              <a:spcAft>
                <a:spcPts val="0"/>
              </a:spcAft>
              <a:buNone/>
            </a:pPr>
            <a:r>
              <a:t/>
            </a:r>
            <a:endParaRPr sz="1800">
              <a:solidFill>
                <a:srgbClr val="252525"/>
              </a:solidFill>
              <a:latin typeface="Arial"/>
              <a:ea typeface="Arial"/>
              <a:cs typeface="Arial"/>
              <a:sym typeface="Arial"/>
            </a:endParaRPr>
          </a:p>
          <a:p>
            <a:pPr indent="-342900" lvl="0" marL="457200" rtl="0" algn="l">
              <a:spcBef>
                <a:spcPts val="800"/>
              </a:spcBef>
              <a:spcAft>
                <a:spcPts val="0"/>
              </a:spcAft>
              <a:buClr>
                <a:srgbClr val="252525"/>
              </a:buClr>
              <a:buSzPts val="1800"/>
              <a:buFont typeface="Arial"/>
              <a:buChar char="-"/>
            </a:pPr>
            <a:r>
              <a:rPr lang="en" sz="1800">
                <a:solidFill>
                  <a:srgbClr val="252525"/>
                </a:solidFill>
                <a:latin typeface="Arial"/>
                <a:ea typeface="Arial"/>
                <a:cs typeface="Arial"/>
                <a:sym typeface="Arial"/>
              </a:rPr>
              <a:t>Removal of outliers </a:t>
            </a:r>
            <a:endParaRPr sz="1800">
              <a:solidFill>
                <a:srgbClr val="252525"/>
              </a:solidFill>
              <a:latin typeface="Arial"/>
              <a:ea typeface="Arial"/>
              <a:cs typeface="Arial"/>
              <a:sym typeface="Arial"/>
            </a:endParaRPr>
          </a:p>
          <a:p>
            <a:pPr indent="-342900" lvl="0" marL="457200" rtl="0" algn="l">
              <a:spcBef>
                <a:spcPts val="0"/>
              </a:spcBef>
              <a:spcAft>
                <a:spcPts val="0"/>
              </a:spcAft>
              <a:buClr>
                <a:srgbClr val="252525"/>
              </a:buClr>
              <a:buSzPts val="1800"/>
              <a:buFont typeface="Arial"/>
              <a:buChar char="-"/>
            </a:pPr>
            <a:r>
              <a:rPr lang="en" sz="1800">
                <a:solidFill>
                  <a:srgbClr val="252525"/>
                </a:solidFill>
                <a:latin typeface="Arial"/>
                <a:ea typeface="Arial"/>
                <a:cs typeface="Arial"/>
                <a:sym typeface="Arial"/>
              </a:rPr>
              <a:t>Rescaling </a:t>
            </a:r>
            <a:endParaRPr sz="1800">
              <a:solidFill>
                <a:srgbClr val="252525"/>
              </a:solidFill>
              <a:latin typeface="Arial"/>
              <a:ea typeface="Arial"/>
              <a:cs typeface="Arial"/>
              <a:sym typeface="Arial"/>
            </a:endParaRPr>
          </a:p>
          <a:p>
            <a:pPr indent="-342900" lvl="0" marL="457200" rtl="0" algn="l">
              <a:spcBef>
                <a:spcPts val="0"/>
              </a:spcBef>
              <a:spcAft>
                <a:spcPts val="0"/>
              </a:spcAft>
              <a:buClr>
                <a:srgbClr val="252525"/>
              </a:buClr>
              <a:buSzPts val="1800"/>
              <a:buFont typeface="Arial"/>
              <a:buChar char="-"/>
            </a:pPr>
            <a:r>
              <a:rPr lang="en" sz="1800">
                <a:solidFill>
                  <a:srgbClr val="252525"/>
                </a:solidFill>
                <a:latin typeface="Arial"/>
                <a:ea typeface="Arial"/>
                <a:cs typeface="Arial"/>
                <a:sym typeface="Arial"/>
              </a:rPr>
              <a:t>Normalization </a:t>
            </a:r>
            <a:endParaRPr sz="1800">
              <a:solidFill>
                <a:srgbClr val="25252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solidFill>
                  <a:schemeClr val="accent2"/>
                </a:solidFill>
              </a:rPr>
              <a:t>Encoding</a:t>
            </a:r>
            <a:endParaRPr b="1">
              <a:solidFill>
                <a:schemeClr val="accent2"/>
              </a:solidFill>
            </a:endParaRPr>
          </a:p>
        </p:txBody>
      </p:sp>
      <p:sp>
        <p:nvSpPr>
          <p:cNvPr id="162" name="Google Shape;162;p25"/>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Encoding categorical data such as gender</a:t>
            </a:r>
            <a:endParaRPr/>
          </a:p>
          <a:p>
            <a:pPr indent="-355600" lvl="0" marL="457200" rtl="0" algn="l">
              <a:spcBef>
                <a:spcPts val="0"/>
              </a:spcBef>
              <a:spcAft>
                <a:spcPts val="0"/>
              </a:spcAft>
              <a:buSzPts val="2000"/>
              <a:buChar char="-"/>
            </a:pPr>
            <a:r>
              <a:rPr lang="en" sz="2000"/>
              <a:t>Encoding ordinal data such as </a:t>
            </a:r>
            <a:r>
              <a:rPr lang="en" sz="2000">
                <a:highlight>
                  <a:srgbClr val="FFFFFF"/>
                </a:highlight>
                <a:latin typeface="Arial"/>
                <a:ea typeface="Arial"/>
                <a:cs typeface="Arial"/>
                <a:sym typeface="Arial"/>
              </a:rPr>
              <a:t>education level, marital status,</a:t>
            </a:r>
            <a:endParaRPr sz="2000">
              <a:highlight>
                <a:srgbClr val="FFFFFF"/>
              </a:highlight>
              <a:latin typeface="Arial"/>
              <a:ea typeface="Arial"/>
              <a:cs typeface="Arial"/>
              <a:sym typeface="Arial"/>
            </a:endParaRPr>
          </a:p>
          <a:p>
            <a:pPr indent="0" lvl="0" marL="0" rtl="0" algn="l">
              <a:spcBef>
                <a:spcPts val="800"/>
              </a:spcBef>
              <a:spcAft>
                <a:spcPts val="0"/>
              </a:spcAft>
              <a:buNone/>
            </a:pPr>
            <a:r>
              <a:rPr lang="en" sz="2000">
                <a:highlight>
                  <a:srgbClr val="FFFFFF"/>
                </a:highlight>
                <a:latin typeface="Arial"/>
                <a:ea typeface="Arial"/>
                <a:cs typeface="Arial"/>
                <a:sym typeface="Arial"/>
              </a:rPr>
              <a:t>      	 income category', card category</a:t>
            </a:r>
            <a:endParaRPr sz="2000">
              <a:highlight>
                <a:srgbClr val="FFFFFF"/>
              </a:highlight>
              <a:latin typeface="Arial"/>
              <a:ea typeface="Arial"/>
              <a:cs typeface="Arial"/>
              <a:sym typeface="Arial"/>
            </a:endParaRPr>
          </a:p>
          <a:p>
            <a:pPr indent="0" lvl="0" marL="457200" rtl="0" algn="l">
              <a:spcBef>
                <a:spcPts val="8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solidFill>
                  <a:schemeClr val="accent2"/>
                </a:solidFill>
              </a:rPr>
              <a:t>Oversampling Technique</a:t>
            </a:r>
            <a:endParaRPr b="1">
              <a:solidFill>
                <a:schemeClr val="accent2"/>
              </a:solidFill>
            </a:endParaRPr>
          </a:p>
        </p:txBody>
      </p:sp>
      <p:sp>
        <p:nvSpPr>
          <p:cNvPr id="168" name="Google Shape;168;p26"/>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406400" lvl="0" marL="457200" rtl="0" algn="l">
              <a:spcBef>
                <a:spcPts val="800"/>
              </a:spcBef>
              <a:spcAft>
                <a:spcPts val="0"/>
              </a:spcAft>
              <a:buSzPts val="2800"/>
              <a:buChar char="-"/>
            </a:pPr>
            <a:r>
              <a:rPr lang="en" sz="1900">
                <a:solidFill>
                  <a:srgbClr val="374151"/>
                </a:solidFill>
                <a:latin typeface="Roboto"/>
                <a:ea typeface="Roboto"/>
                <a:cs typeface="Roboto"/>
                <a:sym typeface="Roboto"/>
              </a:rPr>
              <a:t>Our data was highly imbalanced, with the existing customer class approximately 5% higher than the attrited customer class. </a:t>
            </a:r>
            <a:endParaRPr sz="1900">
              <a:solidFill>
                <a:srgbClr val="374151"/>
              </a:solidFill>
              <a:latin typeface="Roboto"/>
              <a:ea typeface="Roboto"/>
              <a:cs typeface="Roboto"/>
              <a:sym typeface="Roboto"/>
            </a:endParaRPr>
          </a:p>
          <a:p>
            <a:pPr indent="0" lvl="0" marL="457200" rtl="0" algn="l">
              <a:spcBef>
                <a:spcPts val="800"/>
              </a:spcBef>
              <a:spcAft>
                <a:spcPts val="0"/>
              </a:spcAft>
              <a:buNone/>
            </a:pPr>
            <a:r>
              <a:t/>
            </a:r>
            <a:endParaRPr sz="1900">
              <a:solidFill>
                <a:srgbClr val="374151"/>
              </a:solidFill>
              <a:latin typeface="Roboto"/>
              <a:ea typeface="Roboto"/>
              <a:cs typeface="Roboto"/>
              <a:sym typeface="Roboto"/>
            </a:endParaRPr>
          </a:p>
          <a:p>
            <a:pPr indent="-406400" lvl="0" marL="457200" rtl="0" algn="l">
              <a:spcBef>
                <a:spcPts val="800"/>
              </a:spcBef>
              <a:spcAft>
                <a:spcPts val="0"/>
              </a:spcAft>
              <a:buSzPts val="2800"/>
              <a:buChar char="-"/>
            </a:pPr>
            <a:r>
              <a:rPr lang="en" sz="1900">
                <a:solidFill>
                  <a:srgbClr val="374151"/>
                </a:solidFill>
                <a:latin typeface="Roboto"/>
                <a:ea typeface="Roboto"/>
                <a:cs typeface="Roboto"/>
                <a:sym typeface="Roboto"/>
              </a:rPr>
              <a:t>SMOTE was used to perform oversampling to scale up the attrited customer class.</a:t>
            </a:r>
            <a:endParaRPr sz="1750">
              <a:highlight>
                <a:srgbClr val="FFFFFF"/>
              </a:highlight>
              <a:latin typeface="Arial"/>
              <a:ea typeface="Arial"/>
              <a:cs typeface="Arial"/>
              <a:sym typeface="Arial"/>
            </a:endParaRPr>
          </a:p>
          <a:p>
            <a:pPr indent="0" lvl="0" marL="45720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accent2"/>
                </a:solidFill>
              </a:rPr>
              <a:t>Features Selection</a:t>
            </a:r>
            <a:endParaRPr>
              <a:solidFill>
                <a:schemeClr val="accent2"/>
              </a:solidFill>
            </a:endParaRPr>
          </a:p>
        </p:txBody>
      </p:sp>
      <p:sp>
        <p:nvSpPr>
          <p:cNvPr id="174" name="Google Shape;174;p27"/>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1828800" rtl="0" algn="l">
              <a:spcBef>
                <a:spcPts val="800"/>
              </a:spcBef>
              <a:spcAft>
                <a:spcPts val="0"/>
              </a:spcAft>
              <a:buNone/>
            </a:pPr>
            <a:r>
              <a:t/>
            </a:r>
            <a:endParaRPr/>
          </a:p>
        </p:txBody>
      </p:sp>
      <p:pic>
        <p:nvPicPr>
          <p:cNvPr id="175" name="Google Shape;175;p27"/>
          <p:cNvPicPr preferRelativeResize="0"/>
          <p:nvPr/>
        </p:nvPicPr>
        <p:blipFill>
          <a:blip r:embed="rId3">
            <a:alphaModFix/>
          </a:blip>
          <a:stretch>
            <a:fillRect/>
          </a:stretch>
        </p:blipFill>
        <p:spPr>
          <a:xfrm>
            <a:off x="1644100" y="1152475"/>
            <a:ext cx="5932200" cy="362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 type="body"/>
          </p:nvPr>
        </p:nvSpPr>
        <p:spPr>
          <a:xfrm>
            <a:off x="462525" y="1225550"/>
            <a:ext cx="8520600" cy="3416400"/>
          </a:xfrm>
          <a:prstGeom prst="rect">
            <a:avLst/>
          </a:prstGeom>
        </p:spPr>
        <p:txBody>
          <a:bodyPr anchorCtr="0" anchor="t" bIns="34275" lIns="68575" spcFirstLastPara="1" rIns="68575" wrap="square" tIns="34275">
            <a:noAutofit/>
          </a:bodyPr>
          <a:lstStyle/>
          <a:p>
            <a:pPr indent="-355600" lvl="0" marL="457200" rtl="0" algn="l">
              <a:spcBef>
                <a:spcPts val="800"/>
              </a:spcBef>
              <a:spcAft>
                <a:spcPts val="0"/>
              </a:spcAft>
              <a:buSzPts val="2000"/>
              <a:buChar char="-"/>
            </a:pPr>
            <a:r>
              <a:rPr b="1" lang="en" sz="2000"/>
              <a:t>Multicollinearity</a:t>
            </a:r>
            <a:r>
              <a:rPr b="1" lang="en" sz="2000"/>
              <a:t>:</a:t>
            </a:r>
            <a:r>
              <a:rPr lang="en" sz="2000"/>
              <a:t> </a:t>
            </a:r>
            <a:r>
              <a:rPr lang="en" sz="2000">
                <a:solidFill>
                  <a:srgbClr val="374151"/>
                </a:solidFill>
                <a:latin typeface="Roboto"/>
                <a:ea typeface="Roboto"/>
                <a:cs typeface="Roboto"/>
                <a:sym typeface="Roboto"/>
              </a:rPr>
              <a:t>Multicollinearity is a statistical phenomenon that occurs when two or more independent variables in a regression model are highly correlated.</a:t>
            </a:r>
            <a:endParaRPr sz="2000">
              <a:solidFill>
                <a:srgbClr val="374151"/>
              </a:solidFill>
              <a:latin typeface="Roboto"/>
              <a:ea typeface="Roboto"/>
              <a:cs typeface="Roboto"/>
              <a:sym typeface="Roboto"/>
            </a:endParaRPr>
          </a:p>
          <a:p>
            <a:pPr indent="0" lvl="0" marL="457200" rtl="0" algn="l">
              <a:spcBef>
                <a:spcPts val="800"/>
              </a:spcBef>
              <a:spcAft>
                <a:spcPts val="0"/>
              </a:spcAft>
              <a:buNone/>
            </a:pPr>
            <a:r>
              <a:t/>
            </a:r>
            <a:endParaRPr sz="2000">
              <a:solidFill>
                <a:srgbClr val="374151"/>
              </a:solidFill>
              <a:latin typeface="Roboto"/>
              <a:ea typeface="Roboto"/>
              <a:cs typeface="Roboto"/>
              <a:sym typeface="Roboto"/>
            </a:endParaRPr>
          </a:p>
          <a:p>
            <a:pPr indent="-355600" lvl="0" marL="457200" rtl="0" algn="l">
              <a:spcBef>
                <a:spcPts val="800"/>
              </a:spcBef>
              <a:spcAft>
                <a:spcPts val="0"/>
              </a:spcAft>
              <a:buSzPts val="2000"/>
              <a:buChar char="-"/>
            </a:pPr>
            <a:r>
              <a:rPr b="1" lang="en" sz="2000"/>
              <a:t>Recursive features Elimination: </a:t>
            </a:r>
            <a:r>
              <a:rPr lang="en" sz="2000">
                <a:solidFill>
                  <a:srgbClr val="374151"/>
                </a:solidFill>
                <a:latin typeface="Roboto"/>
                <a:ea typeface="Roboto"/>
                <a:cs typeface="Roboto"/>
                <a:sym typeface="Roboto"/>
              </a:rPr>
              <a:t>Recursive Feature Elimination (RFE) is a feature selection technique used in machine learning to systematically remove less important features from a model, iteratively improving the model's performance.</a:t>
            </a:r>
            <a:endParaRPr sz="2000">
              <a:solidFill>
                <a:srgbClr val="374151"/>
              </a:solidFill>
              <a:latin typeface="Roboto"/>
              <a:ea typeface="Roboto"/>
              <a:cs typeface="Roboto"/>
              <a:sym typeface="Roboto"/>
            </a:endParaRPr>
          </a:p>
          <a:p>
            <a:pPr indent="-361950" lvl="0" marL="457200" rtl="0" algn="l">
              <a:spcBef>
                <a:spcPts val="0"/>
              </a:spcBef>
              <a:spcAft>
                <a:spcPts val="0"/>
              </a:spcAft>
              <a:buSzPts val="2100"/>
              <a:buChar char="-"/>
            </a:pPr>
            <a:r>
              <a:t/>
            </a:r>
            <a:endParaRPr/>
          </a:p>
        </p:txBody>
      </p:sp>
      <p:sp>
        <p:nvSpPr>
          <p:cNvPr id="181" name="Google Shape;181;p28"/>
          <p:cNvSpPr txBox="1"/>
          <p:nvPr>
            <p:ph type="title"/>
          </p:nvPr>
        </p:nvSpPr>
        <p:spPr>
          <a:xfrm>
            <a:off x="387125" y="17017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accent2"/>
                </a:solidFill>
              </a:rPr>
              <a:t>Features Selection Continuation</a:t>
            </a:r>
            <a:endParaRPr>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solidFill>
                  <a:schemeClr val="accent2"/>
                </a:solidFill>
              </a:rPr>
              <a:t>K-fold Cross Validation</a:t>
            </a:r>
            <a:endParaRPr b="1">
              <a:solidFill>
                <a:schemeClr val="accent2"/>
              </a:solidFill>
            </a:endParaRPr>
          </a:p>
        </p:txBody>
      </p:sp>
      <p:sp>
        <p:nvSpPr>
          <p:cNvPr id="187" name="Google Shape;187;p29"/>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400">
                <a:solidFill>
                  <a:srgbClr val="374151"/>
                </a:solidFill>
                <a:latin typeface="Roboto"/>
                <a:ea typeface="Roboto"/>
                <a:cs typeface="Roboto"/>
                <a:sym typeface="Roboto"/>
              </a:rPr>
              <a:t>We used k-fold cross-validation for our validation set, where different algorithms were tested to select the algorithm that best exposes the underlying patterns. After testing different algorithms, the random forest classifier gave us the best result, achieving an accuracy of 95% with a standard deviation of 0.0077.</a:t>
            </a:r>
            <a:endParaRPr sz="2250">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solidFill>
                  <a:schemeClr val="accent2"/>
                </a:solidFill>
              </a:rPr>
              <a:t>Test Data</a:t>
            </a:r>
            <a:r>
              <a:rPr lang="en">
                <a:solidFill>
                  <a:schemeClr val="accent2"/>
                </a:solidFill>
              </a:rPr>
              <a:t> </a:t>
            </a:r>
            <a:endParaRPr>
              <a:solidFill>
                <a:schemeClr val="accent2"/>
              </a:solidFill>
            </a:endParaRPr>
          </a:p>
        </p:txBody>
      </p:sp>
      <p:sp>
        <p:nvSpPr>
          <p:cNvPr id="193" name="Google Shape;193;p30"/>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200">
                <a:solidFill>
                  <a:srgbClr val="374151"/>
                </a:solidFill>
                <a:latin typeface="Roboto"/>
                <a:ea typeface="Roboto"/>
                <a:cs typeface="Roboto"/>
                <a:sym typeface="Roboto"/>
              </a:rPr>
              <a:t>On our test data, we achieved an accuracy of 85% using the Random Forest classifier with only 6 important features. Additionally, we obtained a 77% accuracy using the Ridge classifier with the same set of 6 important features.</a:t>
            </a:r>
            <a:endParaRPr sz="3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solidFill>
                  <a:schemeClr val="accent2"/>
                </a:solidFill>
              </a:rPr>
              <a:t>Deployment</a:t>
            </a:r>
            <a:r>
              <a:rPr lang="en">
                <a:solidFill>
                  <a:schemeClr val="accent2"/>
                </a:solidFill>
              </a:rPr>
              <a:t> </a:t>
            </a:r>
            <a:endParaRPr>
              <a:solidFill>
                <a:schemeClr val="accent2"/>
              </a:solidFill>
            </a:endParaRPr>
          </a:p>
        </p:txBody>
      </p:sp>
      <p:sp>
        <p:nvSpPr>
          <p:cNvPr id="199" name="Google Shape;199;p31"/>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2400">
                <a:solidFill>
                  <a:srgbClr val="374151"/>
                </a:solidFill>
                <a:latin typeface="Roboto"/>
                <a:ea typeface="Roboto"/>
                <a:cs typeface="Roboto"/>
                <a:sym typeface="Roboto"/>
              </a:rPr>
              <a:t>During deployment, we employed both the Random Forest classifier and the Ridge classifier to leverage the strengths of each algorithm. Streamlit was used as the deployment platform for our model.</a:t>
            </a:r>
            <a:endParaRPr sz="3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b="1" lang="en">
                <a:solidFill>
                  <a:schemeClr val="accent2"/>
                </a:solidFill>
              </a:rPr>
              <a:t>Application Demonstration</a:t>
            </a:r>
            <a:endParaRPr b="1">
              <a:solidFill>
                <a:schemeClr val="accent2"/>
              </a:solidFill>
            </a:endParaRPr>
          </a:p>
        </p:txBody>
      </p:sp>
      <p:sp>
        <p:nvSpPr>
          <p:cNvPr id="205" name="Google Shape;205;p3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4">
            <a:alphaModFix amt="41000"/>
          </a:blip>
          <a:stretch>
            <a:fillRect/>
          </a:stretch>
        </p:blipFill>
        <p:spPr>
          <a:xfrm>
            <a:off x="14200" y="12175"/>
            <a:ext cx="9080326" cy="5048250"/>
          </a:xfrm>
          <a:prstGeom prst="rect">
            <a:avLst/>
          </a:prstGeom>
          <a:noFill/>
          <a:ln>
            <a:noFill/>
          </a:ln>
        </p:spPr>
      </p:pic>
      <p:sp>
        <p:nvSpPr>
          <p:cNvPr id="105" name="Google Shape;105;p16"/>
          <p:cNvSpPr txBox="1"/>
          <p:nvPr>
            <p:ph idx="1" type="subTitle"/>
          </p:nvPr>
        </p:nvSpPr>
        <p:spPr>
          <a:xfrm>
            <a:off x="2983025" y="989875"/>
            <a:ext cx="3620100" cy="618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dk1"/>
                </a:solidFill>
              </a:rPr>
              <a:t>Team Introduction</a:t>
            </a:r>
            <a:endParaRPr b="1">
              <a:solidFill>
                <a:schemeClr val="dk1"/>
              </a:solidFill>
            </a:endParaRPr>
          </a:p>
        </p:txBody>
      </p:sp>
      <p:pic>
        <p:nvPicPr>
          <p:cNvPr id="106" name="Google Shape;106;p16"/>
          <p:cNvPicPr preferRelativeResize="0"/>
          <p:nvPr/>
        </p:nvPicPr>
        <p:blipFill>
          <a:blip r:embed="rId5">
            <a:alphaModFix amt="6000"/>
          </a:blip>
          <a:stretch>
            <a:fillRect/>
          </a:stretch>
        </p:blipFill>
        <p:spPr>
          <a:xfrm>
            <a:off x="2000250" y="1478200"/>
            <a:ext cx="6657725" cy="3665300"/>
          </a:xfrm>
          <a:prstGeom prst="rect">
            <a:avLst/>
          </a:prstGeom>
          <a:noFill/>
          <a:ln>
            <a:noFill/>
          </a:ln>
          <a:effectLst>
            <a:reflection blurRad="0" dir="5400000" dist="38100" endA="0" endPos="31000" fadeDir="5400012" kx="0" rotWithShape="0" algn="bl" stA="13000" stPos="0" sy="-100000" ky="0"/>
          </a:effectLst>
        </p:spPr>
      </p:pic>
      <p:sp>
        <p:nvSpPr>
          <p:cNvPr id="107" name="Google Shape;107;p16"/>
          <p:cNvSpPr txBox="1"/>
          <p:nvPr/>
        </p:nvSpPr>
        <p:spPr>
          <a:xfrm>
            <a:off x="241325" y="1674275"/>
            <a:ext cx="3001800" cy="266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Oyelayo Seye</a:t>
            </a:r>
            <a:endParaRPr b="1" sz="1800">
              <a:solidFill>
                <a:schemeClr val="dk1"/>
              </a:solidFill>
            </a:endParaRPr>
          </a:p>
        </p:txBody>
      </p:sp>
      <p:sp>
        <p:nvSpPr>
          <p:cNvPr id="108" name="Google Shape;108;p16"/>
          <p:cNvSpPr txBox="1"/>
          <p:nvPr/>
        </p:nvSpPr>
        <p:spPr>
          <a:xfrm>
            <a:off x="3740725" y="1448025"/>
            <a:ext cx="543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09" name="Google Shape;109;p16"/>
          <p:cNvSpPr txBox="1"/>
          <p:nvPr/>
        </p:nvSpPr>
        <p:spPr>
          <a:xfrm>
            <a:off x="2383200" y="1319625"/>
            <a:ext cx="5068200" cy="71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3700">
                <a:solidFill>
                  <a:schemeClr val="dk1"/>
                </a:solidFill>
              </a:rPr>
              <a:t>TEAM MAATHAI</a:t>
            </a:r>
            <a:endParaRPr b="1" sz="3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Presentation </a:t>
            </a:r>
            <a:r>
              <a:rPr lang="en"/>
              <a:t>plan</a:t>
            </a:r>
            <a:endParaRPr/>
          </a:p>
        </p:txBody>
      </p:sp>
      <p:sp>
        <p:nvSpPr>
          <p:cNvPr id="115" name="Google Shape;115;p17"/>
          <p:cNvSpPr txBox="1"/>
          <p:nvPr>
            <p:ph idx="1" type="body"/>
          </p:nvPr>
        </p:nvSpPr>
        <p:spPr>
          <a:xfrm>
            <a:off x="367853" y="1138246"/>
            <a:ext cx="7886700" cy="32634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latin typeface="Calibri"/>
                <a:ea typeface="Calibri"/>
                <a:cs typeface="Calibri"/>
                <a:sym typeface="Calibri"/>
              </a:rPr>
              <a:t>Motivation</a:t>
            </a:r>
            <a:endParaRPr>
              <a:latin typeface="Calibri"/>
              <a:ea typeface="Calibri"/>
              <a:cs typeface="Calibri"/>
              <a:sym typeface="Calibri"/>
            </a:endParaRPr>
          </a:p>
          <a:p>
            <a:pPr indent="-361950" lvl="0" marL="457200" rtl="0" algn="l">
              <a:spcBef>
                <a:spcPts val="0"/>
              </a:spcBef>
              <a:spcAft>
                <a:spcPts val="0"/>
              </a:spcAft>
              <a:buSzPts val="2100"/>
              <a:buFont typeface="Calibri"/>
              <a:buChar char="-"/>
            </a:pPr>
            <a:r>
              <a:rPr lang="en">
                <a:latin typeface="Calibri"/>
                <a:ea typeface="Calibri"/>
                <a:cs typeface="Calibri"/>
                <a:sym typeface="Calibri"/>
              </a:rPr>
              <a:t>Project Goal</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Data Gathering </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Data Exploration</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Data Cleaning and Preprocessing</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Encoding</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Oversampling</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Features Selection</a:t>
            </a:r>
            <a:endParaRPr>
              <a:latin typeface="Calibri"/>
              <a:ea typeface="Calibri"/>
              <a:cs typeface="Calibri"/>
              <a:sym typeface="Calibri"/>
            </a:endParaRPr>
          </a:p>
          <a:p>
            <a:pPr indent="-361950" lvl="0" marL="457200" rtl="0" algn="l">
              <a:spcBef>
                <a:spcPts val="0"/>
              </a:spcBef>
              <a:spcAft>
                <a:spcPts val="0"/>
              </a:spcAft>
              <a:buSzPts val="2100"/>
              <a:buChar char="-"/>
            </a:pPr>
            <a:r>
              <a:rPr lang="en">
                <a:latin typeface="Calibri"/>
                <a:ea typeface="Calibri"/>
                <a:cs typeface="Calibri"/>
                <a:sym typeface="Calibri"/>
              </a:rPr>
              <a:t>Deployment</a:t>
            </a:r>
            <a:endParaRPr>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idx="1" type="body"/>
          </p:nvPr>
        </p:nvSpPr>
        <p:spPr>
          <a:xfrm>
            <a:off x="311700" y="573175"/>
            <a:ext cx="8520600" cy="39957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2"/>
                </a:solidFill>
              </a:rPr>
              <a:t>Motivation</a:t>
            </a:r>
            <a:endParaRPr b="1">
              <a:solidFill>
                <a:schemeClr val="accent2"/>
              </a:solidFill>
            </a:endParaRPr>
          </a:p>
          <a:p>
            <a:pPr indent="0" lvl="0" marL="0" rtl="0" algn="l">
              <a:spcBef>
                <a:spcPts val="800"/>
              </a:spcBef>
              <a:spcAft>
                <a:spcPts val="0"/>
              </a:spcAft>
              <a:buNone/>
            </a:pPr>
            <a:r>
              <a:t/>
            </a:r>
            <a:endParaRPr/>
          </a:p>
        </p:txBody>
      </p:sp>
      <p:sp>
        <p:nvSpPr>
          <p:cNvPr id="121" name="Google Shape;121;p18"/>
          <p:cNvSpPr txBox="1"/>
          <p:nvPr/>
        </p:nvSpPr>
        <p:spPr>
          <a:xfrm>
            <a:off x="422350" y="1146350"/>
            <a:ext cx="4389300" cy="3589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374151"/>
              </a:buClr>
              <a:buSzPts val="1600"/>
              <a:buChar char="●"/>
            </a:pPr>
            <a:r>
              <a:rPr lang="en" sz="1600">
                <a:solidFill>
                  <a:srgbClr val="374151"/>
                </a:solidFill>
              </a:rPr>
              <a:t>Measuring growth is a crucial aspect for organizations to assess their performance and sustainability. These two dimensions: </a:t>
            </a:r>
            <a:endParaRPr sz="1600">
              <a:solidFill>
                <a:srgbClr val="374151"/>
              </a:solidFill>
            </a:endParaRPr>
          </a:p>
          <a:p>
            <a:pPr indent="0" lvl="0" marL="457200" rtl="0" algn="l">
              <a:lnSpc>
                <a:spcPct val="115000"/>
              </a:lnSpc>
              <a:spcBef>
                <a:spcPts val="1200"/>
              </a:spcBef>
              <a:spcAft>
                <a:spcPts val="0"/>
              </a:spcAft>
              <a:buNone/>
            </a:pPr>
            <a:r>
              <a:t/>
            </a:r>
            <a:endParaRPr sz="1600">
              <a:solidFill>
                <a:srgbClr val="374151"/>
              </a:solidFill>
            </a:endParaRPr>
          </a:p>
          <a:p>
            <a:pPr indent="-330200" lvl="0" marL="457200" rtl="0" algn="l">
              <a:lnSpc>
                <a:spcPct val="115000"/>
              </a:lnSpc>
              <a:spcBef>
                <a:spcPts val="1200"/>
              </a:spcBef>
              <a:spcAft>
                <a:spcPts val="0"/>
              </a:spcAft>
              <a:buClr>
                <a:srgbClr val="374151"/>
              </a:buClr>
              <a:buSzPts val="1600"/>
              <a:buChar char="●"/>
            </a:pPr>
            <a:r>
              <a:rPr lang="en" sz="1600">
                <a:solidFill>
                  <a:srgbClr val="374151"/>
                </a:solidFill>
              </a:rPr>
              <a:t>Customer Retention</a:t>
            </a:r>
            <a:endParaRPr sz="1600">
              <a:solidFill>
                <a:srgbClr val="374151"/>
              </a:solidFill>
            </a:endParaRPr>
          </a:p>
          <a:p>
            <a:pPr indent="-330200" lvl="0" marL="457200" rtl="0" algn="l">
              <a:lnSpc>
                <a:spcPct val="115000"/>
              </a:lnSpc>
              <a:spcBef>
                <a:spcPts val="0"/>
              </a:spcBef>
              <a:spcAft>
                <a:spcPts val="0"/>
              </a:spcAft>
              <a:buClr>
                <a:srgbClr val="374151"/>
              </a:buClr>
              <a:buSzPts val="1600"/>
              <a:buChar char="●"/>
            </a:pPr>
            <a:r>
              <a:rPr lang="en" sz="1600">
                <a:solidFill>
                  <a:srgbClr val="374151"/>
                </a:solidFill>
              </a:rPr>
              <a:t>Customer Acquisition </a:t>
            </a:r>
            <a:endParaRPr sz="1600">
              <a:solidFill>
                <a:srgbClr val="374151"/>
              </a:solidFill>
            </a:endParaRPr>
          </a:p>
          <a:p>
            <a:pPr indent="0" lvl="0" marL="0" rtl="0" algn="l">
              <a:lnSpc>
                <a:spcPct val="115000"/>
              </a:lnSpc>
              <a:spcBef>
                <a:spcPts val="1200"/>
              </a:spcBef>
              <a:spcAft>
                <a:spcPts val="1200"/>
              </a:spcAft>
              <a:buNone/>
            </a:pPr>
            <a:r>
              <a:t/>
            </a:r>
            <a:endParaRPr sz="1600">
              <a:solidFill>
                <a:srgbClr val="374151"/>
              </a:solidFill>
            </a:endParaRPr>
          </a:p>
        </p:txBody>
      </p:sp>
      <p:pic>
        <p:nvPicPr>
          <p:cNvPr id="122" name="Google Shape;122;p18"/>
          <p:cNvPicPr preferRelativeResize="0"/>
          <p:nvPr/>
        </p:nvPicPr>
        <p:blipFill>
          <a:blip r:embed="rId3">
            <a:alphaModFix/>
          </a:blip>
          <a:stretch>
            <a:fillRect/>
          </a:stretch>
        </p:blipFill>
        <p:spPr>
          <a:xfrm>
            <a:off x="4754700" y="608175"/>
            <a:ext cx="4389300" cy="385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body"/>
          </p:nvPr>
        </p:nvSpPr>
        <p:spPr>
          <a:xfrm>
            <a:off x="311700" y="1423975"/>
            <a:ext cx="8520600" cy="3416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1800">
                <a:solidFill>
                  <a:srgbClr val="252525"/>
                </a:solidFill>
                <a:latin typeface="Arial"/>
                <a:ea typeface="Arial"/>
                <a:cs typeface="Arial"/>
                <a:sym typeface="Arial"/>
              </a:rPr>
              <a:t>Our main goal </a:t>
            </a:r>
            <a:r>
              <a:rPr lang="en" sz="1800">
                <a:solidFill>
                  <a:srgbClr val="252525"/>
                </a:solidFill>
                <a:latin typeface="Arial"/>
                <a:ea typeface="Arial"/>
                <a:cs typeface="Arial"/>
                <a:sym typeface="Arial"/>
              </a:rPr>
              <a:t>for this project is to use </a:t>
            </a:r>
            <a:r>
              <a:rPr b="1" lang="en" sz="1800">
                <a:solidFill>
                  <a:srgbClr val="252525"/>
                </a:solidFill>
                <a:latin typeface="Arial"/>
                <a:ea typeface="Arial"/>
                <a:cs typeface="Arial"/>
                <a:sym typeface="Arial"/>
              </a:rPr>
              <a:t>machine learning </a:t>
            </a:r>
            <a:r>
              <a:rPr lang="en" sz="1800">
                <a:solidFill>
                  <a:srgbClr val="252525"/>
                </a:solidFill>
                <a:latin typeface="Arial"/>
                <a:ea typeface="Arial"/>
                <a:cs typeface="Arial"/>
                <a:sym typeface="Arial"/>
              </a:rPr>
              <a:t>to predict customer churn, the metric used for gauging customer retention.</a:t>
            </a:r>
            <a:endParaRPr sz="1800">
              <a:solidFill>
                <a:srgbClr val="252525"/>
              </a:solidFill>
              <a:latin typeface="Arial"/>
              <a:ea typeface="Arial"/>
              <a:cs typeface="Arial"/>
              <a:sym typeface="Arial"/>
            </a:endParaRPr>
          </a:p>
          <a:p>
            <a:pPr indent="0" lvl="0" marL="0" rtl="0" algn="l">
              <a:lnSpc>
                <a:spcPct val="115000"/>
              </a:lnSpc>
              <a:spcBef>
                <a:spcPts val="1200"/>
              </a:spcBef>
              <a:spcAft>
                <a:spcPts val="0"/>
              </a:spcAft>
              <a:buNone/>
            </a:pPr>
            <a:br>
              <a:rPr lang="en" sz="1800">
                <a:solidFill>
                  <a:srgbClr val="252525"/>
                </a:solidFill>
                <a:latin typeface="Arial"/>
                <a:ea typeface="Arial"/>
                <a:cs typeface="Arial"/>
                <a:sym typeface="Arial"/>
              </a:rPr>
            </a:br>
            <a:r>
              <a:rPr lang="en" sz="1800">
                <a:solidFill>
                  <a:srgbClr val="252525"/>
                </a:solidFill>
                <a:latin typeface="Arial"/>
                <a:ea typeface="Arial"/>
                <a:cs typeface="Arial"/>
                <a:sym typeface="Arial"/>
              </a:rPr>
              <a:t>In order to address this issue, we have obtained a dataset from</a:t>
            </a:r>
            <a:r>
              <a:rPr lang="en" sz="1800">
                <a:solidFill>
                  <a:srgbClr val="252525"/>
                </a:solidFill>
                <a:uFill>
                  <a:noFill/>
                </a:uFill>
                <a:latin typeface="Arial"/>
                <a:ea typeface="Arial"/>
                <a:cs typeface="Arial"/>
                <a:sym typeface="Arial"/>
                <a:hlinkClick r:id="rId3">
                  <a:extLst>
                    <a:ext uri="{A12FA001-AC4F-418D-AE19-62706E023703}">
                      <ahyp:hlinkClr val="tx"/>
                    </a:ext>
                  </a:extLst>
                </a:hlinkClick>
              </a:rPr>
              <a:t> </a:t>
            </a:r>
            <a:r>
              <a:rPr lang="en" sz="1800" u="sng">
                <a:solidFill>
                  <a:srgbClr val="252525"/>
                </a:solidFill>
                <a:latin typeface="Arial"/>
                <a:ea typeface="Arial"/>
                <a:cs typeface="Arial"/>
                <a:sym typeface="Arial"/>
                <a:hlinkClick r:id="rId4">
                  <a:extLst>
                    <a:ext uri="{A12FA001-AC4F-418D-AE19-62706E023703}">
                      <ahyp:hlinkClr val="tx"/>
                    </a:ext>
                  </a:extLst>
                </a:hlinkClick>
              </a:rPr>
              <a:t>Kaggle</a:t>
            </a:r>
            <a:r>
              <a:rPr lang="en" sz="1800">
                <a:solidFill>
                  <a:srgbClr val="252525"/>
                </a:solidFill>
                <a:latin typeface="Arial"/>
                <a:ea typeface="Arial"/>
                <a:cs typeface="Arial"/>
                <a:sym typeface="Arial"/>
              </a:rPr>
              <a:t> that contains information about 10,127 customers, including their age, salary, marital status, credit card limit, credit card category, and other related features.</a:t>
            </a:r>
            <a:endParaRPr sz="1800">
              <a:solidFill>
                <a:srgbClr val="252525"/>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400">
                <a:solidFill>
                  <a:srgbClr val="252525"/>
                </a:solidFill>
              </a:rPr>
              <a:t>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
        <p:nvSpPr>
          <p:cNvPr id="128" name="Google Shape;128;p19"/>
          <p:cNvSpPr txBox="1"/>
          <p:nvPr>
            <p:ph type="title"/>
          </p:nvPr>
        </p:nvSpPr>
        <p:spPr>
          <a:xfrm>
            <a:off x="367853" y="128236"/>
            <a:ext cx="7886700" cy="644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solidFill>
                  <a:schemeClr val="accent2"/>
                </a:solidFill>
              </a:rPr>
              <a:t>Project goal</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311700" y="482675"/>
            <a:ext cx="8520600" cy="4086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2"/>
                </a:solidFill>
              </a:rPr>
              <a:t>Data </a:t>
            </a:r>
            <a:r>
              <a:rPr b="1" lang="en">
                <a:solidFill>
                  <a:schemeClr val="accent2"/>
                </a:solidFill>
              </a:rPr>
              <a:t>Gathering</a:t>
            </a:r>
            <a:endParaRPr b="1">
              <a:solidFill>
                <a:schemeClr val="accent2"/>
              </a:solidFill>
            </a:endParaRPr>
          </a:p>
          <a:p>
            <a:pPr indent="0" lvl="0" marL="0" rtl="0" algn="l">
              <a:spcBef>
                <a:spcPts val="800"/>
              </a:spcBef>
              <a:spcAft>
                <a:spcPts val="0"/>
              </a:spcAft>
              <a:buNone/>
            </a:pPr>
            <a:r>
              <a:rPr lang="en"/>
              <a:t>As mentioned </a:t>
            </a:r>
            <a:r>
              <a:rPr lang="en"/>
              <a:t>earlier, we got our dataset from Kaggle.</a:t>
            </a:r>
            <a:endParaRPr/>
          </a:p>
        </p:txBody>
      </p:sp>
      <p:pic>
        <p:nvPicPr>
          <p:cNvPr id="134" name="Google Shape;134;p20"/>
          <p:cNvPicPr preferRelativeResize="0"/>
          <p:nvPr/>
        </p:nvPicPr>
        <p:blipFill>
          <a:blip r:embed="rId4">
            <a:alphaModFix/>
          </a:blip>
          <a:stretch>
            <a:fillRect/>
          </a:stretch>
        </p:blipFill>
        <p:spPr>
          <a:xfrm>
            <a:off x="784350" y="1417875"/>
            <a:ext cx="5822251" cy="305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573175" y="543725"/>
            <a:ext cx="7964123" cy="395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idx="1" type="body"/>
          </p:nvPr>
        </p:nvSpPr>
        <p:spPr>
          <a:xfrm>
            <a:off x="311700" y="422350"/>
            <a:ext cx="8520600" cy="4146600"/>
          </a:xfrm>
          <a:prstGeom prst="rect">
            <a:avLst/>
          </a:prstGeom>
        </p:spPr>
        <p:txBody>
          <a:bodyPr anchorCtr="0" anchor="t" bIns="34275" lIns="68575" spcFirstLastPara="1" rIns="68575" wrap="square" tIns="34275">
            <a:noAutofit/>
          </a:bodyPr>
          <a:lstStyle/>
          <a:p>
            <a:pPr indent="457200" lvl="0" marL="0" rtl="0" algn="l">
              <a:spcBef>
                <a:spcPts val="800"/>
              </a:spcBef>
              <a:spcAft>
                <a:spcPts val="0"/>
              </a:spcAft>
              <a:buNone/>
            </a:pPr>
            <a:r>
              <a:rPr b="1" lang="en">
                <a:solidFill>
                  <a:schemeClr val="accent2"/>
                </a:solidFill>
              </a:rPr>
              <a:t>Data Exploration</a:t>
            </a:r>
            <a:endParaRPr b="1">
              <a:solidFill>
                <a:schemeClr val="accent2"/>
              </a:solidFill>
            </a:endParaRPr>
          </a:p>
          <a:p>
            <a:pPr indent="0" lvl="0" marL="0" rtl="0" algn="l">
              <a:spcBef>
                <a:spcPts val="80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950275" y="996900"/>
            <a:ext cx="6832850" cy="3724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740675" y="227800"/>
            <a:ext cx="7951972"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