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5"/>
  </p:notesMasterIdLst>
  <p:sldIdLst>
    <p:sldId id="256" r:id="rId2"/>
    <p:sldId id="257" r:id="rId3"/>
    <p:sldId id="275" r:id="rId4"/>
    <p:sldId id="276" r:id="rId5"/>
    <p:sldId id="277" r:id="rId6"/>
    <p:sldId id="278" r:id="rId7"/>
    <p:sldId id="279" r:id="rId8"/>
    <p:sldId id="280" r:id="rId9"/>
    <p:sldId id="281" r:id="rId10"/>
    <p:sldId id="282" r:id="rId11"/>
    <p:sldId id="284" r:id="rId12"/>
    <p:sldId id="283" r:id="rId13"/>
    <p:sldId id="27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421"/>
    <a:srgbClr val="F7F7F7"/>
    <a:srgbClr val="F8931F"/>
    <a:srgbClr val="FFA52A"/>
    <a:srgbClr val="FA9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4291" autoAdjust="0"/>
  </p:normalViewPr>
  <p:slideViewPr>
    <p:cSldViewPr snapToGrid="0">
      <p:cViewPr varScale="1">
        <p:scale>
          <a:sx n="96" d="100"/>
          <a:sy n="96" d="100"/>
        </p:scale>
        <p:origin x="768" y="72"/>
      </p:cViewPr>
      <p:guideLst>
        <p:guide orient="horz" pos="1620"/>
        <p:guide pos="2880"/>
      </p:guideLst>
    </p:cSldViewPr>
  </p:slideViewPr>
  <p:notesTextViewPr>
    <p:cViewPr>
      <p:scale>
        <a:sx n="1" d="1"/>
        <a:sy n="1" d="1"/>
      </p:scale>
      <p:origin x="0" y="0"/>
    </p:cViewPr>
  </p:notesTextViewPr>
  <p:notesViewPr>
    <p:cSldViewPr snapToGrid="0">
      <p:cViewPr varScale="1">
        <p:scale>
          <a:sx n="81" d="100"/>
          <a:sy n="81" d="100"/>
        </p:scale>
        <p:origin x="40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2192c7853_0_24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62192c7853_0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438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18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8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63038a82da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63038a82da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6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244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0421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83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638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41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30472dc45_1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630472dc45_1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991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bg1">
            <a:lumMod val="95000"/>
          </a:schemeClr>
        </a:solid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628650" y="473299"/>
            <a:ext cx="4150200" cy="20490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rgbClr val="3F3F3F"/>
              </a:buClr>
              <a:buSzPts val="4500"/>
              <a:buFont typeface="Trebuchet MS"/>
              <a:buNone/>
              <a:defRPr sz="4500">
                <a:solidFill>
                  <a:srgbClr val="3F3F3F"/>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dirty="0"/>
          </a:p>
        </p:txBody>
      </p:sp>
      <p:sp>
        <p:nvSpPr>
          <p:cNvPr id="73" name="Google Shape;73;p14"/>
          <p:cNvSpPr txBox="1">
            <a:spLocks noGrp="1"/>
          </p:cNvSpPr>
          <p:nvPr>
            <p:ph type="subTitle" idx="1" hasCustomPrompt="1"/>
          </p:nvPr>
        </p:nvSpPr>
        <p:spPr>
          <a:xfrm>
            <a:off x="628650" y="2791175"/>
            <a:ext cx="41502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SzPts val="1800"/>
              <a:buNone/>
              <a:defRPr sz="1800">
                <a:solidFill>
                  <a:schemeClr val="tx1">
                    <a:lumMod val="65000"/>
                    <a:lumOff val="35000"/>
                  </a:schemeClr>
                </a:solidFill>
              </a:defRPr>
            </a:lvl1pPr>
            <a:lvl2pPr lvl="1" algn="ctr" rtl="0">
              <a:lnSpc>
                <a:spcPct val="90000"/>
              </a:lnSpc>
              <a:spcBef>
                <a:spcPts val="400"/>
              </a:spcBef>
              <a:spcAft>
                <a:spcPts val="0"/>
              </a:spcAft>
              <a:buSzPts val="1500"/>
              <a:buNone/>
              <a:defRPr sz="1500"/>
            </a:lvl2pPr>
            <a:lvl3pPr lvl="2" algn="ctr" rtl="0">
              <a:lnSpc>
                <a:spcPct val="90000"/>
              </a:lnSpc>
              <a:spcBef>
                <a:spcPts val="400"/>
              </a:spcBef>
              <a:spcAft>
                <a:spcPts val="0"/>
              </a:spcAft>
              <a:buSzPts val="1400"/>
              <a:buNone/>
              <a:defRPr sz="1400"/>
            </a:lvl3pPr>
            <a:lvl4pPr lvl="3" algn="ctr" rtl="0">
              <a:lnSpc>
                <a:spcPct val="90000"/>
              </a:lnSpc>
              <a:spcBef>
                <a:spcPts val="400"/>
              </a:spcBef>
              <a:spcAft>
                <a:spcPts val="0"/>
              </a:spcAft>
              <a:buSzPts val="1200"/>
              <a:buNone/>
              <a:defRPr sz="1200"/>
            </a:lvl4pPr>
            <a:lvl5pPr lvl="4" algn="ctr" rtl="0">
              <a:lnSpc>
                <a:spcPct val="90000"/>
              </a:lnSpc>
              <a:spcBef>
                <a:spcPts val="400"/>
              </a:spcBef>
              <a:spcAft>
                <a:spcPts val="0"/>
              </a:spcAft>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r>
              <a:rPr lang="en-US" dirty="0"/>
              <a:t> </a:t>
            </a:r>
            <a:endParaRPr dirty="0"/>
          </a:p>
        </p:txBody>
      </p:sp>
      <p:sp>
        <p:nvSpPr>
          <p:cNvPr id="74" name="Google Shape;74;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 name="Google Shape;73;p14">
            <a:extLst>
              <a:ext uri="{FF2B5EF4-FFF2-40B4-BE49-F238E27FC236}">
                <a16:creationId xmlns:a16="http://schemas.microsoft.com/office/drawing/2014/main" id="{66347785-08BA-2B63-CFE4-692AB3F23BE8}"/>
              </a:ext>
            </a:extLst>
          </p:cNvPr>
          <p:cNvSpPr txBox="1">
            <a:spLocks/>
          </p:cNvSpPr>
          <p:nvPr userDrawn="1"/>
        </p:nvSpPr>
        <p:spPr>
          <a:xfrm>
            <a:off x="628650" y="2800796"/>
            <a:ext cx="4150200" cy="12417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accent2"/>
              </a:buClr>
              <a:buSzPts val="1800"/>
              <a:buFont typeface="Arial"/>
              <a:buNone/>
              <a:defRPr sz="1800" b="0" i="0" u="none" strike="noStrike" cap="none">
                <a:solidFill>
                  <a:schemeClr val="tx1">
                    <a:lumMod val="65000"/>
                    <a:lumOff val="35000"/>
                  </a:schemeClr>
                </a:solidFill>
                <a:latin typeface="Calibri"/>
                <a:ea typeface="Calibri"/>
                <a:cs typeface="Calibri"/>
                <a:sym typeface="Calibri"/>
              </a:defRPr>
            </a:lvl1pPr>
            <a:lvl2pPr marL="914400" marR="0" lvl="1" indent="-342900" algn="ctr" rtl="0">
              <a:lnSpc>
                <a:spcPct val="90000"/>
              </a:lnSpc>
              <a:spcBef>
                <a:spcPts val="400"/>
              </a:spcBef>
              <a:spcAft>
                <a:spcPts val="0"/>
              </a:spcAft>
              <a:buClr>
                <a:schemeClr val="accent2"/>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23850" algn="ctr" rtl="0">
              <a:lnSpc>
                <a:spcPct val="90000"/>
              </a:lnSpc>
              <a:spcBef>
                <a:spcPts val="400"/>
              </a:spcBef>
              <a:spcAft>
                <a:spcPts val="0"/>
              </a:spcAft>
              <a:buClr>
                <a:schemeClr val="accent2"/>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accent2"/>
              </a:buClr>
              <a:buSzPts val="1200"/>
              <a:buFont typeface="Arial"/>
              <a:buNone/>
              <a:defRPr sz="1200" b="0" i="0" u="none" strike="noStrike" cap="none">
                <a:solidFill>
                  <a:schemeClr val="dk1"/>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accent2"/>
              </a:buClr>
              <a:buSzPts val="1200"/>
              <a:buFont typeface="Arial"/>
              <a:buNone/>
              <a:defRPr sz="1200" b="0" i="0" u="none" strike="noStrike" cap="none">
                <a:solidFill>
                  <a:schemeClr val="dk1"/>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r>
              <a:rPr lang="en-US"/>
              <a:t> </a:t>
            </a:r>
            <a:endParaRPr lang="en-US" dirty="0"/>
          </a:p>
        </p:txBody>
      </p:sp>
      <p:pic>
        <p:nvPicPr>
          <p:cNvPr id="4" name="Picture 3">
            <a:extLst>
              <a:ext uri="{FF2B5EF4-FFF2-40B4-BE49-F238E27FC236}">
                <a16:creationId xmlns:a16="http://schemas.microsoft.com/office/drawing/2014/main" id="{A934B218-F841-FFF7-DB94-044A610C0F8B}"/>
              </a:ext>
            </a:extLst>
          </p:cNvPr>
          <p:cNvPicPr>
            <a:picLocks noChangeAspect="1"/>
          </p:cNvPicPr>
          <p:nvPr userDrawn="1"/>
        </p:nvPicPr>
        <p:blipFill>
          <a:blip r:embed="rId2"/>
          <a:stretch>
            <a:fillRect/>
          </a:stretch>
        </p:blipFill>
        <p:spPr>
          <a:xfrm>
            <a:off x="5214416" y="0"/>
            <a:ext cx="3929584"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accent2"/>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accent2"/>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accent2"/>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accent2"/>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accent2"/>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32" name="Google Shape;132;p2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SzPts val="1200"/>
              <a:buNone/>
              <a:defRPr sz="1200"/>
            </a:lvl1pPr>
            <a:lvl2pPr marL="914400" lvl="1" indent="-228600" algn="l" rtl="0">
              <a:lnSpc>
                <a:spcPct val="90000"/>
              </a:lnSpc>
              <a:spcBef>
                <a:spcPts val="400"/>
              </a:spcBef>
              <a:spcAft>
                <a:spcPts val="0"/>
              </a:spcAft>
              <a:buSzPts val="1100"/>
              <a:buNone/>
              <a:defRPr sz="1100"/>
            </a:lvl2pPr>
            <a:lvl3pPr marL="1371600" lvl="2" indent="-228600" algn="l" rtl="0">
              <a:lnSpc>
                <a:spcPct val="90000"/>
              </a:lnSpc>
              <a:spcBef>
                <a:spcPts val="400"/>
              </a:spcBef>
              <a:spcAft>
                <a:spcPts val="0"/>
              </a:spcAft>
              <a:buSzPts val="900"/>
              <a:buNone/>
              <a:defRPr sz="900"/>
            </a:lvl3pPr>
            <a:lvl4pPr marL="1828800" lvl="3" indent="-228600" algn="l" rtl="0">
              <a:lnSpc>
                <a:spcPct val="90000"/>
              </a:lnSpc>
              <a:spcBef>
                <a:spcPts val="400"/>
              </a:spcBef>
              <a:spcAft>
                <a:spcPts val="0"/>
              </a:spcAft>
              <a:buSzPts val="800"/>
              <a:buNone/>
              <a:defRPr sz="800"/>
            </a:lvl4pPr>
            <a:lvl5pPr marL="2286000" lvl="4" indent="-228600" algn="l" rtl="0">
              <a:lnSpc>
                <a:spcPct val="90000"/>
              </a:lnSpc>
              <a:spcBef>
                <a:spcPts val="400"/>
              </a:spcBef>
              <a:spcAft>
                <a:spcPts val="0"/>
              </a:spcAft>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33" name="Google Shape;133;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5" name="Google Shape;135;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4" name="Google Shape;144;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5" name="Google Shape;145;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67853" y="128236"/>
            <a:ext cx="7886700" cy="6444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accent2"/>
              </a:buClr>
              <a:buSzPts val="2700"/>
              <a:buFont typeface="Trebuchet MS"/>
              <a:buNone/>
              <a:defRPr sz="2700">
                <a:solidFill>
                  <a:schemeClr val="accent2"/>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5"/>
          <p:cNvSpPr txBox="1">
            <a:spLocks noGrp="1"/>
          </p:cNvSpPr>
          <p:nvPr>
            <p:ph type="body" idx="1"/>
          </p:nvPr>
        </p:nvSpPr>
        <p:spPr>
          <a:xfrm>
            <a:off x="367853" y="1138246"/>
            <a:ext cx="7886700" cy="32634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SzPts val="2100"/>
              <a:buChar char="•"/>
              <a:defRPr>
                <a:latin typeface="Trebuchet MS"/>
                <a:ea typeface="Trebuchet MS"/>
                <a:cs typeface="Trebuchet MS"/>
                <a:sym typeface="Trebuchet MS"/>
              </a:defRPr>
            </a:lvl1pPr>
            <a:lvl2pPr marL="914400" lvl="1" indent="-342900" algn="l" rtl="0">
              <a:lnSpc>
                <a:spcPct val="90000"/>
              </a:lnSpc>
              <a:spcBef>
                <a:spcPts val="400"/>
              </a:spcBef>
              <a:spcAft>
                <a:spcPts val="0"/>
              </a:spcAft>
              <a:buSzPts val="1800"/>
              <a:buChar char="•"/>
              <a:defRPr>
                <a:latin typeface="Trebuchet MS"/>
                <a:ea typeface="Trebuchet MS"/>
                <a:cs typeface="Trebuchet MS"/>
                <a:sym typeface="Trebuchet MS"/>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6"/>
        <p:cNvGrpSpPr/>
        <p:nvPr/>
      </p:nvGrpSpPr>
      <p:grpSpPr>
        <a:xfrm>
          <a:off x="0" y="0"/>
          <a:ext cx="0" cy="0"/>
          <a:chOff x="0" y="0"/>
          <a:chExt cx="0" cy="0"/>
        </a:xfrm>
      </p:grpSpPr>
      <p:sp>
        <p:nvSpPr>
          <p:cNvPr id="87" name="Google Shape;87;p16"/>
          <p:cNvSpPr/>
          <p:nvPr/>
        </p:nvSpPr>
        <p:spPr>
          <a:xfrm>
            <a:off x="0" y="1"/>
            <a:ext cx="4539900" cy="5143500"/>
          </a:xfrm>
          <a:prstGeom prst="rect">
            <a:avLst/>
          </a:prstGeom>
          <a:solidFill>
            <a:schemeClr val="tx1">
              <a:lumMod val="75000"/>
              <a:lumOff val="25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8" name="Google Shape;88;p16"/>
          <p:cNvSpPr txBox="1">
            <a:spLocks noGrp="1"/>
          </p:cNvSpPr>
          <p:nvPr>
            <p:ph type="title"/>
          </p:nvPr>
        </p:nvSpPr>
        <p:spPr>
          <a:xfrm>
            <a:off x="536486" y="554681"/>
            <a:ext cx="3466800" cy="40341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lt1"/>
              </a:buClr>
              <a:buSzPts val="4500"/>
              <a:buFont typeface="Trebuchet MS"/>
              <a:buNone/>
              <a:defRPr sz="4500" b="0" cap="none">
                <a:solidFill>
                  <a:schemeClr val="lt1"/>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dirty="0"/>
          </a:p>
        </p:txBody>
      </p:sp>
      <p:sp>
        <p:nvSpPr>
          <p:cNvPr id="89" name="Google Shape;89;p16"/>
          <p:cNvSpPr/>
          <p:nvPr/>
        </p:nvSpPr>
        <p:spPr>
          <a:xfrm>
            <a:off x="4539803" y="1"/>
            <a:ext cx="46041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2" name="Picture 2">
            <a:extLst>
              <a:ext uri="{FF2B5EF4-FFF2-40B4-BE49-F238E27FC236}">
                <a16:creationId xmlns:a16="http://schemas.microsoft.com/office/drawing/2014/main" id="{601BA366-08FD-20F8-538F-4CE3A59A06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58519" y="1216325"/>
            <a:ext cx="2759260" cy="27108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accent2"/>
              </a:buClr>
              <a:buSzPts val="4100"/>
              <a:buFont typeface="Trebuchet MS"/>
              <a:buNone/>
              <a:defRPr sz="4100">
                <a:solidFill>
                  <a:schemeClr val="accent2"/>
                </a:solidFill>
                <a:latin typeface="Trebuchet MS"/>
                <a:ea typeface="Trebuchet MS"/>
                <a:cs typeface="Trebuchet MS"/>
                <a:sym typeface="Trebuchet M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3" name="Google Shape;93;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SzPts val="1800"/>
              <a:buNone/>
              <a:defRPr sz="1800">
                <a:solidFill>
                  <a:srgbClr val="888888"/>
                </a:solidFill>
              </a:defRPr>
            </a:lvl1pPr>
            <a:lvl2pPr marL="914400" lvl="1" indent="-228600" algn="l" rtl="0">
              <a:lnSpc>
                <a:spcPct val="90000"/>
              </a:lnSpc>
              <a:spcBef>
                <a:spcPts val="400"/>
              </a:spcBef>
              <a:spcAft>
                <a:spcPts val="0"/>
              </a:spcAft>
              <a:buSzPts val="1500"/>
              <a:buNone/>
              <a:defRPr sz="1500">
                <a:solidFill>
                  <a:srgbClr val="888888"/>
                </a:solidFill>
              </a:defRPr>
            </a:lvl2pPr>
            <a:lvl3pPr marL="1371600" lvl="2" indent="-228600" algn="l" rtl="0">
              <a:lnSpc>
                <a:spcPct val="90000"/>
              </a:lnSpc>
              <a:spcBef>
                <a:spcPts val="400"/>
              </a:spcBef>
              <a:spcAft>
                <a:spcPts val="0"/>
              </a:spcAft>
              <a:buSzPts val="1400"/>
              <a:buNone/>
              <a:defRPr sz="1400">
                <a:solidFill>
                  <a:srgbClr val="888888"/>
                </a:solidFill>
              </a:defRPr>
            </a:lvl3pPr>
            <a:lvl4pPr marL="1828800" lvl="3" indent="-228600" algn="l" rtl="0">
              <a:lnSpc>
                <a:spcPct val="90000"/>
              </a:lnSpc>
              <a:spcBef>
                <a:spcPts val="400"/>
              </a:spcBef>
              <a:spcAft>
                <a:spcPts val="0"/>
              </a:spcAft>
              <a:buSzPts val="1200"/>
              <a:buNone/>
              <a:defRPr sz="1200">
                <a:solidFill>
                  <a:srgbClr val="888888"/>
                </a:solidFill>
              </a:defRPr>
            </a:lvl4pPr>
            <a:lvl5pPr marL="2286000" lvl="4" indent="-228600" algn="l" rtl="0">
              <a:lnSpc>
                <a:spcPct val="90000"/>
              </a:lnSpc>
              <a:spcBef>
                <a:spcPts val="400"/>
              </a:spcBef>
              <a:spcAft>
                <a:spcPts val="0"/>
              </a:spcAft>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4" name="Google Shape;94;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0" name="Google Shape;100;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1" name="Google Shape;101;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6" name="Google Shape;106;p1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SzPts val="1800"/>
              <a:buNone/>
              <a:defRPr sz="1800" b="1"/>
            </a:lvl1pPr>
            <a:lvl2pPr marL="914400" lvl="1" indent="-228600" algn="l" rtl="0">
              <a:lnSpc>
                <a:spcPct val="90000"/>
              </a:lnSpc>
              <a:spcBef>
                <a:spcPts val="400"/>
              </a:spcBef>
              <a:spcAft>
                <a:spcPts val="0"/>
              </a:spcAft>
              <a:buSzPts val="1500"/>
              <a:buNone/>
              <a:defRPr sz="1500" b="1"/>
            </a:lvl2pPr>
            <a:lvl3pPr marL="1371600" lvl="2" indent="-228600" algn="l" rtl="0">
              <a:lnSpc>
                <a:spcPct val="90000"/>
              </a:lnSpc>
              <a:spcBef>
                <a:spcPts val="400"/>
              </a:spcBef>
              <a:spcAft>
                <a:spcPts val="0"/>
              </a:spcAft>
              <a:buSzPts val="1400"/>
              <a:buNone/>
              <a:defRPr sz="1400" b="1"/>
            </a:lvl3pPr>
            <a:lvl4pPr marL="1828800" lvl="3" indent="-228600" algn="l" rtl="0">
              <a:lnSpc>
                <a:spcPct val="90000"/>
              </a:lnSpc>
              <a:spcBef>
                <a:spcPts val="400"/>
              </a:spcBef>
              <a:spcAft>
                <a:spcPts val="0"/>
              </a:spcAft>
              <a:buSzPts val="1200"/>
              <a:buNone/>
              <a:defRPr sz="1200" b="1"/>
            </a:lvl4pPr>
            <a:lvl5pPr marL="2286000" lvl="4" indent="-228600" algn="l" rtl="0">
              <a:lnSpc>
                <a:spcPct val="90000"/>
              </a:lnSpc>
              <a:spcBef>
                <a:spcPts val="400"/>
              </a:spcBef>
              <a:spcAft>
                <a:spcPts val="0"/>
              </a:spcAft>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7" name="Google Shape;107;p1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8" name="Google Shape;108;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SzPts val="1800"/>
              <a:buNone/>
              <a:defRPr sz="1800" b="1"/>
            </a:lvl1pPr>
            <a:lvl2pPr marL="914400" lvl="1" indent="-228600" algn="l" rtl="0">
              <a:lnSpc>
                <a:spcPct val="90000"/>
              </a:lnSpc>
              <a:spcBef>
                <a:spcPts val="400"/>
              </a:spcBef>
              <a:spcAft>
                <a:spcPts val="0"/>
              </a:spcAft>
              <a:buSzPts val="1500"/>
              <a:buNone/>
              <a:defRPr sz="1500" b="1"/>
            </a:lvl2pPr>
            <a:lvl3pPr marL="1371600" lvl="2" indent="-228600" algn="l" rtl="0">
              <a:lnSpc>
                <a:spcPct val="90000"/>
              </a:lnSpc>
              <a:spcBef>
                <a:spcPts val="400"/>
              </a:spcBef>
              <a:spcAft>
                <a:spcPts val="0"/>
              </a:spcAft>
              <a:buSzPts val="1400"/>
              <a:buNone/>
              <a:defRPr sz="1400" b="1"/>
            </a:lvl3pPr>
            <a:lvl4pPr marL="1828800" lvl="3" indent="-228600" algn="l" rtl="0">
              <a:lnSpc>
                <a:spcPct val="90000"/>
              </a:lnSpc>
              <a:spcBef>
                <a:spcPts val="400"/>
              </a:spcBef>
              <a:spcAft>
                <a:spcPts val="0"/>
              </a:spcAft>
              <a:buSzPts val="1200"/>
              <a:buNone/>
              <a:defRPr sz="1200" b="1"/>
            </a:lvl4pPr>
            <a:lvl5pPr marL="2286000" lvl="4" indent="-228600" algn="l" rtl="0">
              <a:lnSpc>
                <a:spcPct val="90000"/>
              </a:lnSpc>
              <a:spcBef>
                <a:spcPts val="400"/>
              </a:spcBef>
              <a:spcAft>
                <a:spcPts val="0"/>
              </a:spcAft>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09" name="Google Shape;109;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SzPts val="1400"/>
              <a:buChar char="•"/>
              <a:defRPr/>
            </a:lvl1pPr>
            <a:lvl2pPr marL="914400" lvl="1" indent="-317500" algn="l" rtl="0">
              <a:lnSpc>
                <a:spcPct val="90000"/>
              </a:lnSpc>
              <a:spcBef>
                <a:spcPts val="400"/>
              </a:spcBef>
              <a:spcAft>
                <a:spcPts val="0"/>
              </a:spcAft>
              <a:buSzPts val="1400"/>
              <a:buChar char="•"/>
              <a:defRPr/>
            </a:lvl2pPr>
            <a:lvl3pPr marL="1371600" lvl="2" indent="-317500" algn="l" rtl="0">
              <a:lnSpc>
                <a:spcPct val="90000"/>
              </a:lnSpc>
              <a:spcBef>
                <a:spcPts val="400"/>
              </a:spcBef>
              <a:spcAft>
                <a:spcPts val="0"/>
              </a:spcAft>
              <a:buSzPts val="1400"/>
              <a:buChar char="•"/>
              <a:defRPr/>
            </a:lvl3pPr>
            <a:lvl4pPr marL="1828800" lvl="3" indent="-317500" algn="l" rtl="0">
              <a:lnSpc>
                <a:spcPct val="90000"/>
              </a:lnSpc>
              <a:spcBef>
                <a:spcPts val="400"/>
              </a:spcBef>
              <a:spcAft>
                <a:spcPts val="0"/>
              </a:spcAft>
              <a:buSzPts val="1400"/>
              <a:buChar char="•"/>
              <a:defRPr/>
            </a:lvl4pPr>
            <a:lvl5pPr marL="2286000" lvl="4" indent="-317500" algn="l" rtl="0">
              <a:lnSpc>
                <a:spcPct val="90000"/>
              </a:lnSpc>
              <a:spcBef>
                <a:spcPts val="400"/>
              </a:spcBef>
              <a:spcAft>
                <a:spcPts val="0"/>
              </a:spcAft>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6" name="Google Shape;116;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4" name="Google Shape;124;p2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SzPts val="2400"/>
              <a:buChar char="•"/>
              <a:defRPr sz="2400"/>
            </a:lvl1pPr>
            <a:lvl2pPr marL="914400" lvl="1" indent="-361950" algn="l" rtl="0">
              <a:lnSpc>
                <a:spcPct val="90000"/>
              </a:lnSpc>
              <a:spcBef>
                <a:spcPts val="400"/>
              </a:spcBef>
              <a:spcAft>
                <a:spcPts val="0"/>
              </a:spcAft>
              <a:buSzPts val="2100"/>
              <a:buChar char="•"/>
              <a:defRPr sz="2100"/>
            </a:lvl2pPr>
            <a:lvl3pPr marL="1371600" lvl="2" indent="-342900" algn="l" rtl="0">
              <a:lnSpc>
                <a:spcPct val="90000"/>
              </a:lnSpc>
              <a:spcBef>
                <a:spcPts val="400"/>
              </a:spcBef>
              <a:spcAft>
                <a:spcPts val="0"/>
              </a:spcAft>
              <a:buSzPts val="1800"/>
              <a:buChar char="•"/>
              <a:defRPr sz="1800"/>
            </a:lvl3pPr>
            <a:lvl4pPr marL="1828800" lvl="3" indent="-323850" algn="l" rtl="0">
              <a:lnSpc>
                <a:spcPct val="90000"/>
              </a:lnSpc>
              <a:spcBef>
                <a:spcPts val="400"/>
              </a:spcBef>
              <a:spcAft>
                <a:spcPts val="0"/>
              </a:spcAft>
              <a:buSzPts val="1500"/>
              <a:buChar char="•"/>
              <a:defRPr sz="1500"/>
            </a:lvl4pPr>
            <a:lvl5pPr marL="2286000" lvl="4" indent="-323850" algn="l" rtl="0">
              <a:lnSpc>
                <a:spcPct val="90000"/>
              </a:lnSpc>
              <a:spcBef>
                <a:spcPts val="400"/>
              </a:spcBef>
              <a:spcAft>
                <a:spcPts val="0"/>
              </a:spcAft>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25" name="Google Shape;125;p2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SzPts val="1200"/>
              <a:buNone/>
              <a:defRPr sz="1200"/>
            </a:lvl1pPr>
            <a:lvl2pPr marL="914400" lvl="1" indent="-228600" algn="l" rtl="0">
              <a:lnSpc>
                <a:spcPct val="90000"/>
              </a:lnSpc>
              <a:spcBef>
                <a:spcPts val="400"/>
              </a:spcBef>
              <a:spcAft>
                <a:spcPts val="0"/>
              </a:spcAft>
              <a:buSzPts val="1100"/>
              <a:buNone/>
              <a:defRPr sz="1100"/>
            </a:lvl2pPr>
            <a:lvl3pPr marL="1371600" lvl="2" indent="-228600" algn="l" rtl="0">
              <a:lnSpc>
                <a:spcPct val="90000"/>
              </a:lnSpc>
              <a:spcBef>
                <a:spcPts val="400"/>
              </a:spcBef>
              <a:spcAft>
                <a:spcPts val="0"/>
              </a:spcAft>
              <a:buSzPts val="900"/>
              <a:buNone/>
              <a:defRPr sz="900"/>
            </a:lvl3pPr>
            <a:lvl4pPr marL="1828800" lvl="3" indent="-228600" algn="l" rtl="0">
              <a:lnSpc>
                <a:spcPct val="90000"/>
              </a:lnSpc>
              <a:spcBef>
                <a:spcPts val="400"/>
              </a:spcBef>
              <a:spcAft>
                <a:spcPts val="0"/>
              </a:spcAft>
              <a:buSzPts val="800"/>
              <a:buNone/>
              <a:defRPr sz="800"/>
            </a:lvl4pPr>
            <a:lvl5pPr marL="2286000" lvl="4" indent="-228600" algn="l" rtl="0">
              <a:lnSpc>
                <a:spcPct val="90000"/>
              </a:lnSpc>
              <a:spcBef>
                <a:spcPts val="400"/>
              </a:spcBef>
              <a:spcAft>
                <a:spcPts val="0"/>
              </a:spcAft>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6" name="Google Shape;126;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dirty="0"/>
          </a:p>
        </p:txBody>
      </p:sp>
      <p:sp>
        <p:nvSpPr>
          <p:cNvPr id="64" name="Google Shape;64;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accent2"/>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dirty="0"/>
          </a:p>
        </p:txBody>
      </p:sp>
      <p:sp>
        <p:nvSpPr>
          <p:cNvPr id="65" name="Google Shape;65;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3074" name="Picture 2">
            <a:extLst>
              <a:ext uri="{FF2B5EF4-FFF2-40B4-BE49-F238E27FC236}">
                <a16:creationId xmlns:a16="http://schemas.microsoft.com/office/drawing/2014/main" id="{12337E0A-56C4-0F02-5744-CBC8CFCF6F5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265226" y="4259499"/>
            <a:ext cx="482765" cy="47429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5BA9603D-A241-FE0C-6EE5-58C11A580031}"/>
              </a:ext>
            </a:extLst>
          </p:cNvPr>
          <p:cNvSpPr/>
          <p:nvPr userDrawn="1"/>
        </p:nvSpPr>
        <p:spPr>
          <a:xfrm>
            <a:off x="122330" y="814678"/>
            <a:ext cx="134148" cy="1081668"/>
          </a:xfrm>
          <a:prstGeom prst="rect">
            <a:avLst/>
          </a:prstGeom>
          <a:solidFill>
            <a:srgbClr val="F794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32F9BAF-99DC-2D5D-61E8-B058D9C9F038}"/>
              </a:ext>
            </a:extLst>
          </p:cNvPr>
          <p:cNvSpPr/>
          <p:nvPr userDrawn="1"/>
        </p:nvSpPr>
        <p:spPr>
          <a:xfrm>
            <a:off x="122330" y="273844"/>
            <a:ext cx="134148" cy="108166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78D23891-73AC-F0EC-1A5C-9DCD87D72AA2}"/>
              </a:ext>
            </a:extLst>
          </p:cNvPr>
          <p:cNvPicPr>
            <a:picLocks noChangeAspect="1"/>
          </p:cNvPicPr>
          <p:nvPr userDrawn="1"/>
        </p:nvPicPr>
        <p:blipFill>
          <a:blip r:embed="rId15"/>
          <a:stretch>
            <a:fillRect/>
          </a:stretch>
        </p:blipFill>
        <p:spPr>
          <a:xfrm>
            <a:off x="7019192" y="1834802"/>
            <a:ext cx="2133600" cy="3327400"/>
          </a:xfrm>
          <a:prstGeom prst="rect">
            <a:avLst/>
          </a:prstGeom>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498000" y="106525"/>
            <a:ext cx="4711500" cy="21603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3F3F3F"/>
              </a:buClr>
              <a:buSzPts val="4500"/>
              <a:buFont typeface="Trebuchet MS"/>
              <a:buNone/>
            </a:pPr>
            <a:r>
              <a:rPr lang="en" sz="3600" dirty="0"/>
              <a:t>AI SATURDAYS LAGOS</a:t>
            </a:r>
            <a:r>
              <a:rPr lang="en-NG" sz="3600" dirty="0"/>
              <a:t> COHORT 8 (2023) PROJECT</a:t>
            </a:r>
            <a:endParaRPr sz="3600" dirty="0"/>
          </a:p>
        </p:txBody>
      </p:sp>
      <p:sp>
        <p:nvSpPr>
          <p:cNvPr id="320" name="Google Shape;320;p51"/>
          <p:cNvSpPr txBox="1">
            <a:spLocks noGrp="1"/>
          </p:cNvSpPr>
          <p:nvPr>
            <p:ph type="subTitle" idx="1"/>
          </p:nvPr>
        </p:nvSpPr>
        <p:spPr>
          <a:xfrm>
            <a:off x="-1" y="2791175"/>
            <a:ext cx="6380923" cy="21603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SzPts val="1800"/>
              <a:buNone/>
            </a:pPr>
            <a:r>
              <a:rPr lang="en-NG" sz="2400" dirty="0"/>
              <a:t>TITLED: </a:t>
            </a:r>
            <a:r>
              <a:rPr lang="en-NG" sz="2800" dirty="0"/>
              <a:t>PREDICTING CREDIT CARD APPROVALS</a:t>
            </a:r>
          </a:p>
          <a:p>
            <a:pPr marL="0" lvl="0" indent="0" algn="ctr" rtl="0">
              <a:lnSpc>
                <a:spcPct val="90000"/>
              </a:lnSpc>
              <a:spcBef>
                <a:spcPts val="0"/>
              </a:spcBef>
              <a:spcAft>
                <a:spcPts val="0"/>
              </a:spcAft>
              <a:buSzPts val="1800"/>
              <a:buNone/>
            </a:pPr>
            <a:endParaRPr lang="en-NG" sz="2400" dirty="0"/>
          </a:p>
          <a:p>
            <a:pPr marL="0" lvl="0" indent="0" algn="ctr" rtl="0">
              <a:lnSpc>
                <a:spcPct val="90000"/>
              </a:lnSpc>
              <a:spcBef>
                <a:spcPts val="0"/>
              </a:spcBef>
              <a:spcAft>
                <a:spcPts val="0"/>
              </a:spcAft>
              <a:buSzPts val="1800"/>
              <a:buNone/>
            </a:pPr>
            <a:r>
              <a:rPr lang="en-NG" sz="2400" dirty="0"/>
              <a:t>BY: ADAI CHRISTOPHER ATTAH</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fontAlgn="base"/>
            <a:r>
              <a:rPr lang="en-US" sz="2400" dirty="0"/>
              <a:t>A conclusive summary</a:t>
            </a:r>
          </a:p>
        </p:txBody>
      </p:sp>
      <p:sp>
        <p:nvSpPr>
          <p:cNvPr id="326" name="Google Shape;326;p52"/>
          <p:cNvSpPr txBox="1">
            <a:spLocks noGrp="1"/>
          </p:cNvSpPr>
          <p:nvPr>
            <p:ph type="body" idx="1"/>
          </p:nvPr>
        </p:nvSpPr>
        <p:spPr>
          <a:xfrm>
            <a:off x="140836" y="680485"/>
            <a:ext cx="8032232" cy="3189766"/>
          </a:xfrm>
          <a:prstGeom prst="rect">
            <a:avLst/>
          </a:prstGeom>
          <a:noFill/>
          <a:ln>
            <a:noFill/>
          </a:ln>
        </p:spPr>
        <p:txBody>
          <a:bodyPr spcFirstLastPara="1" wrap="square" lIns="68575" tIns="34275" rIns="68575" bIns="34275" anchor="t" anchorCtr="0">
            <a:noAutofit/>
          </a:bodyPr>
          <a:lstStyle/>
          <a:p>
            <a:br>
              <a:rPr lang="en-US" sz="1800" dirty="0"/>
            </a:br>
            <a:r>
              <a:rPr lang="en-US" dirty="0"/>
              <a:t>This analysis demonstrates several analytic techniques to examine one company’s decision to approve or deny credit card applications.</a:t>
            </a:r>
            <a:endParaRPr lang="en-NG" dirty="0"/>
          </a:p>
          <a:p>
            <a:endParaRPr lang="en-NG" dirty="0"/>
          </a:p>
          <a:p>
            <a:r>
              <a:rPr lang="en-US" dirty="0"/>
              <a:t>The final model created out of this analysis is a combination of a logarithmic regression model and classification and regression tree (CART) model.</a:t>
            </a:r>
            <a:endParaRPr lang="en-NG" dirty="0"/>
          </a:p>
          <a:p>
            <a:pPr marL="95250" indent="0">
              <a:buNone/>
            </a:pPr>
            <a:r>
              <a:rPr lang="en-US" dirty="0"/>
              <a:t> </a:t>
            </a:r>
            <a:endParaRPr lang="en-NG" dirty="0"/>
          </a:p>
          <a:p>
            <a:r>
              <a:rPr lang="en-US" dirty="0"/>
              <a:t>The model was pretty good! In fact it was able to yield an accuracy score of 100%.</a:t>
            </a:r>
          </a:p>
          <a:p>
            <a:pPr marL="95250" indent="0">
              <a:buNone/>
            </a:pPr>
            <a:br>
              <a:rPr lang="en-US" sz="1800" dirty="0"/>
            </a:br>
            <a:endParaRPr sz="1800" dirty="0"/>
          </a:p>
        </p:txBody>
      </p:sp>
    </p:spTree>
    <p:extLst>
      <p:ext uri="{BB962C8B-B14F-4D97-AF65-F5344CB8AC3E}">
        <p14:creationId xmlns:p14="http://schemas.microsoft.com/office/powerpoint/2010/main" val="140208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fontAlgn="base"/>
            <a:r>
              <a:rPr lang="en-US" sz="2400" dirty="0"/>
              <a:t>A conclusive summary</a:t>
            </a:r>
            <a:r>
              <a:rPr lang="en-NG" sz="2400" dirty="0"/>
              <a:t> </a:t>
            </a:r>
            <a:r>
              <a:rPr lang="en-US" sz="2400" dirty="0"/>
              <a:t>c</a:t>
            </a:r>
            <a:r>
              <a:rPr lang="en-NG" sz="2400" dirty="0"/>
              <a:t>o</a:t>
            </a:r>
            <a:r>
              <a:rPr lang="en-US" sz="2400" dirty="0"/>
              <a:t>n</a:t>
            </a:r>
            <a:r>
              <a:rPr lang="en-NG" sz="2400" dirty="0"/>
              <a:t>t</a:t>
            </a:r>
            <a:r>
              <a:rPr lang="en-US" sz="2400" dirty="0"/>
              <a:t>d</a:t>
            </a:r>
            <a:r>
              <a:rPr lang="en-NG" sz="2400" dirty="0"/>
              <a:t>.</a:t>
            </a:r>
            <a:endParaRPr lang="en-US" sz="2400" dirty="0"/>
          </a:p>
        </p:txBody>
      </p:sp>
      <p:sp>
        <p:nvSpPr>
          <p:cNvPr id="326" name="Google Shape;326;p52"/>
          <p:cNvSpPr txBox="1">
            <a:spLocks noGrp="1"/>
          </p:cNvSpPr>
          <p:nvPr>
            <p:ph type="body" idx="1"/>
          </p:nvPr>
        </p:nvSpPr>
        <p:spPr>
          <a:xfrm>
            <a:off x="193999" y="617652"/>
            <a:ext cx="8582148" cy="4397611"/>
          </a:xfrm>
          <a:prstGeom prst="rect">
            <a:avLst/>
          </a:prstGeom>
          <a:noFill/>
          <a:ln>
            <a:noFill/>
          </a:ln>
        </p:spPr>
        <p:txBody>
          <a:bodyPr spcFirstLastPara="1" wrap="square" lIns="68575" tIns="34275" rIns="68575" bIns="34275" anchor="t" anchorCtr="0">
            <a:noAutofit/>
          </a:bodyPr>
          <a:lstStyle/>
          <a:p>
            <a:r>
              <a:rPr lang="en-US" dirty="0"/>
              <a:t>Through the model we can understand that there are four affect the approval decision while others have no impact. </a:t>
            </a:r>
            <a:endParaRPr lang="en-NG" dirty="0"/>
          </a:p>
          <a:p>
            <a:endParaRPr lang="en-NG" dirty="0"/>
          </a:p>
          <a:p>
            <a:r>
              <a:rPr lang="en-US" dirty="0"/>
              <a:t>The four factors all positively affect the outcome and that as these factors increase, so does the probability that a credit card will be issued.</a:t>
            </a:r>
            <a:endParaRPr lang="en-NG" dirty="0"/>
          </a:p>
          <a:p>
            <a:pPr marL="95250" indent="0">
              <a:buNone/>
            </a:pPr>
            <a:br>
              <a:rPr lang="en-US" dirty="0"/>
            </a:br>
            <a:r>
              <a:rPr lang="en-US" dirty="0"/>
              <a:t>The four influencing factors are:</a:t>
            </a:r>
          </a:p>
          <a:p>
            <a:r>
              <a:rPr lang="en-US" dirty="0"/>
              <a:t>Prior default,</a:t>
            </a:r>
          </a:p>
          <a:p>
            <a:r>
              <a:rPr lang="en-US" dirty="0"/>
              <a:t>Years employed,</a:t>
            </a:r>
          </a:p>
          <a:p>
            <a:r>
              <a:rPr lang="en-US" dirty="0"/>
              <a:t>Credit score, and</a:t>
            </a:r>
          </a:p>
          <a:p>
            <a:r>
              <a:rPr lang="en-US" dirty="0"/>
              <a:t>Income level.</a:t>
            </a:r>
          </a:p>
          <a:p>
            <a:pPr marL="95250" indent="0">
              <a:buNone/>
            </a:pPr>
            <a:br>
              <a:rPr lang="en-US" sz="1800" dirty="0"/>
            </a:br>
            <a:endParaRPr sz="1800" dirty="0"/>
          </a:p>
        </p:txBody>
      </p:sp>
    </p:spTree>
    <p:extLst>
      <p:ext uri="{BB962C8B-B14F-4D97-AF65-F5344CB8AC3E}">
        <p14:creationId xmlns:p14="http://schemas.microsoft.com/office/powerpoint/2010/main" val="328281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fontAlgn="base"/>
            <a:r>
              <a:rPr lang="en-US" sz="2400" dirty="0"/>
              <a:t>A conclusive summary</a:t>
            </a:r>
            <a:r>
              <a:rPr lang="en-NG" sz="2400" dirty="0"/>
              <a:t> </a:t>
            </a:r>
            <a:r>
              <a:rPr lang="en-US" sz="2400" dirty="0"/>
              <a:t>c</a:t>
            </a:r>
            <a:r>
              <a:rPr lang="en-NG" sz="2400" dirty="0"/>
              <a:t>o</a:t>
            </a:r>
            <a:r>
              <a:rPr lang="en-US" sz="2400" dirty="0"/>
              <a:t>n</a:t>
            </a:r>
            <a:r>
              <a:rPr lang="en-NG" sz="2400" dirty="0"/>
              <a:t>t</a:t>
            </a:r>
            <a:r>
              <a:rPr lang="en-US" sz="2400" dirty="0"/>
              <a:t>d</a:t>
            </a:r>
            <a:r>
              <a:rPr lang="en-NG" sz="2400" dirty="0"/>
              <a:t>.</a:t>
            </a:r>
            <a:endParaRPr lang="en-US" sz="2400" dirty="0"/>
          </a:p>
        </p:txBody>
      </p:sp>
      <p:sp>
        <p:nvSpPr>
          <p:cNvPr id="326" name="Google Shape;326;p52"/>
          <p:cNvSpPr txBox="1">
            <a:spLocks noGrp="1"/>
          </p:cNvSpPr>
          <p:nvPr>
            <p:ph type="body" idx="1"/>
          </p:nvPr>
        </p:nvSpPr>
        <p:spPr>
          <a:xfrm>
            <a:off x="222321" y="1191811"/>
            <a:ext cx="8032232" cy="2710338"/>
          </a:xfrm>
          <a:prstGeom prst="rect">
            <a:avLst/>
          </a:prstGeom>
          <a:noFill/>
          <a:ln>
            <a:noFill/>
          </a:ln>
        </p:spPr>
        <p:txBody>
          <a:bodyPr spcFirstLastPara="1" wrap="square" lIns="68575" tIns="34275" rIns="68575" bIns="34275" anchor="t" anchorCtr="0">
            <a:noAutofit/>
          </a:bodyPr>
          <a:lstStyle/>
          <a:p>
            <a:r>
              <a:rPr lang="en-US" dirty="0"/>
              <a:t>Other variables such as age, sex, or ethnicity did not have an influence on whether the application was denied. A Chi Squared test for independence validated our conclusion Ethnicity and Approval status are independent.</a:t>
            </a:r>
          </a:p>
          <a:p>
            <a:pPr marL="95250" indent="0">
              <a:buNone/>
            </a:pPr>
            <a:br>
              <a:rPr lang="en-US" sz="1800" dirty="0"/>
            </a:br>
            <a:endParaRPr sz="1800" dirty="0"/>
          </a:p>
        </p:txBody>
      </p:sp>
    </p:spTree>
    <p:extLst>
      <p:ext uri="{BB962C8B-B14F-4D97-AF65-F5344CB8AC3E}">
        <p14:creationId xmlns:p14="http://schemas.microsoft.com/office/powerpoint/2010/main" val="47679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9"/>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4500"/>
              <a:buFont typeface="Trebuchet MS"/>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accent2"/>
              </a:buClr>
              <a:buSzPts val="2400"/>
              <a:buFont typeface="Trebuchet MS"/>
              <a:buNone/>
            </a:pPr>
            <a:r>
              <a:rPr lang="en" sz="2400">
                <a:solidFill>
                  <a:srgbClr val="FF8B3D"/>
                </a:solidFill>
              </a:rPr>
              <a:t>Agenda</a:t>
            </a:r>
            <a:endParaRPr sz="1100">
              <a:solidFill>
                <a:srgbClr val="FF8B3D"/>
              </a:solidFill>
            </a:endParaRPr>
          </a:p>
        </p:txBody>
      </p:sp>
      <p:sp>
        <p:nvSpPr>
          <p:cNvPr id="326" name="Google Shape;326;p52"/>
          <p:cNvSpPr txBox="1">
            <a:spLocks noGrp="1"/>
          </p:cNvSpPr>
          <p:nvPr>
            <p:ph type="body" idx="1"/>
          </p:nvPr>
        </p:nvSpPr>
        <p:spPr>
          <a:xfrm>
            <a:off x="367849" y="1102203"/>
            <a:ext cx="8032232" cy="2222400"/>
          </a:xfrm>
          <a:prstGeom prst="rect">
            <a:avLst/>
          </a:prstGeom>
          <a:noFill/>
          <a:ln>
            <a:noFill/>
          </a:ln>
        </p:spPr>
        <p:txBody>
          <a:bodyPr spcFirstLastPara="1" wrap="square" lIns="68575" tIns="34275" rIns="68575" bIns="34275" anchor="t" anchorCtr="0">
            <a:noAutofit/>
          </a:bodyPr>
          <a:lstStyle/>
          <a:p>
            <a:pPr marL="457200" lvl="0" indent="-342900" algn="l" rtl="0">
              <a:lnSpc>
                <a:spcPct val="150000"/>
              </a:lnSpc>
              <a:spcBef>
                <a:spcPts val="0"/>
              </a:spcBef>
              <a:spcAft>
                <a:spcPts val="0"/>
              </a:spcAft>
              <a:buSzPts val="1800"/>
              <a:buAutoNum type="arabicPeriod"/>
            </a:pPr>
            <a:r>
              <a:rPr lang="en-NG" sz="1800" dirty="0"/>
              <a:t>Introduction/Problem statement</a:t>
            </a:r>
          </a:p>
          <a:p>
            <a:pPr lvl="0" indent="-342900">
              <a:lnSpc>
                <a:spcPct val="150000"/>
              </a:lnSpc>
              <a:spcBef>
                <a:spcPts val="0"/>
              </a:spcBef>
              <a:buSzPts val="1800"/>
              <a:buAutoNum type="arabicPeriod"/>
            </a:pPr>
            <a:r>
              <a:rPr lang="en-NG" sz="1800" dirty="0"/>
              <a:t>Dataset Description </a:t>
            </a:r>
            <a:r>
              <a:rPr lang="en-US" sz="1800" dirty="0">
                <a:solidFill>
                  <a:srgbClr val="000000"/>
                </a:solidFill>
                <a:latin typeface="Arial" panose="020B0604020202020204" pitchFamily="34" charset="0"/>
              </a:rPr>
              <a:t>(data sourcing, cleaning, exploratory data analysis)</a:t>
            </a:r>
            <a:endParaRPr lang="en-NG" sz="1800" dirty="0">
              <a:solidFill>
                <a:srgbClr val="000000"/>
              </a:solidFill>
              <a:latin typeface="Arial" panose="020B0604020202020204" pitchFamily="34" charset="0"/>
            </a:endParaRPr>
          </a:p>
          <a:p>
            <a:pPr lvl="0" indent="-342900">
              <a:lnSpc>
                <a:spcPct val="150000"/>
              </a:lnSpc>
              <a:spcBef>
                <a:spcPts val="0"/>
              </a:spcBef>
              <a:buSzPts val="1800"/>
              <a:buAutoNum type="arabicPeriod"/>
            </a:pPr>
            <a:r>
              <a:rPr lang="en-US" sz="1800" dirty="0">
                <a:solidFill>
                  <a:srgbClr val="000000"/>
                </a:solidFill>
                <a:latin typeface="Arial" panose="020B0604020202020204" pitchFamily="34" charset="0"/>
              </a:rPr>
              <a:t>Methodology/Framework employed</a:t>
            </a:r>
            <a:endParaRPr lang="en-NG" sz="1800" dirty="0">
              <a:solidFill>
                <a:srgbClr val="000000"/>
              </a:solidFill>
              <a:latin typeface="Arial" panose="020B0604020202020204" pitchFamily="34" charset="0"/>
            </a:endParaRPr>
          </a:p>
          <a:p>
            <a:pPr lvl="0" indent="-342900">
              <a:lnSpc>
                <a:spcPct val="150000"/>
              </a:lnSpc>
              <a:spcBef>
                <a:spcPts val="0"/>
              </a:spcBef>
              <a:buSzPts val="1800"/>
              <a:buAutoNum type="arabicPeriod"/>
            </a:pPr>
            <a:r>
              <a:rPr lang="en-US" sz="1800" dirty="0">
                <a:solidFill>
                  <a:srgbClr val="000000"/>
                </a:solidFill>
                <a:latin typeface="Arial" panose="020B0604020202020204" pitchFamily="34" charset="0"/>
              </a:rPr>
              <a:t>Solution presentation, potentially featuring a live demo</a:t>
            </a:r>
            <a:endParaRPr lang="en-NG" sz="1800" dirty="0">
              <a:solidFill>
                <a:srgbClr val="000000"/>
              </a:solidFill>
              <a:latin typeface="Arial" panose="020B0604020202020204" pitchFamily="34" charset="0"/>
            </a:endParaRPr>
          </a:p>
          <a:p>
            <a:pPr lvl="0" indent="-342900">
              <a:lnSpc>
                <a:spcPct val="150000"/>
              </a:lnSpc>
              <a:spcBef>
                <a:spcPts val="0"/>
              </a:spcBef>
              <a:buSzPts val="1800"/>
              <a:buAutoNum type="arabicPeriod"/>
            </a:pPr>
            <a:r>
              <a:rPr lang="en-NG" sz="1800" dirty="0">
                <a:solidFill>
                  <a:srgbClr val="000000"/>
                </a:solidFill>
                <a:latin typeface="Arial" panose="020B0604020202020204" pitchFamily="34" charset="0"/>
              </a:rPr>
              <a:t>C</a:t>
            </a:r>
            <a:r>
              <a:rPr lang="en-US" sz="1800" dirty="0" err="1">
                <a:solidFill>
                  <a:srgbClr val="000000"/>
                </a:solidFill>
                <a:latin typeface="Arial" panose="020B0604020202020204" pitchFamily="34" charset="0"/>
              </a:rPr>
              <a:t>onclusive</a:t>
            </a:r>
            <a:r>
              <a:rPr lang="en-US" sz="1800" dirty="0">
                <a:solidFill>
                  <a:srgbClr val="000000"/>
                </a:solidFill>
                <a:latin typeface="Arial" panose="020B0604020202020204" pitchFamily="34" charset="0"/>
              </a:rPr>
              <a:t> summary</a:t>
            </a:r>
            <a:endParaRPr lang="en-NG" sz="1800" dirty="0"/>
          </a:p>
          <a:p>
            <a:pPr marL="457200" lvl="0" indent="-342900" algn="l" rtl="0">
              <a:lnSpc>
                <a:spcPct val="150000"/>
              </a:lnSpc>
              <a:spcBef>
                <a:spcPts val="0"/>
              </a:spcBef>
              <a:spcAft>
                <a:spcPts val="0"/>
              </a:spcAft>
              <a:buSzPts val="1800"/>
              <a:buAutoNum type="arabicPeriod"/>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accent2"/>
              </a:buClr>
              <a:buSzPts val="2400"/>
              <a:buFont typeface="Trebuchet MS"/>
              <a:buNone/>
            </a:pPr>
            <a:r>
              <a:rPr lang="en-NG" sz="2400" dirty="0">
                <a:solidFill>
                  <a:srgbClr val="FF8B3D"/>
                </a:solidFill>
              </a:rPr>
              <a:t>Introduction/</a:t>
            </a:r>
            <a:r>
              <a:rPr lang="en-US" sz="2400" dirty="0">
                <a:solidFill>
                  <a:srgbClr val="FF8B3D"/>
                </a:solidFill>
              </a:rPr>
              <a:t>P</a:t>
            </a:r>
            <a:r>
              <a:rPr lang="en-NG" sz="2400" dirty="0">
                <a:solidFill>
                  <a:srgbClr val="FF8B3D"/>
                </a:solidFill>
              </a:rPr>
              <a:t>r</a:t>
            </a:r>
            <a:r>
              <a:rPr lang="en-US" sz="2400" dirty="0">
                <a:solidFill>
                  <a:srgbClr val="FF8B3D"/>
                </a:solidFill>
              </a:rPr>
              <a:t>o</a:t>
            </a:r>
            <a:r>
              <a:rPr lang="en-NG" sz="2400" dirty="0">
                <a:solidFill>
                  <a:srgbClr val="FF8B3D"/>
                </a:solidFill>
              </a:rPr>
              <a:t>b</a:t>
            </a:r>
            <a:r>
              <a:rPr lang="en-US" sz="2400" dirty="0">
                <a:solidFill>
                  <a:srgbClr val="FF8B3D"/>
                </a:solidFill>
              </a:rPr>
              <a:t>l</a:t>
            </a:r>
            <a:r>
              <a:rPr lang="en-NG" sz="2400" dirty="0">
                <a:solidFill>
                  <a:srgbClr val="FF8B3D"/>
                </a:solidFill>
              </a:rPr>
              <a:t>e</a:t>
            </a:r>
            <a:r>
              <a:rPr lang="en-US" sz="2400" dirty="0">
                <a:solidFill>
                  <a:srgbClr val="FF8B3D"/>
                </a:solidFill>
              </a:rPr>
              <a:t>m</a:t>
            </a:r>
            <a:r>
              <a:rPr lang="en-NG" sz="2400" dirty="0">
                <a:solidFill>
                  <a:srgbClr val="FF8B3D"/>
                </a:solidFill>
              </a:rPr>
              <a:t> </a:t>
            </a:r>
            <a:r>
              <a:rPr lang="en-US" sz="2400" dirty="0">
                <a:solidFill>
                  <a:srgbClr val="FF8B3D"/>
                </a:solidFill>
              </a:rPr>
              <a:t>s</a:t>
            </a:r>
            <a:r>
              <a:rPr lang="en-NG" sz="2400" dirty="0">
                <a:solidFill>
                  <a:srgbClr val="FF8B3D"/>
                </a:solidFill>
              </a:rPr>
              <a:t>t</a:t>
            </a:r>
            <a:r>
              <a:rPr lang="en-US" sz="2400" dirty="0">
                <a:solidFill>
                  <a:srgbClr val="FF8B3D"/>
                </a:solidFill>
              </a:rPr>
              <a:t>a</a:t>
            </a:r>
            <a:r>
              <a:rPr lang="en-NG" sz="2400" dirty="0">
                <a:solidFill>
                  <a:srgbClr val="FF8B3D"/>
                </a:solidFill>
              </a:rPr>
              <a:t>t</a:t>
            </a:r>
            <a:r>
              <a:rPr lang="en-US" sz="2400" dirty="0">
                <a:solidFill>
                  <a:srgbClr val="FF8B3D"/>
                </a:solidFill>
              </a:rPr>
              <a:t>e</a:t>
            </a:r>
            <a:r>
              <a:rPr lang="en-NG" sz="2400" dirty="0" err="1">
                <a:solidFill>
                  <a:srgbClr val="FF8B3D"/>
                </a:solidFill>
              </a:rPr>
              <a:t>ment</a:t>
            </a:r>
            <a:endParaRPr sz="1100" dirty="0">
              <a:solidFill>
                <a:srgbClr val="FF8B3D"/>
              </a:solidFill>
            </a:endParaRPr>
          </a:p>
        </p:txBody>
      </p:sp>
      <p:sp>
        <p:nvSpPr>
          <p:cNvPr id="326" name="Google Shape;326;p52"/>
          <p:cNvSpPr txBox="1">
            <a:spLocks noGrp="1"/>
          </p:cNvSpPr>
          <p:nvPr>
            <p:ph type="body" idx="1"/>
          </p:nvPr>
        </p:nvSpPr>
        <p:spPr>
          <a:xfrm>
            <a:off x="367853" y="772636"/>
            <a:ext cx="8537608" cy="4242628"/>
          </a:xfrm>
          <a:prstGeom prst="rect">
            <a:avLst/>
          </a:prstGeom>
          <a:noFill/>
          <a:ln>
            <a:noFill/>
          </a:ln>
        </p:spPr>
        <p:txBody>
          <a:bodyPr spcFirstLastPara="1" wrap="square" lIns="68575" tIns="34275" rIns="68575" bIns="34275" anchor="t" anchorCtr="0">
            <a:noAutofit/>
          </a:bodyPr>
          <a:lstStyle/>
          <a:p>
            <a:r>
              <a:rPr lang="en-US" dirty="0"/>
              <a:t>Commercial banks receive a lot of applications for credit cards. Many of them get rejected for many reasons, like high loan balances, low income levels, or too many inquiries on an individual's credit report, for example. </a:t>
            </a:r>
            <a:endParaRPr lang="en-NG" dirty="0"/>
          </a:p>
          <a:p>
            <a:r>
              <a:rPr lang="en-US" dirty="0"/>
              <a:t>Manually analyzing these applications is mundane, error-prone, and time-consuming (and time is money!). Luckily, this task can be automated with the power of machine learning and pretty much every commercial bank does so nowadays. </a:t>
            </a:r>
            <a:endParaRPr lang="en-NG" dirty="0"/>
          </a:p>
          <a:p>
            <a:r>
              <a:rPr lang="en-NG" dirty="0"/>
              <a:t>The aim of this project is to</a:t>
            </a:r>
            <a:r>
              <a:rPr lang="en-US" dirty="0"/>
              <a:t> build an automatic credit card approval predictor using machine learning techniques, just like the real banks do.</a:t>
            </a:r>
            <a:endParaRPr lang="en-US" sz="1800" dirty="0"/>
          </a:p>
          <a:p>
            <a:br>
              <a:rPr lang="en-US" sz="1800" dirty="0"/>
            </a:br>
            <a:endParaRPr sz="1800" dirty="0"/>
          </a:p>
        </p:txBody>
      </p:sp>
    </p:spTree>
    <p:extLst>
      <p:ext uri="{BB962C8B-B14F-4D97-AF65-F5344CB8AC3E}">
        <p14:creationId xmlns:p14="http://schemas.microsoft.com/office/powerpoint/2010/main" val="133565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xfrm>
            <a:off x="367853" y="128235"/>
            <a:ext cx="7886700" cy="973967"/>
          </a:xfrm>
          <a:prstGeom prst="rect">
            <a:avLst/>
          </a:prstGeom>
          <a:noFill/>
          <a:ln>
            <a:noFill/>
          </a:ln>
        </p:spPr>
        <p:txBody>
          <a:bodyPr spcFirstLastPara="1" wrap="square" lIns="68575" tIns="34275" rIns="68575" bIns="34275" anchor="ctr" anchorCtr="0">
            <a:noAutofit/>
          </a:bodyPr>
          <a:lstStyle/>
          <a:p>
            <a:pPr lvl="0">
              <a:buSzPts val="2400"/>
            </a:pPr>
            <a:r>
              <a:rPr lang="en-US" sz="2000" dirty="0">
                <a:solidFill>
                  <a:srgbClr val="FF8B3D"/>
                </a:solidFill>
              </a:rPr>
              <a:t>Dataset Description (data sourcing, cleaning, exploratory data analysis)</a:t>
            </a:r>
            <a:br>
              <a:rPr lang="en-US" sz="1100" dirty="0">
                <a:solidFill>
                  <a:srgbClr val="FF8B3D"/>
                </a:solidFill>
              </a:rPr>
            </a:br>
            <a:endParaRPr sz="1100" dirty="0">
              <a:solidFill>
                <a:srgbClr val="FF8B3D"/>
              </a:solidFill>
            </a:endParaRPr>
          </a:p>
        </p:txBody>
      </p:sp>
      <p:sp>
        <p:nvSpPr>
          <p:cNvPr id="326" name="Google Shape;326;p52"/>
          <p:cNvSpPr txBox="1">
            <a:spLocks noGrp="1"/>
          </p:cNvSpPr>
          <p:nvPr>
            <p:ph type="body" idx="1"/>
          </p:nvPr>
        </p:nvSpPr>
        <p:spPr>
          <a:xfrm>
            <a:off x="367849" y="1102203"/>
            <a:ext cx="8032232" cy="2222400"/>
          </a:xfrm>
          <a:prstGeom prst="rect">
            <a:avLst/>
          </a:prstGeom>
          <a:noFill/>
          <a:ln>
            <a:noFill/>
          </a:ln>
        </p:spPr>
        <p:txBody>
          <a:bodyPr spcFirstLastPara="1" wrap="square" lIns="68575" tIns="34275" rIns="68575" bIns="34275" anchor="t" anchorCtr="0">
            <a:noAutofit/>
          </a:bodyPr>
          <a:lstStyle/>
          <a:p>
            <a:r>
              <a:rPr lang="en-NG" sz="1800" dirty="0"/>
              <a:t>I</a:t>
            </a:r>
            <a:r>
              <a:rPr lang="en-US" sz="1800" dirty="0"/>
              <a:t> use</a:t>
            </a:r>
            <a:r>
              <a:rPr lang="en-NG" sz="1800" dirty="0"/>
              <a:t>d</a:t>
            </a:r>
            <a:r>
              <a:rPr lang="en-US" sz="1800" dirty="0"/>
              <a:t> the Credit Card Approval dataset "http://archive.ics.uci.edu/ml/datasets/</a:t>
            </a:r>
            <a:r>
              <a:rPr lang="en-US" sz="1800" dirty="0" err="1"/>
              <a:t>credit+approval</a:t>
            </a:r>
            <a:r>
              <a:rPr lang="en-US" sz="1800" dirty="0"/>
              <a:t>"</a:t>
            </a:r>
            <a:r>
              <a:rPr lang="en-NG" sz="1800" dirty="0"/>
              <a:t>  </a:t>
            </a:r>
            <a:r>
              <a:rPr lang="en-US" sz="1800" dirty="0"/>
              <a:t>from the UCI Machine Learning Repository.</a:t>
            </a:r>
          </a:p>
          <a:p>
            <a:endParaRPr lang="en-NG" sz="1800" dirty="0"/>
          </a:p>
          <a:p>
            <a:r>
              <a:rPr lang="en-US" sz="1800" dirty="0"/>
              <a:t>The first step in any analysis is to obtain the dataset</a:t>
            </a:r>
            <a:r>
              <a:rPr lang="en-NG" sz="1800" dirty="0"/>
              <a:t>. </a:t>
            </a:r>
            <a:r>
              <a:rPr lang="en-US" sz="1800" dirty="0"/>
              <a:t>A quick review shows that all of the values in the dataset have been converted to meaningless symbols to protect the confidentiality of the data. This will still suit </a:t>
            </a:r>
            <a:r>
              <a:rPr lang="en-NG" sz="1800" dirty="0"/>
              <a:t>the</a:t>
            </a:r>
            <a:r>
              <a:rPr lang="en-US" sz="1800" dirty="0"/>
              <a:t> purposes as a demonstration dataset since </a:t>
            </a:r>
            <a:r>
              <a:rPr lang="en-NG" sz="1800" dirty="0"/>
              <a:t>I am</a:t>
            </a:r>
            <a:r>
              <a:rPr lang="en-US" sz="1800" dirty="0"/>
              <a:t> not using the data to develop actual credit screening criteria. However, to make it easier to work with the dataset, I gave the variables working names based on the type of data.</a:t>
            </a:r>
          </a:p>
          <a:p>
            <a:endParaRPr lang="en-US" sz="1800" dirty="0"/>
          </a:p>
          <a:p>
            <a:pPr marL="95250" indent="0">
              <a:buNone/>
            </a:pPr>
            <a:br>
              <a:rPr lang="en-US" sz="1800" dirty="0"/>
            </a:br>
            <a:endParaRPr sz="1800" dirty="0"/>
          </a:p>
        </p:txBody>
      </p:sp>
    </p:spTree>
    <p:extLst>
      <p:ext uri="{BB962C8B-B14F-4D97-AF65-F5344CB8AC3E}">
        <p14:creationId xmlns:p14="http://schemas.microsoft.com/office/powerpoint/2010/main" val="13821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lvl="0">
              <a:buSzPts val="2400"/>
            </a:pPr>
            <a:r>
              <a:rPr lang="en-US" sz="2400" dirty="0">
                <a:solidFill>
                  <a:srgbClr val="FF8B3D"/>
                </a:solidFill>
              </a:rPr>
              <a:t>Dataset Description (data sourcing, cleaning, exploratory data analysis)</a:t>
            </a:r>
            <a:r>
              <a:rPr lang="en-NG" sz="2400" dirty="0">
                <a:solidFill>
                  <a:srgbClr val="FF8B3D"/>
                </a:solidFill>
              </a:rPr>
              <a:t> </a:t>
            </a:r>
            <a:r>
              <a:rPr lang="en-US" sz="2400" dirty="0">
                <a:solidFill>
                  <a:srgbClr val="FF8B3D"/>
                </a:solidFill>
              </a:rPr>
              <a:t>contd.</a:t>
            </a:r>
            <a:endParaRPr sz="1100" dirty="0">
              <a:solidFill>
                <a:srgbClr val="FF8B3D"/>
              </a:solidFill>
            </a:endParaRPr>
          </a:p>
        </p:txBody>
      </p:sp>
      <p:sp>
        <p:nvSpPr>
          <p:cNvPr id="326" name="Google Shape;326;p52"/>
          <p:cNvSpPr txBox="1">
            <a:spLocks noGrp="1"/>
          </p:cNvSpPr>
          <p:nvPr>
            <p:ph type="body" idx="1"/>
          </p:nvPr>
        </p:nvSpPr>
        <p:spPr>
          <a:xfrm>
            <a:off x="222321" y="772636"/>
            <a:ext cx="8032232" cy="1987646"/>
          </a:xfrm>
          <a:prstGeom prst="rect">
            <a:avLst/>
          </a:prstGeom>
          <a:noFill/>
          <a:ln>
            <a:noFill/>
          </a:ln>
        </p:spPr>
        <p:txBody>
          <a:bodyPr spcFirstLastPara="1" wrap="square" lIns="68575" tIns="34275" rIns="68575" bIns="34275" anchor="t" anchorCtr="0">
            <a:noAutofit/>
          </a:bodyPr>
          <a:lstStyle/>
          <a:p>
            <a:pPr marL="95250" indent="0">
              <a:buNone/>
            </a:pPr>
            <a:endParaRPr lang="en-US" sz="1800" dirty="0"/>
          </a:p>
          <a:p>
            <a:r>
              <a:rPr lang="en-US" sz="1800" dirty="0"/>
              <a:t>Once the dataset is loaded, </a:t>
            </a:r>
            <a:r>
              <a:rPr lang="en-NG" sz="1800" dirty="0"/>
              <a:t>I</a:t>
            </a:r>
            <a:r>
              <a:rPr lang="en-US" sz="1800" dirty="0"/>
              <a:t> use</a:t>
            </a:r>
            <a:r>
              <a:rPr lang="en-NG" sz="1800" dirty="0"/>
              <a:t>d</a:t>
            </a:r>
            <a:r>
              <a:rPr lang="en-US" sz="1800" dirty="0"/>
              <a:t> the str() function to quickly understand the type of data in the dataset. This function only shows the first few values for each column so there may be surprises deeper in the data but it’s a good start. Here you can see the names assigned to the variables. The first 15 variables are the credit application attributes. The Approved variable is the credit approval status and target value.</a:t>
            </a:r>
          </a:p>
          <a:p>
            <a:endParaRPr lang="en-US" sz="1800" dirty="0"/>
          </a:p>
          <a:p>
            <a:r>
              <a:rPr lang="en-US" sz="1800" dirty="0"/>
              <a:t>Using the output below,  </a:t>
            </a:r>
            <a:r>
              <a:rPr lang="en-NG" sz="1800" dirty="0"/>
              <a:t>y</a:t>
            </a:r>
            <a:r>
              <a:rPr lang="en-US" sz="1800" dirty="0"/>
              <a:t>o</a:t>
            </a:r>
            <a:r>
              <a:rPr lang="en-NG" sz="1800" dirty="0"/>
              <a:t>u </a:t>
            </a:r>
            <a:r>
              <a:rPr lang="en-US" sz="1800" dirty="0"/>
              <a:t>can see that the outcome values in Approved are ‘+’ or ‘-’ for whether credit had been granted or not. These character symbols aren’t meaningful as is so will need to be transformed. Turning the ‘+’ to a ‘1’ and the ‘-’ to a ‘0’ will help with classification and logistic regression models later in the analysis.</a:t>
            </a:r>
          </a:p>
          <a:p>
            <a:endParaRPr lang="en-US" sz="1800" dirty="0"/>
          </a:p>
          <a:p>
            <a:pPr marL="95250" indent="0">
              <a:buNone/>
            </a:pPr>
            <a:br>
              <a:rPr lang="en-US" sz="1800" dirty="0"/>
            </a:br>
            <a:br>
              <a:rPr lang="en-US" sz="1800" dirty="0"/>
            </a:br>
            <a:endParaRPr sz="1800" dirty="0"/>
          </a:p>
        </p:txBody>
      </p:sp>
    </p:spTree>
    <p:extLst>
      <p:ext uri="{BB962C8B-B14F-4D97-AF65-F5344CB8AC3E}">
        <p14:creationId xmlns:p14="http://schemas.microsoft.com/office/powerpoint/2010/main" val="110031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lvl="0">
              <a:buSzPts val="2400"/>
            </a:pPr>
            <a:r>
              <a:rPr lang="en-US" sz="2400" dirty="0">
                <a:solidFill>
                  <a:srgbClr val="FF8B3D"/>
                </a:solidFill>
              </a:rPr>
              <a:t>Dataset Description (data sourcing, cleaning, exploratory data analysis)</a:t>
            </a:r>
            <a:r>
              <a:rPr lang="en-NG" sz="2400" dirty="0">
                <a:solidFill>
                  <a:srgbClr val="FF8B3D"/>
                </a:solidFill>
              </a:rPr>
              <a:t> </a:t>
            </a:r>
            <a:r>
              <a:rPr lang="en-US" sz="2400" dirty="0">
                <a:solidFill>
                  <a:srgbClr val="FF8B3D"/>
                </a:solidFill>
              </a:rPr>
              <a:t>contd.</a:t>
            </a:r>
            <a:endParaRPr sz="1100" dirty="0">
              <a:solidFill>
                <a:srgbClr val="FF8B3D"/>
              </a:solidFill>
            </a:endParaRPr>
          </a:p>
        </p:txBody>
      </p:sp>
      <p:sp>
        <p:nvSpPr>
          <p:cNvPr id="326" name="Google Shape;326;p52"/>
          <p:cNvSpPr txBox="1">
            <a:spLocks noGrp="1"/>
          </p:cNvSpPr>
          <p:nvPr>
            <p:ph type="body" idx="1"/>
          </p:nvPr>
        </p:nvSpPr>
        <p:spPr>
          <a:xfrm>
            <a:off x="295087" y="772636"/>
            <a:ext cx="8032232" cy="1900200"/>
          </a:xfrm>
          <a:prstGeom prst="rect">
            <a:avLst/>
          </a:prstGeom>
          <a:noFill/>
          <a:ln>
            <a:noFill/>
          </a:ln>
        </p:spPr>
        <p:txBody>
          <a:bodyPr spcFirstLastPara="1" wrap="square" lIns="68575" tIns="34275" rIns="68575" bIns="34275" anchor="t" anchorCtr="0">
            <a:noAutofit/>
          </a:bodyPr>
          <a:lstStyle/>
          <a:p>
            <a:pPr marL="95250" indent="0">
              <a:buNone/>
            </a:pPr>
            <a:endParaRPr lang="en-US" sz="1800" dirty="0"/>
          </a:p>
          <a:p>
            <a:r>
              <a:rPr lang="en-US" sz="1800" dirty="0"/>
              <a:t>'</a:t>
            </a:r>
            <a:r>
              <a:rPr lang="en-US" sz="1800" dirty="0" err="1"/>
              <a:t>data.frame</a:t>
            </a:r>
            <a:r>
              <a:rPr lang="en-US" sz="1800" dirty="0"/>
              <a:t>':   689 obs. of  16 variables:</a:t>
            </a:r>
          </a:p>
          <a:p>
            <a:r>
              <a:rPr lang="en-US" sz="1800" dirty="0"/>
              <a:t> $ Male          : num  1 1 0 0 0 0 1 0 0 0 ...</a:t>
            </a:r>
          </a:p>
          <a:p>
            <a:r>
              <a:rPr lang="en-US" sz="1800" dirty="0"/>
              <a:t> $ Age           : </a:t>
            </a:r>
            <a:r>
              <a:rPr lang="en-US" sz="1800" dirty="0" err="1"/>
              <a:t>chr</a:t>
            </a:r>
            <a:r>
              <a:rPr lang="en-US" sz="1800" dirty="0"/>
              <a:t>  "58.67" "24.50" "27.83" "20.17" ...</a:t>
            </a:r>
          </a:p>
          <a:p>
            <a:r>
              <a:rPr lang="en-US" sz="1800" dirty="0"/>
              <a:t> $ Debt          : num  4.46 0.5 1.54 5.62 4 ...</a:t>
            </a:r>
          </a:p>
          <a:p>
            <a:r>
              <a:rPr lang="en-US" sz="1800" dirty="0"/>
              <a:t> $ Married       : </a:t>
            </a:r>
            <a:r>
              <a:rPr lang="en-US" sz="1800" dirty="0" err="1"/>
              <a:t>chr</a:t>
            </a:r>
            <a:r>
              <a:rPr lang="en-US" sz="1800" dirty="0"/>
              <a:t>  "u" "u" "u" "u" ...</a:t>
            </a:r>
          </a:p>
          <a:p>
            <a:r>
              <a:rPr lang="en-US" sz="1800" dirty="0"/>
              <a:t> $ </a:t>
            </a:r>
            <a:r>
              <a:rPr lang="en-US" sz="1800" dirty="0" err="1"/>
              <a:t>BankCustomer</a:t>
            </a:r>
            <a:r>
              <a:rPr lang="en-US" sz="1800" dirty="0"/>
              <a:t>  : </a:t>
            </a:r>
            <a:r>
              <a:rPr lang="en-US" sz="1800" dirty="0" err="1"/>
              <a:t>chr</a:t>
            </a:r>
            <a:r>
              <a:rPr lang="en-US" sz="1800" dirty="0"/>
              <a:t>  "g" "g" "g" "g" ...</a:t>
            </a:r>
          </a:p>
          <a:p>
            <a:r>
              <a:rPr lang="en-US" sz="1800" dirty="0"/>
              <a:t> $ </a:t>
            </a:r>
            <a:r>
              <a:rPr lang="en-US" sz="1800" dirty="0" err="1"/>
              <a:t>EducationLevel</a:t>
            </a:r>
            <a:r>
              <a:rPr lang="en-US" sz="1800" dirty="0"/>
              <a:t>: </a:t>
            </a:r>
            <a:r>
              <a:rPr lang="en-US" sz="1800" dirty="0" err="1"/>
              <a:t>chr</a:t>
            </a:r>
            <a:r>
              <a:rPr lang="en-US" sz="1800" dirty="0"/>
              <a:t>  "q" "q" "w" "w" ...</a:t>
            </a:r>
          </a:p>
          <a:p>
            <a:r>
              <a:rPr lang="en-US" sz="1800" dirty="0"/>
              <a:t> $ Ethnicity     : </a:t>
            </a:r>
            <a:r>
              <a:rPr lang="en-US" sz="1800" dirty="0" err="1"/>
              <a:t>chr</a:t>
            </a:r>
            <a:r>
              <a:rPr lang="en-US" sz="1800" dirty="0"/>
              <a:t>  "h" "h" "v" "v" ...</a:t>
            </a:r>
          </a:p>
          <a:p>
            <a:r>
              <a:rPr lang="en-US" sz="1800" dirty="0"/>
              <a:t> $ </a:t>
            </a:r>
            <a:r>
              <a:rPr lang="en-US" sz="1800" dirty="0" err="1"/>
              <a:t>YearsEmployed</a:t>
            </a:r>
            <a:r>
              <a:rPr lang="en-US" sz="1800" dirty="0"/>
              <a:t> : num  3.04 1.5 3.75 1.71 2.5 ...</a:t>
            </a:r>
          </a:p>
          <a:p>
            <a:r>
              <a:rPr lang="en-US" sz="1800" dirty="0"/>
              <a:t> $ </a:t>
            </a:r>
            <a:r>
              <a:rPr lang="en-US" sz="1800" dirty="0" err="1"/>
              <a:t>PriorDefault</a:t>
            </a:r>
            <a:r>
              <a:rPr lang="en-US" sz="1800" dirty="0"/>
              <a:t>  : num  1 1 1 1 1 1 1 1 1 0 ...</a:t>
            </a:r>
          </a:p>
          <a:p>
            <a:r>
              <a:rPr lang="en-US" sz="1800" dirty="0"/>
              <a:t> $ Employed      : num  1 0 1 0 0 0 0 0 0 0 ...</a:t>
            </a:r>
          </a:p>
          <a:p>
            <a:pPr marL="95250" indent="0">
              <a:buNone/>
            </a:pPr>
            <a:br>
              <a:rPr lang="en-US" sz="1800" dirty="0"/>
            </a:br>
            <a:br>
              <a:rPr lang="en-US" sz="1800" dirty="0"/>
            </a:br>
            <a:endParaRPr sz="1800" dirty="0"/>
          </a:p>
        </p:txBody>
      </p:sp>
    </p:spTree>
    <p:extLst>
      <p:ext uri="{BB962C8B-B14F-4D97-AF65-F5344CB8AC3E}">
        <p14:creationId xmlns:p14="http://schemas.microsoft.com/office/powerpoint/2010/main" val="91897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lvl="0">
              <a:buSzPts val="2400"/>
            </a:pPr>
            <a:r>
              <a:rPr lang="en-US" sz="2400" dirty="0">
                <a:solidFill>
                  <a:srgbClr val="FF8B3D"/>
                </a:solidFill>
              </a:rPr>
              <a:t>Dataset Description (data sourcing, cleaning, exploratory data analysis)</a:t>
            </a:r>
            <a:r>
              <a:rPr lang="en-NG" sz="2400" dirty="0">
                <a:solidFill>
                  <a:srgbClr val="FF8B3D"/>
                </a:solidFill>
              </a:rPr>
              <a:t> </a:t>
            </a:r>
            <a:r>
              <a:rPr lang="en-US" sz="2400" dirty="0">
                <a:solidFill>
                  <a:srgbClr val="FF8B3D"/>
                </a:solidFill>
              </a:rPr>
              <a:t>contd.</a:t>
            </a:r>
            <a:endParaRPr sz="1100" dirty="0">
              <a:solidFill>
                <a:srgbClr val="FF8B3D"/>
              </a:solidFill>
            </a:endParaRPr>
          </a:p>
        </p:txBody>
      </p:sp>
      <p:sp>
        <p:nvSpPr>
          <p:cNvPr id="326" name="Google Shape;326;p52"/>
          <p:cNvSpPr txBox="1">
            <a:spLocks noGrp="1"/>
          </p:cNvSpPr>
          <p:nvPr>
            <p:ph type="body" idx="1"/>
          </p:nvPr>
        </p:nvSpPr>
        <p:spPr>
          <a:xfrm>
            <a:off x="295087" y="772636"/>
            <a:ext cx="8032232" cy="2222400"/>
          </a:xfrm>
          <a:prstGeom prst="rect">
            <a:avLst/>
          </a:prstGeom>
          <a:noFill/>
          <a:ln>
            <a:noFill/>
          </a:ln>
        </p:spPr>
        <p:txBody>
          <a:bodyPr spcFirstLastPara="1" wrap="square" lIns="68575" tIns="34275" rIns="68575" bIns="34275" anchor="t" anchorCtr="0">
            <a:noAutofit/>
          </a:bodyPr>
          <a:lstStyle/>
          <a:p>
            <a:pPr marL="95250" indent="0">
              <a:buNone/>
            </a:pPr>
            <a:endParaRPr lang="en-US" sz="1800" dirty="0"/>
          </a:p>
          <a:p>
            <a:r>
              <a:rPr lang="en-US" sz="1800" dirty="0"/>
              <a:t>$ </a:t>
            </a:r>
            <a:r>
              <a:rPr lang="en-US" sz="1800" dirty="0" err="1"/>
              <a:t>CreditScore</a:t>
            </a:r>
            <a:r>
              <a:rPr lang="en-US" sz="1800" dirty="0"/>
              <a:t>   : num  6 0 5 0 0 0 0 0 0 0 ...</a:t>
            </a:r>
          </a:p>
          <a:p>
            <a:r>
              <a:rPr lang="en-US" sz="1800" dirty="0"/>
              <a:t> $ </a:t>
            </a:r>
            <a:r>
              <a:rPr lang="en-US" sz="1800" dirty="0" err="1"/>
              <a:t>DriversLicense</a:t>
            </a:r>
            <a:r>
              <a:rPr lang="en-US" sz="1800" dirty="0"/>
              <a:t>: </a:t>
            </a:r>
            <a:r>
              <a:rPr lang="en-US" sz="1800" dirty="0" err="1"/>
              <a:t>chr</a:t>
            </a:r>
            <a:r>
              <a:rPr lang="en-US" sz="1800" dirty="0"/>
              <a:t>  "f" "f" "t" "f" ...</a:t>
            </a:r>
          </a:p>
          <a:p>
            <a:r>
              <a:rPr lang="en-US" sz="1800" dirty="0"/>
              <a:t> $ Citizen       : </a:t>
            </a:r>
            <a:r>
              <a:rPr lang="en-US" sz="1800" dirty="0" err="1"/>
              <a:t>chr</a:t>
            </a:r>
            <a:r>
              <a:rPr lang="en-US" sz="1800" dirty="0"/>
              <a:t>  "g" "g" "g" "s" ...</a:t>
            </a:r>
          </a:p>
          <a:p>
            <a:r>
              <a:rPr lang="en-US" sz="1800" dirty="0"/>
              <a:t> $ </a:t>
            </a:r>
            <a:r>
              <a:rPr lang="en-US" sz="1800" dirty="0" err="1"/>
              <a:t>ZipCode</a:t>
            </a:r>
            <a:r>
              <a:rPr lang="en-US" sz="1800" dirty="0"/>
              <a:t>       : </a:t>
            </a:r>
            <a:r>
              <a:rPr lang="en-US" sz="1800" dirty="0" err="1"/>
              <a:t>chr</a:t>
            </a:r>
            <a:r>
              <a:rPr lang="en-US" sz="1800" dirty="0"/>
              <a:t>  "00043" "00280" "00100" "00120" ...</a:t>
            </a:r>
          </a:p>
          <a:p>
            <a:r>
              <a:rPr lang="en-US" sz="1800" dirty="0"/>
              <a:t> $ Income        : num  560 824 3 0 0 ...</a:t>
            </a:r>
          </a:p>
          <a:p>
            <a:r>
              <a:rPr lang="en-US" sz="1800" dirty="0"/>
              <a:t> $ Approved      : </a:t>
            </a:r>
            <a:r>
              <a:rPr lang="en-US" sz="1800" dirty="0" err="1"/>
              <a:t>chr</a:t>
            </a:r>
            <a:r>
              <a:rPr lang="en-US" sz="1800" dirty="0"/>
              <a:t>  "+" "+" "+" "+" ...</a:t>
            </a:r>
            <a:br>
              <a:rPr lang="en-US" sz="1800" dirty="0"/>
            </a:br>
            <a:br>
              <a:rPr lang="en-US" sz="1800" dirty="0"/>
            </a:br>
            <a:endParaRPr sz="1800" dirty="0"/>
          </a:p>
        </p:txBody>
      </p:sp>
    </p:spTree>
    <p:extLst>
      <p:ext uri="{BB962C8B-B14F-4D97-AF65-F5344CB8AC3E}">
        <p14:creationId xmlns:p14="http://schemas.microsoft.com/office/powerpoint/2010/main" val="24246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fontAlgn="base"/>
            <a:r>
              <a:rPr lang="en-US" sz="2400" dirty="0"/>
              <a:t>Methodology/Framework employed</a:t>
            </a:r>
          </a:p>
        </p:txBody>
      </p:sp>
      <p:sp>
        <p:nvSpPr>
          <p:cNvPr id="326" name="Google Shape;326;p52"/>
          <p:cNvSpPr txBox="1">
            <a:spLocks noGrp="1"/>
          </p:cNvSpPr>
          <p:nvPr>
            <p:ph type="body" idx="1"/>
          </p:nvPr>
        </p:nvSpPr>
        <p:spPr>
          <a:xfrm>
            <a:off x="193999" y="617653"/>
            <a:ext cx="8032232" cy="2222400"/>
          </a:xfrm>
          <a:prstGeom prst="rect">
            <a:avLst/>
          </a:prstGeom>
          <a:noFill/>
          <a:ln>
            <a:noFill/>
          </a:ln>
        </p:spPr>
        <p:txBody>
          <a:bodyPr spcFirstLastPara="1" wrap="square" lIns="68575" tIns="34275" rIns="68575" bIns="34275" anchor="t" anchorCtr="0">
            <a:noAutofit/>
          </a:bodyPr>
          <a:lstStyle/>
          <a:p>
            <a:r>
              <a:rPr lang="en-US" dirty="0"/>
              <a:t> Loading and viewing the dataset</a:t>
            </a:r>
            <a:r>
              <a:rPr lang="en-NG" dirty="0"/>
              <a:t>.</a:t>
            </a:r>
            <a:endParaRPr lang="en-US" sz="1800" dirty="0"/>
          </a:p>
          <a:p>
            <a:r>
              <a:rPr lang="en-US" dirty="0"/>
              <a:t>Preprocess</a:t>
            </a:r>
            <a:r>
              <a:rPr lang="en-NG" dirty="0" err="1"/>
              <a:t>i</a:t>
            </a:r>
            <a:r>
              <a:rPr lang="en-US" dirty="0"/>
              <a:t>n</a:t>
            </a:r>
            <a:r>
              <a:rPr lang="en-NG" dirty="0"/>
              <a:t>g</a:t>
            </a:r>
            <a:r>
              <a:rPr lang="en-US" dirty="0"/>
              <a:t> the dataset to ensure the machine learning model we choose can make good predictions.</a:t>
            </a:r>
            <a:r>
              <a:rPr lang="en-NG" dirty="0"/>
              <a:t> (</a:t>
            </a:r>
            <a:r>
              <a:rPr lang="en-NG" sz="1800" dirty="0"/>
              <a:t>The reason for this is that having loaded the data set, I saw </a:t>
            </a:r>
            <a:r>
              <a:rPr lang="en-US" sz="1800" dirty="0"/>
              <a:t>that the dataset has a mixture of both numerical and non-numerical features, that it contains values from different ranges, plus that it contains a number of missing entries.</a:t>
            </a:r>
            <a:r>
              <a:rPr lang="en-NG" sz="1800" dirty="0"/>
              <a:t>)</a:t>
            </a:r>
            <a:endParaRPr lang="en-US" sz="1400" dirty="0"/>
          </a:p>
          <a:p>
            <a:endParaRPr lang="en-US" sz="1800" dirty="0"/>
          </a:p>
          <a:p>
            <a:r>
              <a:rPr lang="en-US" dirty="0"/>
              <a:t> Exploratory data analysis to build  intuitions.</a:t>
            </a:r>
            <a:br>
              <a:rPr lang="en-US" sz="1800" dirty="0"/>
            </a:br>
            <a:endParaRPr lang="en-US" sz="1800" dirty="0"/>
          </a:p>
          <a:p>
            <a:r>
              <a:rPr lang="en-US" dirty="0"/>
              <a:t>Finally, build</a:t>
            </a:r>
            <a:r>
              <a:rPr lang="en-NG" dirty="0" err="1"/>
              <a:t>i</a:t>
            </a:r>
            <a:r>
              <a:rPr lang="en-US" dirty="0"/>
              <a:t>n</a:t>
            </a:r>
            <a:r>
              <a:rPr lang="en-NG" dirty="0"/>
              <a:t>g</a:t>
            </a:r>
            <a:r>
              <a:rPr lang="en-US" dirty="0"/>
              <a:t> a machine learning model that can predict if an individual's application for a credit card will be accepted.</a:t>
            </a:r>
            <a:endParaRPr lang="en-US" sz="1800" dirty="0"/>
          </a:p>
          <a:p>
            <a:br>
              <a:rPr lang="en-US" sz="1800" dirty="0"/>
            </a:br>
            <a:br>
              <a:rPr lang="en-US" sz="1800" dirty="0"/>
            </a:br>
            <a:endParaRPr sz="1800" dirty="0"/>
          </a:p>
        </p:txBody>
      </p:sp>
    </p:spTree>
    <p:extLst>
      <p:ext uri="{BB962C8B-B14F-4D97-AF65-F5344CB8AC3E}">
        <p14:creationId xmlns:p14="http://schemas.microsoft.com/office/powerpoint/2010/main" val="120843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pPr fontAlgn="base"/>
            <a:r>
              <a:rPr lang="en-US" sz="2400" dirty="0"/>
              <a:t>Solution presentation, potentially featuring a live demo</a:t>
            </a:r>
          </a:p>
        </p:txBody>
      </p:sp>
      <p:sp>
        <p:nvSpPr>
          <p:cNvPr id="326" name="Google Shape;326;p52"/>
          <p:cNvSpPr txBox="1">
            <a:spLocks noGrp="1"/>
          </p:cNvSpPr>
          <p:nvPr>
            <p:ph type="body" idx="1"/>
          </p:nvPr>
        </p:nvSpPr>
        <p:spPr>
          <a:xfrm>
            <a:off x="2379260" y="4331446"/>
            <a:ext cx="8032232" cy="2222400"/>
          </a:xfrm>
          <a:prstGeom prst="rect">
            <a:avLst/>
          </a:prstGeom>
          <a:noFill/>
          <a:ln>
            <a:noFill/>
          </a:ln>
        </p:spPr>
        <p:txBody>
          <a:bodyPr spcFirstLastPara="1" wrap="square" lIns="68575" tIns="34275" rIns="68575" bIns="34275" anchor="t" anchorCtr="0">
            <a:noAutofit/>
          </a:bodyPr>
          <a:lstStyle/>
          <a:p>
            <a:pPr marL="95250" indent="0">
              <a:buNone/>
            </a:pPr>
            <a:br>
              <a:rPr lang="en-US" sz="1800" dirty="0"/>
            </a:br>
            <a:br>
              <a:rPr lang="en-US" sz="1800" dirty="0"/>
            </a:br>
            <a:endParaRPr sz="1800" dirty="0"/>
          </a:p>
        </p:txBody>
      </p:sp>
    </p:spTree>
    <p:extLst>
      <p:ext uri="{BB962C8B-B14F-4D97-AF65-F5344CB8AC3E}">
        <p14:creationId xmlns:p14="http://schemas.microsoft.com/office/powerpoint/2010/main" val="33686933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1944</TotalTime>
  <Words>1095</Words>
  <Application>Microsoft Office PowerPoint</Application>
  <PresentationFormat>On-screen Show (16:9)</PresentationFormat>
  <Paragraphs>80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Trebuchet MS</vt:lpstr>
      <vt:lpstr>Office Theme</vt:lpstr>
      <vt:lpstr>AI SATURDAYS LAGOS COHORT 8 (2023) PROJECT</vt:lpstr>
      <vt:lpstr>Agenda</vt:lpstr>
      <vt:lpstr>Introduction/Problem statement</vt:lpstr>
      <vt:lpstr>Dataset Description (data sourcing, cleaning, exploratory data analysis) </vt:lpstr>
      <vt:lpstr>Dataset Description (data sourcing, cleaning, exploratory data analysis) contd.</vt:lpstr>
      <vt:lpstr>Dataset Description (data sourcing, cleaning, exploratory data analysis) contd.</vt:lpstr>
      <vt:lpstr>Dataset Description (data sourcing, cleaning, exploratory data analysis) contd.</vt:lpstr>
      <vt:lpstr>Methodology/Framework employed</vt:lpstr>
      <vt:lpstr>Solution presentation, potentially featuring a live demo</vt:lpstr>
      <vt:lpstr>A conclusive summary</vt:lpstr>
      <vt:lpstr>A conclusive summary contd.</vt:lpstr>
      <vt:lpstr>A conclusive summary contd.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SATURDAYS LAGOS</dc:title>
  <dc:creator>HP</dc:creator>
  <cp:lastModifiedBy>HP</cp:lastModifiedBy>
  <cp:revision>20</cp:revision>
  <dcterms:modified xsi:type="dcterms:W3CDTF">2023-12-15T16:35:14Z</dcterms:modified>
</cp:coreProperties>
</file>